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350" r:id="rId6"/>
    <p:sldId id="349" r:id="rId7"/>
    <p:sldId id="329" r:id="rId8"/>
    <p:sldId id="342" r:id="rId9"/>
    <p:sldId id="331" r:id="rId10"/>
    <p:sldId id="344" r:id="rId11"/>
    <p:sldId id="346" r:id="rId12"/>
    <p:sldId id="343" r:id="rId13"/>
    <p:sldId id="351" r:id="rId14"/>
    <p:sldId id="340" r:id="rId15"/>
    <p:sldId id="286" r:id="rId16"/>
    <p:sldId id="347" r:id="rId17"/>
    <p:sldId id="326" r:id="rId18"/>
    <p:sldId id="348" r:id="rId19"/>
    <p:sldId id="333" r:id="rId20"/>
    <p:sldId id="332" r:id="rId21"/>
    <p:sldId id="362" r:id="rId22"/>
    <p:sldId id="360" r:id="rId23"/>
    <p:sldId id="334" r:id="rId24"/>
    <p:sldId id="341" r:id="rId25"/>
    <p:sldId id="330" r:id="rId26"/>
    <p:sldId id="363" r:id="rId27"/>
    <p:sldId id="337" r:id="rId28"/>
    <p:sldId id="338" r:id="rId29"/>
    <p:sldId id="364" r:id="rId30"/>
    <p:sldId id="356" r:id="rId31"/>
    <p:sldId id="359" r:id="rId32"/>
    <p:sldId id="358" r:id="rId33"/>
    <p:sldId id="352" r:id="rId34"/>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71" autoAdjust="0"/>
    <p:restoredTop sz="94000"/>
  </p:normalViewPr>
  <p:slideViewPr>
    <p:cSldViewPr>
      <p:cViewPr varScale="1">
        <p:scale>
          <a:sx n="72" d="100"/>
          <a:sy n="72" d="100"/>
        </p:scale>
        <p:origin x="888" y="6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9FFB3F79-BF20-1443-93FC-3B354ABBE370}" type="datetimeFigureOut">
              <a:rPr lang="en-US" smtClean="0"/>
              <a:t>5/12/2020</a:t>
            </a:fld>
            <a:endParaRPr lang="en-US"/>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1D9AB959-967D-CE4F-AB16-871ACD24B94C}" type="slidenum">
              <a:rPr lang="en-US" smtClean="0"/>
              <a:t>‹#›</a:t>
            </a:fld>
            <a:endParaRPr lang="en-US"/>
          </a:p>
        </p:txBody>
      </p:sp>
    </p:spTree>
    <p:extLst>
      <p:ext uri="{BB962C8B-B14F-4D97-AF65-F5344CB8AC3E}">
        <p14:creationId xmlns:p14="http://schemas.microsoft.com/office/powerpoint/2010/main" val="243272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beautiful </a:t>
            </a:r>
            <a:r>
              <a:rPr lang="en-US" dirty="0" err="1"/>
              <a:t>Salt+Pepper</a:t>
            </a:r>
            <a:r>
              <a:rPr lang="en-US" dirty="0"/>
              <a:t> Collection from </a:t>
            </a:r>
            <a:r>
              <a:rPr lang="en-US" dirty="0" err="1"/>
              <a:t>Tonon</a:t>
            </a:r>
            <a:r>
              <a:rPr lang="en-US" dirty="0"/>
              <a:t>.  The stylish and affordable chair starting at $1,260 list COM and the stunning table available in a variety of wood species starts at $6,600 list.</a:t>
            </a:r>
          </a:p>
        </p:txBody>
      </p:sp>
      <p:sp>
        <p:nvSpPr>
          <p:cNvPr id="4" name="Slide Number Placeholder 3"/>
          <p:cNvSpPr>
            <a:spLocks noGrp="1"/>
          </p:cNvSpPr>
          <p:nvPr>
            <p:ph type="sldNum" sz="quarter" idx="5"/>
          </p:nvPr>
        </p:nvSpPr>
        <p:spPr/>
        <p:txBody>
          <a:bodyPr/>
          <a:lstStyle/>
          <a:p>
            <a:fld id="{1D9AB959-967D-CE4F-AB16-871ACD24B94C}" type="slidenum">
              <a:rPr lang="en-US" smtClean="0"/>
              <a:t>2</a:t>
            </a:fld>
            <a:endParaRPr lang="en-US"/>
          </a:p>
        </p:txBody>
      </p:sp>
    </p:spTree>
    <p:extLst>
      <p:ext uri="{BB962C8B-B14F-4D97-AF65-F5344CB8AC3E}">
        <p14:creationId xmlns:p14="http://schemas.microsoft.com/office/powerpoint/2010/main" val="481157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remains an ever-popular vast seating collection within the </a:t>
            </a:r>
            <a:r>
              <a:rPr lang="en-US" dirty="0" err="1"/>
              <a:t>Tonon</a:t>
            </a:r>
            <a:r>
              <a:rPr lang="en-US" dirty="0"/>
              <a:t> Collection. Soft Touch urethane as well as leather upholstered versions are available.  Starting at $1,030 list</a:t>
            </a:r>
          </a:p>
        </p:txBody>
      </p:sp>
      <p:sp>
        <p:nvSpPr>
          <p:cNvPr id="4" name="Slide Number Placeholder 3"/>
          <p:cNvSpPr>
            <a:spLocks noGrp="1"/>
          </p:cNvSpPr>
          <p:nvPr>
            <p:ph type="sldNum" sz="quarter" idx="5"/>
          </p:nvPr>
        </p:nvSpPr>
        <p:spPr/>
        <p:txBody>
          <a:bodyPr/>
          <a:lstStyle/>
          <a:p>
            <a:fld id="{1D9AB959-967D-CE4F-AB16-871ACD24B94C}" type="slidenum">
              <a:rPr lang="en-US" smtClean="0"/>
              <a:t>11</a:t>
            </a:fld>
            <a:endParaRPr lang="en-US"/>
          </a:p>
        </p:txBody>
      </p:sp>
    </p:spTree>
    <p:extLst>
      <p:ext uri="{BB962C8B-B14F-4D97-AF65-F5344CB8AC3E}">
        <p14:creationId xmlns:p14="http://schemas.microsoft.com/office/powerpoint/2010/main" val="1232786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most popular and very affordable </a:t>
            </a:r>
            <a:r>
              <a:rPr lang="en-US" dirty="0" err="1"/>
              <a:t>Essens</a:t>
            </a:r>
            <a:r>
              <a:rPr lang="en-US" dirty="0"/>
              <a:t> table. The base is available in a number of shapes and heights and is constructed of a unique rotary molded polyethylene.  In this finish it is extremely durable and can even be used outdoors with appropriate tops.  The base can also be painted in either a solid color or even in 3 metallic paints.  And </a:t>
            </a:r>
            <a:r>
              <a:rPr lang="en-US" dirty="0" err="1"/>
              <a:t>Essens</a:t>
            </a:r>
            <a:r>
              <a:rPr lang="en-US" dirty="0"/>
              <a:t> is very affordable.  For example, a 36” round solid HPL top with standard polyethylene base is $1,380 list.</a:t>
            </a:r>
          </a:p>
        </p:txBody>
      </p:sp>
      <p:sp>
        <p:nvSpPr>
          <p:cNvPr id="4" name="Slide Number Placeholder 3"/>
          <p:cNvSpPr>
            <a:spLocks noGrp="1"/>
          </p:cNvSpPr>
          <p:nvPr>
            <p:ph type="sldNum" sz="quarter" idx="5"/>
          </p:nvPr>
        </p:nvSpPr>
        <p:spPr/>
        <p:txBody>
          <a:bodyPr/>
          <a:lstStyle/>
          <a:p>
            <a:fld id="{1D9AB959-967D-CE4F-AB16-871ACD24B94C}" type="slidenum">
              <a:rPr lang="en-US" smtClean="0"/>
              <a:t>12</a:t>
            </a:fld>
            <a:endParaRPr lang="en-US"/>
          </a:p>
        </p:txBody>
      </p:sp>
    </p:spTree>
    <p:extLst>
      <p:ext uri="{BB962C8B-B14F-4D97-AF65-F5344CB8AC3E}">
        <p14:creationId xmlns:p14="http://schemas.microsoft.com/office/powerpoint/2010/main" val="289328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small meeting areas, the Arc table and chairs is perfect.  The beautiful metal detail in the top really sets it apart as does the wire frame </a:t>
            </a:r>
            <a:r>
              <a:rPr lang="en-US" dirty="0" err="1"/>
              <a:t>base.Tops</a:t>
            </a:r>
            <a:r>
              <a:rPr lang="en-US" dirty="0"/>
              <a:t> are available in wood only, but the table starts at an affordable $1,050 list.  The Arc chair starts at $700 list and is available in all wood or with an upholstered seat.</a:t>
            </a:r>
          </a:p>
        </p:txBody>
      </p:sp>
      <p:sp>
        <p:nvSpPr>
          <p:cNvPr id="4" name="Slide Number Placeholder 3"/>
          <p:cNvSpPr>
            <a:spLocks noGrp="1"/>
          </p:cNvSpPr>
          <p:nvPr>
            <p:ph type="sldNum" sz="quarter" idx="5"/>
          </p:nvPr>
        </p:nvSpPr>
        <p:spPr/>
        <p:txBody>
          <a:bodyPr/>
          <a:lstStyle/>
          <a:p>
            <a:fld id="{1D9AB959-967D-CE4F-AB16-871ACD24B94C}" type="slidenum">
              <a:rPr lang="en-US" smtClean="0"/>
              <a:t>13</a:t>
            </a:fld>
            <a:endParaRPr lang="en-US"/>
          </a:p>
        </p:txBody>
      </p:sp>
    </p:spTree>
    <p:extLst>
      <p:ext uri="{BB962C8B-B14F-4D97-AF65-F5344CB8AC3E}">
        <p14:creationId xmlns:p14="http://schemas.microsoft.com/office/powerpoint/2010/main" val="59123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Stylish and comfortable, The Altea line ranges anywhere from a metal 4 leg guest chair to a high back conference swivel.  Starting list $1,320 COM</a:t>
            </a:r>
          </a:p>
        </p:txBody>
      </p:sp>
      <p:sp>
        <p:nvSpPr>
          <p:cNvPr id="4" name="Slide Number Placeholder 3"/>
          <p:cNvSpPr>
            <a:spLocks noGrp="1"/>
          </p:cNvSpPr>
          <p:nvPr>
            <p:ph type="sldNum" sz="quarter" idx="5"/>
          </p:nvPr>
        </p:nvSpPr>
        <p:spPr/>
        <p:txBody>
          <a:bodyPr/>
          <a:lstStyle/>
          <a:p>
            <a:fld id="{1D9AB959-967D-CE4F-AB16-871ACD24B94C}" type="slidenum">
              <a:rPr lang="en-US" smtClean="0"/>
              <a:t>14</a:t>
            </a:fld>
            <a:endParaRPr lang="en-US"/>
          </a:p>
        </p:txBody>
      </p:sp>
    </p:spTree>
    <p:extLst>
      <p:ext uri="{BB962C8B-B14F-4D97-AF65-F5344CB8AC3E}">
        <p14:creationId xmlns:p14="http://schemas.microsoft.com/office/powerpoint/2010/main" val="603658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Extremely popular Dunas XS.  Huge array of base options in both arm and armless versions.  List prices start at 1,540 COM</a:t>
            </a:r>
          </a:p>
        </p:txBody>
      </p:sp>
      <p:sp>
        <p:nvSpPr>
          <p:cNvPr id="4" name="Slide Number Placeholder 3"/>
          <p:cNvSpPr>
            <a:spLocks noGrp="1"/>
          </p:cNvSpPr>
          <p:nvPr>
            <p:ph type="sldNum" sz="quarter" idx="5"/>
          </p:nvPr>
        </p:nvSpPr>
        <p:spPr/>
        <p:txBody>
          <a:bodyPr/>
          <a:lstStyle/>
          <a:p>
            <a:fld id="{1D9AB959-967D-CE4F-AB16-871ACD24B94C}" type="slidenum">
              <a:rPr lang="en-US" smtClean="0"/>
              <a:t>15</a:t>
            </a:fld>
            <a:endParaRPr lang="en-US"/>
          </a:p>
        </p:txBody>
      </p:sp>
    </p:spTree>
    <p:extLst>
      <p:ext uri="{BB962C8B-B14F-4D97-AF65-F5344CB8AC3E}">
        <p14:creationId xmlns:p14="http://schemas.microsoft.com/office/powerpoint/2010/main" val="3974307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Nim</a:t>
            </a:r>
            <a:r>
              <a:rPr lang="en-US" dirty="0"/>
              <a:t> is perfect for any environment.  The curved shell of the wood version is very inviting and the gorgeous seam detail on the upholstered version is unexpected.  </a:t>
            </a:r>
            <a:r>
              <a:rPr lang="en-US" dirty="0" err="1"/>
              <a:t>Nim</a:t>
            </a:r>
            <a:r>
              <a:rPr lang="en-US" dirty="0"/>
              <a:t> starts at $590 list</a:t>
            </a:r>
          </a:p>
        </p:txBody>
      </p:sp>
      <p:sp>
        <p:nvSpPr>
          <p:cNvPr id="4" name="Slide Number Placeholder 3"/>
          <p:cNvSpPr>
            <a:spLocks noGrp="1"/>
          </p:cNvSpPr>
          <p:nvPr>
            <p:ph type="sldNum" sz="quarter" idx="5"/>
          </p:nvPr>
        </p:nvSpPr>
        <p:spPr/>
        <p:txBody>
          <a:bodyPr/>
          <a:lstStyle/>
          <a:p>
            <a:fld id="{1D9AB959-967D-CE4F-AB16-871ACD24B94C}" type="slidenum">
              <a:rPr lang="en-US" smtClean="0"/>
              <a:t>16</a:t>
            </a:fld>
            <a:endParaRPr lang="en-US"/>
          </a:p>
        </p:txBody>
      </p:sp>
    </p:spTree>
    <p:extLst>
      <p:ext uri="{BB962C8B-B14F-4D97-AF65-F5344CB8AC3E}">
        <p14:creationId xmlns:p14="http://schemas.microsoft.com/office/powerpoint/2010/main" val="3527858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latest guest/conference series from </a:t>
            </a:r>
            <a:r>
              <a:rPr lang="en-US" dirty="0" err="1"/>
              <a:t>Inclass</a:t>
            </a:r>
            <a:r>
              <a:rPr lang="en-US" dirty="0"/>
              <a:t>, </a:t>
            </a:r>
            <a:r>
              <a:rPr lang="en-US" dirty="0" err="1"/>
              <a:t>Taia</a:t>
            </a:r>
            <a:r>
              <a:rPr lang="en-US" dirty="0"/>
              <a:t> has 8 base options to complement its poly or upholstered shell.  It’s even available with poly legs the in some colors give it the appearance of a wood base.  All starting at an incredible $490 list.</a:t>
            </a:r>
          </a:p>
        </p:txBody>
      </p:sp>
      <p:sp>
        <p:nvSpPr>
          <p:cNvPr id="4" name="Slide Number Placeholder 3"/>
          <p:cNvSpPr>
            <a:spLocks noGrp="1"/>
          </p:cNvSpPr>
          <p:nvPr>
            <p:ph type="sldNum" sz="quarter" idx="5"/>
          </p:nvPr>
        </p:nvSpPr>
        <p:spPr/>
        <p:txBody>
          <a:bodyPr/>
          <a:lstStyle/>
          <a:p>
            <a:fld id="{1D9AB959-967D-CE4F-AB16-871ACD24B94C}" type="slidenum">
              <a:rPr lang="en-US" smtClean="0"/>
              <a:t>17</a:t>
            </a:fld>
            <a:endParaRPr lang="en-US"/>
          </a:p>
        </p:txBody>
      </p:sp>
    </p:spTree>
    <p:extLst>
      <p:ext uri="{BB962C8B-B14F-4D97-AF65-F5344CB8AC3E}">
        <p14:creationId xmlns:p14="http://schemas.microsoft.com/office/powerpoint/2010/main" val="344279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popular </a:t>
            </a:r>
            <a:r>
              <a:rPr lang="en-US" dirty="0" err="1"/>
              <a:t>Unnia</a:t>
            </a:r>
            <a:r>
              <a:rPr lang="en-US" dirty="0"/>
              <a:t> chair in its conference mode.  Many base options available and the gorgeous swivel and adjustable height conference chair is priced at a pretty reasonable $1,400 list COM.</a:t>
            </a:r>
          </a:p>
        </p:txBody>
      </p:sp>
      <p:sp>
        <p:nvSpPr>
          <p:cNvPr id="4" name="Slide Number Placeholder 3"/>
          <p:cNvSpPr>
            <a:spLocks noGrp="1"/>
          </p:cNvSpPr>
          <p:nvPr>
            <p:ph type="sldNum" sz="quarter" idx="5"/>
          </p:nvPr>
        </p:nvSpPr>
        <p:spPr/>
        <p:txBody>
          <a:bodyPr/>
          <a:lstStyle/>
          <a:p>
            <a:fld id="{1D9AB959-967D-CE4F-AB16-871ACD24B94C}" type="slidenum">
              <a:rPr lang="en-US" smtClean="0"/>
              <a:t>18</a:t>
            </a:fld>
            <a:endParaRPr lang="en-US"/>
          </a:p>
        </p:txBody>
      </p:sp>
    </p:spTree>
    <p:extLst>
      <p:ext uri="{BB962C8B-B14F-4D97-AF65-F5344CB8AC3E}">
        <p14:creationId xmlns:p14="http://schemas.microsoft.com/office/powerpoint/2010/main" val="1822415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largest chair series with over 85 unique variations also makes a great conference option.  The upholstered swivel shown in the upper right lists for $1,380 COM</a:t>
            </a:r>
          </a:p>
        </p:txBody>
      </p:sp>
      <p:sp>
        <p:nvSpPr>
          <p:cNvPr id="4" name="Slide Number Placeholder 3"/>
          <p:cNvSpPr>
            <a:spLocks noGrp="1"/>
          </p:cNvSpPr>
          <p:nvPr>
            <p:ph type="sldNum" sz="quarter" idx="5"/>
          </p:nvPr>
        </p:nvSpPr>
        <p:spPr/>
        <p:txBody>
          <a:bodyPr/>
          <a:lstStyle/>
          <a:p>
            <a:fld id="{1D9AB959-967D-CE4F-AB16-871ACD24B94C}" type="slidenum">
              <a:rPr lang="en-US" smtClean="0"/>
              <a:t>19</a:t>
            </a:fld>
            <a:endParaRPr lang="en-US"/>
          </a:p>
        </p:txBody>
      </p:sp>
    </p:spTree>
    <p:extLst>
      <p:ext uri="{BB962C8B-B14F-4D97-AF65-F5344CB8AC3E}">
        <p14:creationId xmlns:p14="http://schemas.microsoft.com/office/powerpoint/2010/main" val="2184103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elegant and ever popular </a:t>
            </a:r>
            <a:r>
              <a:rPr lang="en-US" dirty="0" err="1"/>
              <a:t>Cono</a:t>
            </a:r>
            <a:r>
              <a:rPr lang="en-US" dirty="0"/>
              <a:t> table from </a:t>
            </a:r>
            <a:r>
              <a:rPr lang="en-US" dirty="0" err="1"/>
              <a:t>Montbel</a:t>
            </a:r>
            <a:r>
              <a:rPr lang="en-US" dirty="0"/>
              <a:t> is available in a variety of sizes and finishes.  Bases start at $2,010.  Add any top you choose!</a:t>
            </a:r>
          </a:p>
        </p:txBody>
      </p:sp>
      <p:sp>
        <p:nvSpPr>
          <p:cNvPr id="4" name="Slide Number Placeholder 3"/>
          <p:cNvSpPr>
            <a:spLocks noGrp="1"/>
          </p:cNvSpPr>
          <p:nvPr>
            <p:ph type="sldNum" sz="quarter" idx="5"/>
          </p:nvPr>
        </p:nvSpPr>
        <p:spPr/>
        <p:txBody>
          <a:bodyPr/>
          <a:lstStyle/>
          <a:p>
            <a:fld id="{1D9AB959-967D-CE4F-AB16-871ACD24B94C}" type="slidenum">
              <a:rPr lang="en-US" smtClean="0"/>
              <a:t>20</a:t>
            </a:fld>
            <a:endParaRPr lang="en-US"/>
          </a:p>
        </p:txBody>
      </p:sp>
    </p:spTree>
    <p:extLst>
      <p:ext uri="{BB962C8B-B14F-4D97-AF65-F5344CB8AC3E}">
        <p14:creationId xmlns:p14="http://schemas.microsoft.com/office/powerpoint/2010/main" val="3167483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unique in its design, the Mac’s Table is available with wood veneer bases or inherently cleanable Soft Touch urethane foam.  Glass tops allow the shapely bases to become the focal point.  Prices start at $3,500 list. Click on the video to see just how flexible Mac’s is!</a:t>
            </a:r>
          </a:p>
          <a:p>
            <a:endParaRPr lang="en-US" dirty="0"/>
          </a:p>
        </p:txBody>
      </p:sp>
      <p:sp>
        <p:nvSpPr>
          <p:cNvPr id="4" name="Slide Number Placeholder 3"/>
          <p:cNvSpPr>
            <a:spLocks noGrp="1"/>
          </p:cNvSpPr>
          <p:nvPr>
            <p:ph type="sldNum" sz="quarter" idx="5"/>
          </p:nvPr>
        </p:nvSpPr>
        <p:spPr/>
        <p:txBody>
          <a:bodyPr/>
          <a:lstStyle/>
          <a:p>
            <a:fld id="{1D9AB959-967D-CE4F-AB16-871ACD24B94C}" type="slidenum">
              <a:rPr lang="en-US" smtClean="0"/>
              <a:t>3</a:t>
            </a:fld>
            <a:endParaRPr lang="en-US"/>
          </a:p>
        </p:txBody>
      </p:sp>
    </p:spTree>
    <p:extLst>
      <p:ext uri="{BB962C8B-B14F-4D97-AF65-F5344CB8AC3E}">
        <p14:creationId xmlns:p14="http://schemas.microsoft.com/office/powerpoint/2010/main" val="1054429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Huge array of options for this </a:t>
            </a:r>
            <a:r>
              <a:rPr lang="en-US" dirty="0" err="1"/>
              <a:t>Montbel</a:t>
            </a:r>
            <a:r>
              <a:rPr lang="en-US" dirty="0"/>
              <a:t> collection.  Endless sizes and finishes available, including solid color lacquer!  Please call for pricing.</a:t>
            </a:r>
          </a:p>
          <a:p>
            <a:endParaRPr lang="en-US" dirty="0"/>
          </a:p>
        </p:txBody>
      </p:sp>
      <p:sp>
        <p:nvSpPr>
          <p:cNvPr id="4" name="Slide Number Placeholder 3"/>
          <p:cNvSpPr>
            <a:spLocks noGrp="1"/>
          </p:cNvSpPr>
          <p:nvPr>
            <p:ph type="sldNum" sz="quarter" idx="5"/>
          </p:nvPr>
        </p:nvSpPr>
        <p:spPr/>
        <p:txBody>
          <a:bodyPr/>
          <a:lstStyle/>
          <a:p>
            <a:fld id="{1D9AB959-967D-CE4F-AB16-871ACD24B94C}" type="slidenum">
              <a:rPr lang="en-US" smtClean="0"/>
              <a:t>21</a:t>
            </a:fld>
            <a:endParaRPr lang="en-US"/>
          </a:p>
        </p:txBody>
      </p:sp>
    </p:spTree>
    <p:extLst>
      <p:ext uri="{BB962C8B-B14F-4D97-AF65-F5344CB8AC3E}">
        <p14:creationId xmlns:p14="http://schemas.microsoft.com/office/powerpoint/2010/main" val="125556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Popular Light series. Gorgeous exposed wood frame and ingenious integrated hand pull. Metal leg stacker too.  Starts at $790 list COM</a:t>
            </a:r>
          </a:p>
          <a:p>
            <a:endParaRPr lang="en-US" dirty="0"/>
          </a:p>
        </p:txBody>
      </p:sp>
      <p:sp>
        <p:nvSpPr>
          <p:cNvPr id="4" name="Slide Number Placeholder 3"/>
          <p:cNvSpPr>
            <a:spLocks noGrp="1"/>
          </p:cNvSpPr>
          <p:nvPr>
            <p:ph type="sldNum" sz="quarter" idx="5"/>
          </p:nvPr>
        </p:nvSpPr>
        <p:spPr/>
        <p:txBody>
          <a:bodyPr/>
          <a:lstStyle/>
          <a:p>
            <a:fld id="{1D9AB959-967D-CE4F-AB16-871ACD24B94C}" type="slidenum">
              <a:rPr lang="en-US" smtClean="0"/>
              <a:t>22</a:t>
            </a:fld>
            <a:endParaRPr lang="en-US"/>
          </a:p>
        </p:txBody>
      </p:sp>
    </p:spTree>
    <p:extLst>
      <p:ext uri="{BB962C8B-B14F-4D97-AF65-F5344CB8AC3E}">
        <p14:creationId xmlns:p14="http://schemas.microsoft.com/office/powerpoint/2010/main" val="1028801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Niky</a:t>
            </a:r>
            <a:r>
              <a:rPr lang="en-US" dirty="0"/>
              <a:t> arrived last year and is starting to really make her presence known!  The exaggerated arm is unexpected and bases are available in wood or metal.  Prices start at $1,430 list COM</a:t>
            </a:r>
          </a:p>
        </p:txBody>
      </p:sp>
      <p:sp>
        <p:nvSpPr>
          <p:cNvPr id="4" name="Slide Number Placeholder 3"/>
          <p:cNvSpPr>
            <a:spLocks noGrp="1"/>
          </p:cNvSpPr>
          <p:nvPr>
            <p:ph type="sldNum" sz="quarter" idx="5"/>
          </p:nvPr>
        </p:nvSpPr>
        <p:spPr/>
        <p:txBody>
          <a:bodyPr/>
          <a:lstStyle/>
          <a:p>
            <a:fld id="{1D9AB959-967D-CE4F-AB16-871ACD24B94C}" type="slidenum">
              <a:rPr lang="en-US" smtClean="0"/>
              <a:t>23</a:t>
            </a:fld>
            <a:endParaRPr lang="en-US"/>
          </a:p>
        </p:txBody>
      </p:sp>
    </p:spTree>
    <p:extLst>
      <p:ext uri="{BB962C8B-B14F-4D97-AF65-F5344CB8AC3E}">
        <p14:creationId xmlns:p14="http://schemas.microsoft.com/office/powerpoint/2010/main" val="1935942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 makes for a perfect smaller-scaled guest conference chair option. Many upholstery options are available as is a wood shell outer back. List $1,210 COM</a:t>
            </a:r>
          </a:p>
        </p:txBody>
      </p:sp>
      <p:sp>
        <p:nvSpPr>
          <p:cNvPr id="4" name="Slide Number Placeholder 3"/>
          <p:cNvSpPr>
            <a:spLocks noGrp="1"/>
          </p:cNvSpPr>
          <p:nvPr>
            <p:ph type="sldNum" sz="quarter" idx="5"/>
          </p:nvPr>
        </p:nvSpPr>
        <p:spPr/>
        <p:txBody>
          <a:bodyPr/>
          <a:lstStyle/>
          <a:p>
            <a:fld id="{1D9AB959-967D-CE4F-AB16-871ACD24B94C}" type="slidenum">
              <a:rPr lang="en-US" smtClean="0"/>
              <a:t>24</a:t>
            </a:fld>
            <a:endParaRPr lang="en-US"/>
          </a:p>
        </p:txBody>
      </p:sp>
    </p:spTree>
    <p:extLst>
      <p:ext uri="{BB962C8B-B14F-4D97-AF65-F5344CB8AC3E}">
        <p14:creationId xmlns:p14="http://schemas.microsoft.com/office/powerpoint/2010/main" val="1435475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Timberly</a:t>
            </a:r>
            <a:r>
              <a:rPr lang="en-US" dirty="0"/>
              <a:t> armchair makes for a classic conference option, but don’t forget that many of our pieces have matching stools and many meetings take place at high top tables and in collaboration areas.  </a:t>
            </a:r>
            <a:r>
              <a:rPr lang="en-US" dirty="0" err="1"/>
              <a:t>Timberly</a:t>
            </a:r>
            <a:r>
              <a:rPr lang="en-US" dirty="0"/>
              <a:t> starts at $1,100 COM in the arm version.</a:t>
            </a:r>
          </a:p>
        </p:txBody>
      </p:sp>
      <p:sp>
        <p:nvSpPr>
          <p:cNvPr id="4" name="Slide Number Placeholder 3"/>
          <p:cNvSpPr>
            <a:spLocks noGrp="1"/>
          </p:cNvSpPr>
          <p:nvPr>
            <p:ph type="sldNum" sz="quarter" idx="5"/>
          </p:nvPr>
        </p:nvSpPr>
        <p:spPr/>
        <p:txBody>
          <a:bodyPr/>
          <a:lstStyle/>
          <a:p>
            <a:fld id="{1D9AB959-967D-CE4F-AB16-871ACD24B94C}" type="slidenum">
              <a:rPr lang="en-US" smtClean="0"/>
              <a:t>25</a:t>
            </a:fld>
            <a:endParaRPr lang="en-US"/>
          </a:p>
        </p:txBody>
      </p:sp>
    </p:spTree>
    <p:extLst>
      <p:ext uri="{BB962C8B-B14F-4D97-AF65-F5344CB8AC3E}">
        <p14:creationId xmlns:p14="http://schemas.microsoft.com/office/powerpoint/2010/main" val="1397944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nice conference options in out Et al collection as well.  Myra is fully upholstered and available with 3 base options starting at $1,090 list COM. And the </a:t>
            </a:r>
            <a:r>
              <a:rPr lang="en-US" dirty="0" err="1"/>
              <a:t>Salinero</a:t>
            </a:r>
            <a:r>
              <a:rPr lang="en-US" dirty="0"/>
              <a:t> table comes in a variety of sizes and finishes at a starting point of $2,700 list.</a:t>
            </a:r>
          </a:p>
        </p:txBody>
      </p:sp>
      <p:sp>
        <p:nvSpPr>
          <p:cNvPr id="4" name="Slide Number Placeholder 3"/>
          <p:cNvSpPr>
            <a:spLocks noGrp="1"/>
          </p:cNvSpPr>
          <p:nvPr>
            <p:ph type="sldNum" sz="quarter" idx="5"/>
          </p:nvPr>
        </p:nvSpPr>
        <p:spPr/>
        <p:txBody>
          <a:bodyPr/>
          <a:lstStyle/>
          <a:p>
            <a:fld id="{1D9AB959-967D-CE4F-AB16-871ACD24B94C}" type="slidenum">
              <a:rPr lang="en-US" smtClean="0"/>
              <a:t>26</a:t>
            </a:fld>
            <a:endParaRPr lang="en-US"/>
          </a:p>
        </p:txBody>
      </p:sp>
    </p:spTree>
    <p:extLst>
      <p:ext uri="{BB962C8B-B14F-4D97-AF65-F5344CB8AC3E}">
        <p14:creationId xmlns:p14="http://schemas.microsoft.com/office/powerpoint/2010/main" val="3813177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Kicca</a:t>
            </a:r>
            <a:r>
              <a:rPr lang="en-US" dirty="0"/>
              <a:t> and </a:t>
            </a:r>
            <a:r>
              <a:rPr lang="en-US" dirty="0" err="1"/>
              <a:t>Kontea</a:t>
            </a:r>
            <a:r>
              <a:rPr lang="en-US" dirty="0"/>
              <a:t> are both great ideas for conference areas especially when a small scale chair is required.  Both start at $830 list COM.</a:t>
            </a:r>
          </a:p>
        </p:txBody>
      </p:sp>
      <p:sp>
        <p:nvSpPr>
          <p:cNvPr id="4" name="Slide Number Placeholder 3"/>
          <p:cNvSpPr>
            <a:spLocks noGrp="1"/>
          </p:cNvSpPr>
          <p:nvPr>
            <p:ph type="sldNum" sz="quarter" idx="5"/>
          </p:nvPr>
        </p:nvSpPr>
        <p:spPr/>
        <p:txBody>
          <a:bodyPr/>
          <a:lstStyle/>
          <a:p>
            <a:fld id="{1D9AB959-967D-CE4F-AB16-871ACD24B94C}" type="slidenum">
              <a:rPr lang="en-US" smtClean="0"/>
              <a:t>27</a:t>
            </a:fld>
            <a:endParaRPr lang="en-US"/>
          </a:p>
        </p:txBody>
      </p:sp>
    </p:spTree>
    <p:extLst>
      <p:ext uri="{BB962C8B-B14F-4D97-AF65-F5344CB8AC3E}">
        <p14:creationId xmlns:p14="http://schemas.microsoft.com/office/powerpoint/2010/main" val="18252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Classic styling sets the mood for the </a:t>
            </a:r>
            <a:r>
              <a:rPr lang="en-US" dirty="0" err="1"/>
              <a:t>Marka</a:t>
            </a:r>
            <a:r>
              <a:rPr lang="en-US" dirty="0"/>
              <a:t>.  4 base options available with the 5 star caster base option starting at a very affordable $1,150 list COM</a:t>
            </a:r>
          </a:p>
        </p:txBody>
      </p:sp>
      <p:sp>
        <p:nvSpPr>
          <p:cNvPr id="4" name="Slide Number Placeholder 3"/>
          <p:cNvSpPr>
            <a:spLocks noGrp="1"/>
          </p:cNvSpPr>
          <p:nvPr>
            <p:ph type="sldNum" sz="quarter" idx="5"/>
          </p:nvPr>
        </p:nvSpPr>
        <p:spPr/>
        <p:txBody>
          <a:bodyPr/>
          <a:lstStyle/>
          <a:p>
            <a:fld id="{1D9AB959-967D-CE4F-AB16-871ACD24B94C}" type="slidenum">
              <a:rPr lang="en-US" smtClean="0"/>
              <a:t>28</a:t>
            </a:fld>
            <a:endParaRPr lang="en-US"/>
          </a:p>
        </p:txBody>
      </p:sp>
    </p:spTree>
    <p:extLst>
      <p:ext uri="{BB962C8B-B14F-4D97-AF65-F5344CB8AC3E}">
        <p14:creationId xmlns:p14="http://schemas.microsoft.com/office/powerpoint/2010/main" val="575524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for those budget-conscious, casual meeting areas, Nassau and Uni-Ka in their upholstered versions make a great choice. Starting at $460 COM</a:t>
            </a:r>
          </a:p>
        </p:txBody>
      </p:sp>
      <p:sp>
        <p:nvSpPr>
          <p:cNvPr id="4" name="Slide Number Placeholder 3"/>
          <p:cNvSpPr>
            <a:spLocks noGrp="1"/>
          </p:cNvSpPr>
          <p:nvPr>
            <p:ph type="sldNum" sz="quarter" idx="5"/>
          </p:nvPr>
        </p:nvSpPr>
        <p:spPr/>
        <p:txBody>
          <a:bodyPr/>
          <a:lstStyle/>
          <a:p>
            <a:fld id="{1D9AB959-967D-CE4F-AB16-871ACD24B94C}" type="slidenum">
              <a:rPr lang="en-US" smtClean="0"/>
              <a:t>29</a:t>
            </a:fld>
            <a:endParaRPr lang="en-US"/>
          </a:p>
        </p:txBody>
      </p:sp>
    </p:spTree>
    <p:extLst>
      <p:ext uri="{BB962C8B-B14F-4D97-AF65-F5344CB8AC3E}">
        <p14:creationId xmlns:p14="http://schemas.microsoft.com/office/powerpoint/2010/main" val="314355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C Suite deserves Pit.  Wow factor everywhere you look.  Impeccably designed and tailored. The armchair boasts leather wrapped arms.  List price starts at $1,300 for the Soft Touch foam version up to $3,700 all tricked out in leather with arms.  Table in Oak or Walnut starting at $5,770 list</a:t>
            </a:r>
          </a:p>
        </p:txBody>
      </p:sp>
      <p:sp>
        <p:nvSpPr>
          <p:cNvPr id="4" name="Slide Number Placeholder 3"/>
          <p:cNvSpPr>
            <a:spLocks noGrp="1"/>
          </p:cNvSpPr>
          <p:nvPr>
            <p:ph type="sldNum" sz="quarter" idx="5"/>
          </p:nvPr>
        </p:nvSpPr>
        <p:spPr/>
        <p:txBody>
          <a:bodyPr/>
          <a:lstStyle/>
          <a:p>
            <a:fld id="{1D9AB959-967D-CE4F-AB16-871ACD24B94C}" type="slidenum">
              <a:rPr lang="en-US" smtClean="0"/>
              <a:t>4</a:t>
            </a:fld>
            <a:endParaRPr lang="en-US"/>
          </a:p>
        </p:txBody>
      </p:sp>
    </p:spTree>
    <p:extLst>
      <p:ext uri="{BB962C8B-B14F-4D97-AF65-F5344CB8AC3E}">
        <p14:creationId xmlns:p14="http://schemas.microsoft.com/office/powerpoint/2010/main" val="428510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Conference or Dining, the </a:t>
            </a:r>
            <a:r>
              <a:rPr lang="en-US" dirty="0" err="1"/>
              <a:t>Tablua</a:t>
            </a:r>
            <a:r>
              <a:rPr lang="en-US" dirty="0"/>
              <a:t> looks great with a glass top or wood veneer.  Starting at $6,700 list.  Shown with the popular </a:t>
            </a:r>
            <a:r>
              <a:rPr lang="en-US" dirty="0" err="1"/>
              <a:t>Triangolo</a:t>
            </a:r>
            <a:r>
              <a:rPr lang="en-US" dirty="0"/>
              <a:t> chair.</a:t>
            </a:r>
          </a:p>
        </p:txBody>
      </p:sp>
      <p:sp>
        <p:nvSpPr>
          <p:cNvPr id="4" name="Slide Number Placeholder 3"/>
          <p:cNvSpPr>
            <a:spLocks noGrp="1"/>
          </p:cNvSpPr>
          <p:nvPr>
            <p:ph type="sldNum" sz="quarter" idx="5"/>
          </p:nvPr>
        </p:nvSpPr>
        <p:spPr/>
        <p:txBody>
          <a:bodyPr/>
          <a:lstStyle/>
          <a:p>
            <a:fld id="{1D9AB959-967D-CE4F-AB16-871ACD24B94C}" type="slidenum">
              <a:rPr lang="en-US" smtClean="0"/>
              <a:t>5</a:t>
            </a:fld>
            <a:endParaRPr lang="en-US"/>
          </a:p>
        </p:txBody>
      </p:sp>
    </p:spTree>
    <p:extLst>
      <p:ext uri="{BB962C8B-B14F-4D97-AF65-F5344CB8AC3E}">
        <p14:creationId xmlns:p14="http://schemas.microsoft.com/office/powerpoint/2010/main" val="405560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award winning Flat and Flat Soft are the perfect meeting chairs.  Not to large, but super comfortable.  Great for any situation.  Starting at $1,360 list</a:t>
            </a:r>
          </a:p>
        </p:txBody>
      </p:sp>
      <p:sp>
        <p:nvSpPr>
          <p:cNvPr id="4" name="Slide Number Placeholder 3"/>
          <p:cNvSpPr>
            <a:spLocks noGrp="1"/>
          </p:cNvSpPr>
          <p:nvPr>
            <p:ph type="sldNum" sz="quarter" idx="5"/>
          </p:nvPr>
        </p:nvSpPr>
        <p:spPr/>
        <p:txBody>
          <a:bodyPr/>
          <a:lstStyle/>
          <a:p>
            <a:fld id="{1D9AB959-967D-CE4F-AB16-871ACD24B94C}" type="slidenum">
              <a:rPr lang="en-US" smtClean="0"/>
              <a:t>6</a:t>
            </a:fld>
            <a:endParaRPr lang="en-US"/>
          </a:p>
        </p:txBody>
      </p:sp>
    </p:spTree>
    <p:extLst>
      <p:ext uri="{BB962C8B-B14F-4D97-AF65-F5344CB8AC3E}">
        <p14:creationId xmlns:p14="http://schemas.microsoft.com/office/powerpoint/2010/main" val="272988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year’s Spring introduction.  Unique hemp/cotton roping hand woven detail on the back available in 3 colors. Starts at $1,360 list COM</a:t>
            </a:r>
          </a:p>
          <a:p>
            <a:endParaRPr lang="en-US" dirty="0"/>
          </a:p>
        </p:txBody>
      </p:sp>
      <p:sp>
        <p:nvSpPr>
          <p:cNvPr id="4" name="Slide Number Placeholder 3"/>
          <p:cNvSpPr>
            <a:spLocks noGrp="1"/>
          </p:cNvSpPr>
          <p:nvPr>
            <p:ph type="sldNum" sz="quarter" idx="5"/>
          </p:nvPr>
        </p:nvSpPr>
        <p:spPr/>
        <p:txBody>
          <a:bodyPr/>
          <a:lstStyle/>
          <a:p>
            <a:fld id="{1D9AB959-967D-CE4F-AB16-871ACD24B94C}" type="slidenum">
              <a:rPr lang="en-US" smtClean="0"/>
              <a:t>7</a:t>
            </a:fld>
            <a:endParaRPr lang="en-US"/>
          </a:p>
        </p:txBody>
      </p:sp>
    </p:spTree>
    <p:extLst>
      <p:ext uri="{BB962C8B-B14F-4D97-AF65-F5344CB8AC3E}">
        <p14:creationId xmlns:p14="http://schemas.microsoft.com/office/powerpoint/2010/main" val="4144852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Popular </a:t>
            </a:r>
            <a:r>
              <a:rPr lang="en-US" dirty="0" err="1"/>
              <a:t>Triangolo</a:t>
            </a:r>
            <a:r>
              <a:rPr lang="en-US" dirty="0"/>
              <a:t>. Distinctive exaggerated curved back is both an armless and an armchair at the same time. Starts at $1,620 list COM.</a:t>
            </a:r>
          </a:p>
          <a:p>
            <a:endParaRPr lang="en-US" dirty="0"/>
          </a:p>
        </p:txBody>
      </p:sp>
      <p:sp>
        <p:nvSpPr>
          <p:cNvPr id="4" name="Slide Number Placeholder 3"/>
          <p:cNvSpPr>
            <a:spLocks noGrp="1"/>
          </p:cNvSpPr>
          <p:nvPr>
            <p:ph type="sldNum" sz="quarter" idx="5"/>
          </p:nvPr>
        </p:nvSpPr>
        <p:spPr/>
        <p:txBody>
          <a:bodyPr/>
          <a:lstStyle/>
          <a:p>
            <a:fld id="{1D9AB959-967D-CE4F-AB16-871ACD24B94C}" type="slidenum">
              <a:rPr lang="en-US" smtClean="0"/>
              <a:t>8</a:t>
            </a:fld>
            <a:endParaRPr lang="en-US"/>
          </a:p>
        </p:txBody>
      </p:sp>
    </p:spTree>
    <p:extLst>
      <p:ext uri="{BB962C8B-B14F-4D97-AF65-F5344CB8AC3E}">
        <p14:creationId xmlns:p14="http://schemas.microsoft.com/office/powerpoint/2010/main" val="261003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Introduced last year, Wind is simple elegance.  The exposed wood details are impeccable as is the attention to the upholstery detail around the exposed front legs. Wind lists for $1,580 COM</a:t>
            </a:r>
          </a:p>
        </p:txBody>
      </p:sp>
      <p:sp>
        <p:nvSpPr>
          <p:cNvPr id="4" name="Slide Number Placeholder 3"/>
          <p:cNvSpPr>
            <a:spLocks noGrp="1"/>
          </p:cNvSpPr>
          <p:nvPr>
            <p:ph type="sldNum" sz="quarter" idx="5"/>
          </p:nvPr>
        </p:nvSpPr>
        <p:spPr/>
        <p:txBody>
          <a:bodyPr/>
          <a:lstStyle/>
          <a:p>
            <a:fld id="{1D9AB959-967D-CE4F-AB16-871ACD24B94C}" type="slidenum">
              <a:rPr lang="en-US" smtClean="0"/>
              <a:t>9</a:t>
            </a:fld>
            <a:endParaRPr lang="en-US"/>
          </a:p>
        </p:txBody>
      </p:sp>
    </p:spTree>
    <p:extLst>
      <p:ext uri="{BB962C8B-B14F-4D97-AF65-F5344CB8AC3E}">
        <p14:creationId xmlns:p14="http://schemas.microsoft.com/office/powerpoint/2010/main" val="2670893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is a very broad collection from our Soft Touch collection.  A wide variety of arm, armless and lounge pieces with many base options are offered.  Primarily available in self skinned urethane, is highly cleanable with diluted bleach as well as able to be disinfected with harsh cleaning agents such as </a:t>
            </a:r>
            <a:r>
              <a:rPr lang="en-US" dirty="0" err="1"/>
              <a:t>Virex</a:t>
            </a:r>
            <a:r>
              <a:rPr lang="en-US" dirty="0"/>
              <a:t>.  Step is also available upholstered.  Starting at $920 list</a:t>
            </a:r>
          </a:p>
        </p:txBody>
      </p:sp>
      <p:sp>
        <p:nvSpPr>
          <p:cNvPr id="4" name="Slide Number Placeholder 3"/>
          <p:cNvSpPr>
            <a:spLocks noGrp="1"/>
          </p:cNvSpPr>
          <p:nvPr>
            <p:ph type="sldNum" sz="quarter" idx="5"/>
          </p:nvPr>
        </p:nvSpPr>
        <p:spPr/>
        <p:txBody>
          <a:bodyPr/>
          <a:lstStyle/>
          <a:p>
            <a:fld id="{1D9AB959-967D-CE4F-AB16-871ACD24B94C}" type="slidenum">
              <a:rPr lang="en-US" smtClean="0"/>
              <a:t>10</a:t>
            </a:fld>
            <a:endParaRPr lang="en-US"/>
          </a:p>
        </p:txBody>
      </p:sp>
    </p:spTree>
    <p:extLst>
      <p:ext uri="{BB962C8B-B14F-4D97-AF65-F5344CB8AC3E}">
        <p14:creationId xmlns:p14="http://schemas.microsoft.com/office/powerpoint/2010/main" val="2756155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16" name="bk object 16"/>
          <p:cNvSpPr/>
          <p:nvPr/>
        </p:nvSpPr>
        <p:spPr>
          <a:xfrm>
            <a:off x="3469259" y="867808"/>
            <a:ext cx="3747926" cy="629085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ctrTitle"/>
          </p:nvPr>
        </p:nvSpPr>
        <p:spPr>
          <a:xfrm>
            <a:off x="1521800" y="2304520"/>
            <a:ext cx="2950210" cy="1572895"/>
          </a:xfrm>
          <a:prstGeom prst="rect">
            <a:avLst/>
          </a:prstGeom>
        </p:spPr>
        <p:txBody>
          <a:bodyPr wrap="square" lIns="0" tIns="0" rIns="0" bIns="0">
            <a:spAutoFit/>
          </a:bodyPr>
          <a:lstStyle>
            <a:lvl1pPr>
              <a:defRPr sz="10150" b="1" i="0">
                <a:solidFill>
                  <a:srgbClr val="231F20"/>
                </a:solidFill>
                <a:latin typeface="Montserrat SemiBold"/>
                <a:cs typeface="Montserrat SemiBold"/>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231F20"/>
                </a:solidFill>
                <a:latin typeface="Montserrat Thin"/>
                <a:cs typeface="Montserrat Thi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231F20"/>
                </a:solidFill>
                <a:latin typeface="Montserrat Thin"/>
                <a:cs typeface="Montserrat Thin"/>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231F20"/>
                </a:solidFill>
                <a:latin typeface="Montserrat Thin"/>
                <a:cs typeface="Montserrat Thi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388292" y="6941853"/>
            <a:ext cx="306986" cy="156585"/>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bk object 17"/>
          <p:cNvSpPr/>
          <p:nvPr/>
        </p:nvSpPr>
        <p:spPr>
          <a:xfrm>
            <a:off x="8717523" y="6943904"/>
            <a:ext cx="124714" cy="153157"/>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k object 18"/>
          <p:cNvSpPr/>
          <p:nvPr/>
        </p:nvSpPr>
        <p:spPr>
          <a:xfrm>
            <a:off x="8874594" y="6945845"/>
            <a:ext cx="131737" cy="149072"/>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9" name="bk object 19"/>
          <p:cNvSpPr/>
          <p:nvPr/>
        </p:nvSpPr>
        <p:spPr>
          <a:xfrm>
            <a:off x="9037287" y="6943434"/>
            <a:ext cx="113979" cy="151485"/>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bk object 20"/>
          <p:cNvSpPr/>
          <p:nvPr/>
        </p:nvSpPr>
        <p:spPr>
          <a:xfrm>
            <a:off x="9172316" y="6945845"/>
            <a:ext cx="119773" cy="149072"/>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1" name="bk object 21"/>
          <p:cNvSpPr/>
          <p:nvPr/>
        </p:nvSpPr>
        <p:spPr>
          <a:xfrm>
            <a:off x="9322116" y="6945596"/>
            <a:ext cx="125412" cy="151247"/>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bk object 22"/>
          <p:cNvSpPr/>
          <p:nvPr/>
        </p:nvSpPr>
        <p:spPr>
          <a:xfrm>
            <a:off x="9478957" y="6944198"/>
            <a:ext cx="135953" cy="153060"/>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bk object 23"/>
          <p:cNvSpPr/>
          <p:nvPr/>
        </p:nvSpPr>
        <p:spPr>
          <a:xfrm>
            <a:off x="9645402" y="6941620"/>
            <a:ext cx="410480" cy="157289"/>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4" name="bk object 24"/>
          <p:cNvSpPr/>
          <p:nvPr/>
        </p:nvSpPr>
        <p:spPr>
          <a:xfrm>
            <a:off x="10090581" y="6942782"/>
            <a:ext cx="0" cy="153670"/>
          </a:xfrm>
          <a:custGeom>
            <a:avLst/>
            <a:gdLst/>
            <a:ahLst/>
            <a:cxnLst/>
            <a:rect l="l" t="t" r="r" b="b"/>
            <a:pathLst>
              <a:path h="153670">
                <a:moveTo>
                  <a:pt x="0" y="0"/>
                </a:moveTo>
                <a:lnTo>
                  <a:pt x="0" y="153555"/>
                </a:lnTo>
              </a:path>
            </a:pathLst>
          </a:custGeom>
          <a:ln w="8432">
            <a:solidFill>
              <a:srgbClr val="142530"/>
            </a:solidFill>
          </a:ln>
        </p:spPr>
        <p:txBody>
          <a:bodyPr wrap="square" lIns="0" tIns="0" rIns="0" bIns="0" rtlCol="0"/>
          <a:lstStyle/>
          <a:p>
            <a:endParaRPr/>
          </a:p>
        </p:txBody>
      </p:sp>
      <p:sp>
        <p:nvSpPr>
          <p:cNvPr id="25" name="bk object 25"/>
          <p:cNvSpPr/>
          <p:nvPr/>
        </p:nvSpPr>
        <p:spPr>
          <a:xfrm>
            <a:off x="10138033" y="6943253"/>
            <a:ext cx="117919" cy="153073"/>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 name="bk object 26"/>
          <p:cNvSpPr/>
          <p:nvPr/>
        </p:nvSpPr>
        <p:spPr>
          <a:xfrm>
            <a:off x="10289246" y="6943265"/>
            <a:ext cx="134556" cy="153999"/>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title"/>
          </p:nvPr>
        </p:nvSpPr>
        <p:spPr>
          <a:xfrm>
            <a:off x="240376" y="279915"/>
            <a:ext cx="10212646" cy="756919"/>
          </a:xfrm>
          <a:prstGeom prst="rect">
            <a:avLst/>
          </a:prstGeom>
        </p:spPr>
        <p:txBody>
          <a:bodyPr wrap="square" lIns="0" tIns="0" rIns="0" bIns="0">
            <a:spAutoFit/>
          </a:bodyPr>
          <a:lstStyle>
            <a:lvl1pPr>
              <a:defRPr sz="4800" b="0" i="0">
                <a:solidFill>
                  <a:srgbClr val="231F20"/>
                </a:solidFill>
                <a:latin typeface="Montserrat Thin"/>
                <a:cs typeface="Montserrat Thin"/>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5/12/2020</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arget="../media/image50.jpeg" Type="http://schemas.openxmlformats.org/officeDocument/2006/relationships/image"/><Relationship Id="rId3" Target="../media/image14.png" Type="http://schemas.openxmlformats.org/officeDocument/2006/relationships/image"/><Relationship Id="rId7" Target="../media/image49.jpeg" Type="http://schemas.openxmlformats.org/officeDocument/2006/relationships/image"/><Relationship Id="rId2" Target="../notesSlides/notesSlide9.xml" Type="http://schemas.openxmlformats.org/officeDocument/2006/relationships/notesSlide"/><Relationship Id="rId1" Target="../slideLayouts/slideLayout5.xml" Type="http://schemas.openxmlformats.org/officeDocument/2006/relationships/slideLayout"/><Relationship Id="rId6" Target="../media/image48.jpeg" Type="http://schemas.openxmlformats.org/officeDocument/2006/relationships/image"/><Relationship Id="rId5" Target="../media/image47.jpeg" Type="http://schemas.openxmlformats.org/officeDocument/2006/relationships/image"/><Relationship Id="rId4" Target="../media/image15.svg" Type="http://schemas.openxmlformats.org/officeDocument/2006/relationships/image"/></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arget="../media/image15.svg" Type="http://schemas.openxmlformats.org/officeDocument/2006/relationships/image"/><Relationship Id="rId3" Target="../media/image56.jpeg" Type="http://schemas.openxmlformats.org/officeDocument/2006/relationships/image"/><Relationship Id="rId7" Target="../media/image14.png" Type="http://schemas.openxmlformats.org/officeDocument/2006/relationships/image"/><Relationship Id="rId2" Target="../notesSlides/notesSlide11.xml" Type="http://schemas.openxmlformats.org/officeDocument/2006/relationships/notesSlide"/><Relationship Id="rId1" Target="../slideLayouts/slideLayout4.xml" Type="http://schemas.openxmlformats.org/officeDocument/2006/relationships/slideLayout"/><Relationship Id="rId6" Target="../media/image59.jpeg" Type="http://schemas.openxmlformats.org/officeDocument/2006/relationships/image"/><Relationship Id="rId5" Target="../media/image58.png" Type="http://schemas.openxmlformats.org/officeDocument/2006/relationships/image"/><Relationship Id="rId4" Target="../media/image57.jpeg" Type="http://schemas.openxmlformats.org/officeDocument/2006/relationships/image"/></Relationships>
</file>

<file path=ppt/slides/_rels/slide13.xml.rels><?xml version="1.0" encoding="UTF-8" standalone="yes" ?><Relationships xmlns="http://schemas.openxmlformats.org/package/2006/relationships"><Relationship Id="rId3" Target="../media/image60.jpeg" Type="http://schemas.openxmlformats.org/officeDocument/2006/relationships/image"/><Relationship Id="rId2" Target="../notesSlides/notesSlide12.xml" Type="http://schemas.openxmlformats.org/officeDocument/2006/relationships/notesSlide"/><Relationship Id="rId1" Target="../slideLayouts/slideLayout5.xml" Type="http://schemas.openxmlformats.org/officeDocument/2006/relationships/slideLayout"/><Relationship Id="rId5" Target="../media/image15.svg" Type="http://schemas.openxmlformats.org/officeDocument/2006/relationships/image"/><Relationship Id="rId4" Target="../media/image14.png" Type="http://schemas.openxmlformats.org/officeDocument/2006/relationships/image"/></Relationships>
</file>

<file path=ppt/slides/_rels/slide14.xml.rels><?xml version="1.0" encoding="UTF-8" standalone="yes" ?><Relationships xmlns="http://schemas.openxmlformats.org/package/2006/relationships"><Relationship Id="rId8" Target="../media/image15.svg" Type="http://schemas.openxmlformats.org/officeDocument/2006/relationships/image"/><Relationship Id="rId3" Target="../media/image61.jpeg" Type="http://schemas.openxmlformats.org/officeDocument/2006/relationships/image"/><Relationship Id="rId7" Target="../media/image14.png" Type="http://schemas.openxmlformats.org/officeDocument/2006/relationships/image"/><Relationship Id="rId2" Target="../notesSlides/notesSlide13.xml" Type="http://schemas.openxmlformats.org/officeDocument/2006/relationships/notesSlide"/><Relationship Id="rId1" Target="../slideLayouts/slideLayout4.xml" Type="http://schemas.openxmlformats.org/officeDocument/2006/relationships/slideLayout"/><Relationship Id="rId6" Target="../media/image64.jpeg" Type="http://schemas.openxmlformats.org/officeDocument/2006/relationships/image"/><Relationship Id="rId5" Target="../media/image63.jpeg" Type="http://schemas.openxmlformats.org/officeDocument/2006/relationships/image"/><Relationship Id="rId4" Target="../media/image62.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15.sv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67.jpeg"/><Relationship Id="rId4" Type="http://schemas.openxmlformats.org/officeDocument/2006/relationships/image" Target="../media/image66.jpeg"/></Relationships>
</file>

<file path=ppt/slides/_rels/slide16.xml.rels><?xml version="1.0" encoding="UTF-8" standalone="yes" ?><Relationships xmlns="http://schemas.openxmlformats.org/package/2006/relationships"><Relationship Id="rId8" Target="../media/image15.svg" Type="http://schemas.openxmlformats.org/officeDocument/2006/relationships/image"/><Relationship Id="rId3" Target="../media/image68.jpeg" Type="http://schemas.openxmlformats.org/officeDocument/2006/relationships/image"/><Relationship Id="rId7" Target="../media/image14.png" Type="http://schemas.openxmlformats.org/officeDocument/2006/relationships/image"/><Relationship Id="rId2" Target="../notesSlides/notesSlide15.xml" Type="http://schemas.openxmlformats.org/officeDocument/2006/relationships/notesSlide"/><Relationship Id="rId1" Target="../slideLayouts/slideLayout4.xml" Type="http://schemas.openxmlformats.org/officeDocument/2006/relationships/slideLayout"/><Relationship Id="rId6" Target="../media/image71.jpeg" Type="http://schemas.openxmlformats.org/officeDocument/2006/relationships/image"/><Relationship Id="rId5" Target="../media/image70.jpeg" Type="http://schemas.openxmlformats.org/officeDocument/2006/relationships/image"/><Relationship Id="rId4" Target="../media/image69.jpeg" Type="http://schemas.openxmlformats.org/officeDocument/2006/relationships/image"/></Relationships>
</file>

<file path=ppt/slides/_rels/slide17.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74.jpeg"/><Relationship Id="rId4" Type="http://schemas.openxmlformats.org/officeDocument/2006/relationships/image" Target="../media/image73.jpeg"/></Relationships>
</file>

<file path=ppt/slides/_rels/slide18.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15.sv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77.jpeg"/><Relationship Id="rId4" Type="http://schemas.openxmlformats.org/officeDocument/2006/relationships/image" Target="../media/image76.jpg"/></Relationships>
</file>

<file path=ppt/slides/_rels/slide1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78.jpe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85.jpeg"/></Relationships>
</file>

<file path=ppt/slides/_rels/slide23.xml.rels><?xml version="1.0" encoding="UTF-8" standalone="yes" ?><Relationships xmlns="http://schemas.openxmlformats.org/package/2006/relationships"><Relationship Id="rId3" Target="../media/image86.png" Type="http://schemas.openxmlformats.org/officeDocument/2006/relationships/image"/><Relationship Id="rId2" Target="../notesSlides/notesSlide22.xml" Type="http://schemas.openxmlformats.org/officeDocument/2006/relationships/notesSlide"/><Relationship Id="rId1" Target="../slideLayouts/slideLayout4.xml" Type="http://schemas.openxmlformats.org/officeDocument/2006/relationships/slideLayout"/><Relationship Id="rId6" Target="../media/image87.jpeg" Type="http://schemas.openxmlformats.org/officeDocument/2006/relationships/image"/><Relationship Id="rId5" Target="../media/image15.svg" Type="http://schemas.openxmlformats.org/officeDocument/2006/relationships/image"/><Relationship Id="rId4" Target="../media/image14.png" Type="http://schemas.openxmlformats.org/officeDocument/2006/relationships/image"/></Relationships>
</file>

<file path=ppt/slides/_rels/slide2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89.png"/></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2.jpeg"/><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28.xml.rels><?xml version="1.0" encoding="UTF-8" standalone="yes" ?><Relationships xmlns="http://schemas.openxmlformats.org/package/2006/relationships"><Relationship Id="rId3" Target="../media/image96.jpeg" Type="http://schemas.openxmlformats.org/officeDocument/2006/relationships/image"/><Relationship Id="rId2" Target="../notesSlides/notesSlide27.xml" Type="http://schemas.openxmlformats.org/officeDocument/2006/relationships/notesSlide"/><Relationship Id="rId1" Target="../slideLayouts/slideLayout4.xml" Type="http://schemas.openxmlformats.org/officeDocument/2006/relationships/slideLayout"/><Relationship Id="rId6" Target="../media/image15.svg" Type="http://schemas.openxmlformats.org/officeDocument/2006/relationships/image"/><Relationship Id="rId5" Target="../media/image14.png" Type="http://schemas.openxmlformats.org/officeDocument/2006/relationships/image"/><Relationship Id="rId4" Target="../media/image97.jpeg" Type="http://schemas.openxmlformats.org/officeDocument/2006/relationships/image"/></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8.jpeg"/><Relationship Id="rId7" Type="http://schemas.openxmlformats.org/officeDocument/2006/relationships/image" Target="../media/image102.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2.xml"/><Relationship Id="rId7" Type="http://schemas.openxmlformats.org/officeDocument/2006/relationships/image" Target="../media/image20.jpeg"/><Relationship Id="rId2" Type="http://schemas.openxmlformats.org/officeDocument/2006/relationships/slideLayout" Target="../slideLayouts/slideLayout5.xml"/><Relationship Id="rId1" Type="http://schemas.openxmlformats.org/officeDocument/2006/relationships/video" Target="https://www.youtube.com/embed/jovKyVSGhXI?feature=oembed" TargetMode="External"/><Relationship Id="rId6" Type="http://schemas.openxmlformats.org/officeDocument/2006/relationships/image" Target="../media/image19.jpe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22.jpeg"/></Relationships>
</file>

<file path=ppt/slides/_rels/slide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8" Target="../media/image33.jpeg" Type="http://schemas.openxmlformats.org/officeDocument/2006/relationships/image"/><Relationship Id="rId3" Target="../media/image14.png" Type="http://schemas.openxmlformats.org/officeDocument/2006/relationships/image"/><Relationship Id="rId7" Target="../media/image32.jpeg" Type="http://schemas.openxmlformats.org/officeDocument/2006/relationships/image"/><Relationship Id="rId12" Target="../media/image37.jpeg" Type="http://schemas.openxmlformats.org/officeDocument/2006/relationships/image"/><Relationship Id="rId2" Target="../notesSlides/notesSlide5.xml" Type="http://schemas.openxmlformats.org/officeDocument/2006/relationships/notesSlide"/><Relationship Id="rId1" Target="../slideLayouts/slideLayout4.xml" Type="http://schemas.openxmlformats.org/officeDocument/2006/relationships/slideLayout"/><Relationship Id="rId6" Target="../media/image31.jpeg" Type="http://schemas.openxmlformats.org/officeDocument/2006/relationships/image"/><Relationship Id="rId11" Target="../media/image36.jpeg" Type="http://schemas.openxmlformats.org/officeDocument/2006/relationships/image"/><Relationship Id="rId5" Target="../media/image30.jpeg" Type="http://schemas.openxmlformats.org/officeDocument/2006/relationships/image"/><Relationship Id="rId10" Target="../media/image35.jpeg" Type="http://schemas.openxmlformats.org/officeDocument/2006/relationships/image"/><Relationship Id="rId4" Target="../media/image15.svg" Type="http://schemas.openxmlformats.org/officeDocument/2006/relationships/image"/><Relationship Id="rId9" Target="../media/image34.jpeg" Type="http://schemas.openxmlformats.org/officeDocument/2006/relationships/image"/></Relationships>
</file>

<file path=ppt/slides/_rels/slide7.xml.rels><?xml version="1.0" encoding="UTF-8" standalone="yes" ?><Relationships xmlns="http://schemas.openxmlformats.org/package/2006/relationships"><Relationship Id="rId3" Target="../media/image14.png" Type="http://schemas.openxmlformats.org/officeDocument/2006/relationships/image"/><Relationship Id="rId7" Target="../media/image40.jpeg" Type="http://schemas.openxmlformats.org/officeDocument/2006/relationships/image"/><Relationship Id="rId2" Target="../notesSlides/notesSlide6.xml" Type="http://schemas.openxmlformats.org/officeDocument/2006/relationships/notesSlide"/><Relationship Id="rId1" Target="../slideLayouts/slideLayout5.xml" Type="http://schemas.openxmlformats.org/officeDocument/2006/relationships/slideLayout"/><Relationship Id="rId6" Target="../media/image39.jpeg" Type="http://schemas.openxmlformats.org/officeDocument/2006/relationships/image"/><Relationship Id="rId5" Target="../media/image38.jpeg" Type="http://schemas.openxmlformats.org/officeDocument/2006/relationships/image"/><Relationship Id="rId4" Target="../media/image15.svg" Type="http://schemas.openxmlformats.org/officeDocument/2006/relationships/image"/></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3.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25EF2CA-3A7C-314F-AB02-CDC252E3BB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47009" b="-5556"/>
          <a:stretch/>
        </p:blipFill>
        <p:spPr>
          <a:xfrm>
            <a:off x="2243552" y="2828925"/>
            <a:ext cx="6206290" cy="952500"/>
          </a:xfrm>
          <a:prstGeom prst="rect">
            <a:avLst/>
          </a:prstGeom>
        </p:spPr>
      </p:pic>
      <p:pic>
        <p:nvPicPr>
          <p:cNvPr id="4" name="Picture 3">
            <a:extLst>
              <a:ext uri="{FF2B5EF4-FFF2-40B4-BE49-F238E27FC236}">
                <a16:creationId xmlns:a16="http://schemas.microsoft.com/office/drawing/2014/main" id="{6EB948D2-79D4-4957-8EA4-9D9EC9F03E36}"/>
              </a:ext>
            </a:extLst>
          </p:cNvPr>
          <p:cNvPicPr>
            <a:picLocks noChangeAspect="1"/>
          </p:cNvPicPr>
          <p:nvPr/>
        </p:nvPicPr>
        <p:blipFill>
          <a:blip r:embed="rId3">
            <a:alphaModFix amt="24000"/>
          </a:blip>
          <a:stretch>
            <a:fillRect/>
          </a:stretch>
        </p:blipFill>
        <p:spPr>
          <a:xfrm>
            <a:off x="154871" y="562659"/>
            <a:ext cx="10383652" cy="6437532"/>
          </a:xfrm>
          <a:prstGeom prst="rect">
            <a:avLst/>
          </a:prstGeom>
        </p:spPr>
      </p:pic>
      <p:sp>
        <p:nvSpPr>
          <p:cNvPr id="2" name="TextBox 1">
            <a:extLst>
              <a:ext uri="{FF2B5EF4-FFF2-40B4-BE49-F238E27FC236}">
                <a16:creationId xmlns:a16="http://schemas.microsoft.com/office/drawing/2014/main" id="{2B866694-5B54-497C-A4CE-A5A463D38C3E}"/>
              </a:ext>
            </a:extLst>
          </p:cNvPr>
          <p:cNvSpPr txBox="1"/>
          <p:nvPr/>
        </p:nvSpPr>
        <p:spPr>
          <a:xfrm>
            <a:off x="1689098" y="3952191"/>
            <a:ext cx="7315199"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Conference + Meeting Spaces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60F082B-C530-4CB4-9799-49A1A07BC246}"/>
              </a:ext>
            </a:extLst>
          </p:cNvPr>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TONON</a:t>
            </a:r>
            <a:r>
              <a:rPr lang="en-US" sz="1200" b="0" spc="45" dirty="0">
                <a:solidFill>
                  <a:srgbClr val="231F20"/>
                </a:solidFill>
                <a:latin typeface="Gotham Rounded Light"/>
                <a:cs typeface="Gotham Rounded Light"/>
              </a:rPr>
              <a:t> COLLECTION</a:t>
            </a:r>
            <a:endParaRPr sz="1200" dirty="0">
              <a:latin typeface="Gotham Rounded Light"/>
              <a:cs typeface="Gotham Rounded Light"/>
            </a:endParaRPr>
          </a:p>
        </p:txBody>
      </p:sp>
      <p:sp>
        <p:nvSpPr>
          <p:cNvPr id="3" name="TextBox 2">
            <a:extLst>
              <a:ext uri="{FF2B5EF4-FFF2-40B4-BE49-F238E27FC236}">
                <a16:creationId xmlns:a16="http://schemas.microsoft.com/office/drawing/2014/main" id="{0EC8B30C-7241-4B0C-B2C0-26989BBBDE44}"/>
              </a:ext>
            </a:extLst>
          </p:cNvPr>
          <p:cNvSpPr txBox="1"/>
          <p:nvPr/>
        </p:nvSpPr>
        <p:spPr>
          <a:xfrm>
            <a:off x="9232900" y="215583"/>
            <a:ext cx="13716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Step</a:t>
            </a:r>
          </a:p>
        </p:txBody>
      </p:sp>
      <p:pic>
        <p:nvPicPr>
          <p:cNvPr id="6" name="Graphic 5">
            <a:extLst>
              <a:ext uri="{FF2B5EF4-FFF2-40B4-BE49-F238E27FC236}">
                <a16:creationId xmlns:a16="http://schemas.microsoft.com/office/drawing/2014/main" id="{9518E296-322E-4DC8-AC49-14259F4F92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85225" y="6901309"/>
            <a:ext cx="1590675" cy="236752"/>
          </a:xfrm>
          <a:prstGeom prst="rect">
            <a:avLst/>
          </a:prstGeom>
        </p:spPr>
      </p:pic>
      <p:pic>
        <p:nvPicPr>
          <p:cNvPr id="4" name="Picture 3">
            <a:extLst>
              <a:ext uri="{FF2B5EF4-FFF2-40B4-BE49-F238E27FC236}">
                <a16:creationId xmlns:a16="http://schemas.microsoft.com/office/drawing/2014/main" id="{5A89F459-CF09-7D4B-9C56-57B4AA34CC43}"/>
              </a:ext>
            </a:extLst>
          </p:cNvPr>
          <p:cNvPicPr>
            <a:picLocks noChangeAspect="1"/>
          </p:cNvPicPr>
          <p:nvPr/>
        </p:nvPicPr>
        <p:blipFill rotWithShape="1">
          <a:blip r:embed="rId5"/>
          <a:srcRect t="13163"/>
          <a:stretch/>
        </p:blipFill>
        <p:spPr>
          <a:xfrm>
            <a:off x="3136900" y="352425"/>
            <a:ext cx="4285654" cy="2896261"/>
          </a:xfrm>
          <a:prstGeom prst="rect">
            <a:avLst/>
          </a:prstGeom>
        </p:spPr>
      </p:pic>
      <p:pic>
        <p:nvPicPr>
          <p:cNvPr id="7" name="Picture 6">
            <a:extLst>
              <a:ext uri="{FF2B5EF4-FFF2-40B4-BE49-F238E27FC236}">
                <a16:creationId xmlns:a16="http://schemas.microsoft.com/office/drawing/2014/main" id="{3B44B3CD-E994-5047-885B-976A7256C6E4}"/>
              </a:ext>
            </a:extLst>
          </p:cNvPr>
          <p:cNvPicPr>
            <a:picLocks noChangeAspect="1"/>
          </p:cNvPicPr>
          <p:nvPr/>
        </p:nvPicPr>
        <p:blipFill rotWithShape="1">
          <a:blip r:embed="rId6"/>
          <a:srcRect t="27996" r="9530" b="5946"/>
          <a:stretch/>
        </p:blipFill>
        <p:spPr>
          <a:xfrm>
            <a:off x="7785100" y="1266825"/>
            <a:ext cx="1577060" cy="1545995"/>
          </a:xfrm>
          <a:prstGeom prst="rect">
            <a:avLst/>
          </a:prstGeom>
        </p:spPr>
      </p:pic>
      <p:pic>
        <p:nvPicPr>
          <p:cNvPr id="8" name="Picture 7">
            <a:extLst>
              <a:ext uri="{FF2B5EF4-FFF2-40B4-BE49-F238E27FC236}">
                <a16:creationId xmlns:a16="http://schemas.microsoft.com/office/drawing/2014/main" id="{F3D6F377-0E0C-DF4D-B8F6-CA64D1DD2300}"/>
              </a:ext>
            </a:extLst>
          </p:cNvPr>
          <p:cNvPicPr>
            <a:picLocks noChangeAspect="1"/>
          </p:cNvPicPr>
          <p:nvPr/>
        </p:nvPicPr>
        <p:blipFill rotWithShape="1">
          <a:blip r:embed="rId7"/>
          <a:srcRect t="13475"/>
          <a:stretch/>
        </p:blipFill>
        <p:spPr>
          <a:xfrm>
            <a:off x="1155700" y="1038225"/>
            <a:ext cx="1784482" cy="1905000"/>
          </a:xfrm>
          <a:prstGeom prst="rect">
            <a:avLst/>
          </a:prstGeom>
        </p:spPr>
      </p:pic>
      <p:pic>
        <p:nvPicPr>
          <p:cNvPr id="10" name="Picture 9">
            <a:extLst>
              <a:ext uri="{FF2B5EF4-FFF2-40B4-BE49-F238E27FC236}">
                <a16:creationId xmlns:a16="http://schemas.microsoft.com/office/drawing/2014/main" id="{F7124553-FCDD-DD42-BBFB-A505F3087434}"/>
              </a:ext>
            </a:extLst>
          </p:cNvPr>
          <p:cNvPicPr>
            <a:picLocks noChangeAspect="1"/>
          </p:cNvPicPr>
          <p:nvPr/>
        </p:nvPicPr>
        <p:blipFill rotWithShape="1">
          <a:blip r:embed="rId8"/>
          <a:srcRect t="23571"/>
          <a:stretch/>
        </p:blipFill>
        <p:spPr>
          <a:xfrm>
            <a:off x="1308100" y="3019425"/>
            <a:ext cx="7755541" cy="3667667"/>
          </a:xfrm>
          <a:prstGeom prst="rect">
            <a:avLst/>
          </a:prstGeom>
        </p:spPr>
      </p:pic>
    </p:spTree>
    <p:extLst>
      <p:ext uri="{BB962C8B-B14F-4D97-AF65-F5344CB8AC3E}">
        <p14:creationId xmlns:p14="http://schemas.microsoft.com/office/powerpoint/2010/main" val="162986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3635" y="321953"/>
            <a:ext cx="9599465" cy="628377"/>
          </a:xfrm>
          <a:prstGeom prst="rect">
            <a:avLst/>
          </a:prstGeom>
        </p:spPr>
        <p:txBody>
          <a:bodyPr vert="horz" wrap="square" lIns="0" tIns="12700" rIns="0" bIns="0" rtlCol="0">
            <a:spAutoFit/>
          </a:bodyPr>
          <a:lstStyle/>
          <a:p>
            <a:pPr marL="8536940">
              <a:lnSpc>
                <a:spcPct val="100000"/>
              </a:lnSpc>
              <a:spcBef>
                <a:spcPts val="100"/>
              </a:spcBef>
            </a:pPr>
            <a:r>
              <a:rPr lang="en-US" sz="4000" spc="-185" dirty="0">
                <a:latin typeface="Arial" panose="020B0604020202020204" pitchFamily="34" charset="0"/>
                <a:cs typeface="Arial" panose="020B0604020202020204" pitchFamily="34" charset="0"/>
              </a:rPr>
              <a:t>Up</a:t>
            </a:r>
            <a:endParaRPr sz="4000" dirty="0">
              <a:latin typeface="Arial" panose="020B0604020202020204" pitchFamily="34" charset="0"/>
              <a:cs typeface="Arial" panose="020B0604020202020204" pitchFamily="34" charset="0"/>
            </a:endParaRPr>
          </a:p>
        </p:txBody>
      </p:sp>
      <p:sp>
        <p:nvSpPr>
          <p:cNvPr id="3" name="object 3"/>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b="0" spc="45" dirty="0">
                <a:solidFill>
                  <a:srgbClr val="231F20"/>
                </a:solidFill>
                <a:latin typeface="Gotham Rounded Light"/>
                <a:cs typeface="Gotham Rounded Light"/>
              </a:rPr>
              <a:t>TONON COLLECTION</a:t>
            </a:r>
            <a:endParaRPr sz="1200" dirty="0">
              <a:latin typeface="Gotham Rounded Light"/>
              <a:cs typeface="Gotham Rounded Light"/>
            </a:endParaRPr>
          </a:p>
        </p:txBody>
      </p:sp>
      <p:pic>
        <p:nvPicPr>
          <p:cNvPr id="4" name="Picture 3">
            <a:extLst>
              <a:ext uri="{FF2B5EF4-FFF2-40B4-BE49-F238E27FC236}">
                <a16:creationId xmlns:a16="http://schemas.microsoft.com/office/drawing/2014/main" id="{D1689340-014B-094F-9C14-239DA0F1AD3E}"/>
              </a:ext>
            </a:extLst>
          </p:cNvPr>
          <p:cNvPicPr>
            <a:picLocks noChangeAspect="1"/>
          </p:cNvPicPr>
          <p:nvPr/>
        </p:nvPicPr>
        <p:blipFill rotWithShape="1">
          <a:blip r:embed="rId3"/>
          <a:srcRect l="1997" t="27192" r="4125"/>
          <a:stretch/>
        </p:blipFill>
        <p:spPr>
          <a:xfrm>
            <a:off x="3650065" y="2943225"/>
            <a:ext cx="6725835" cy="3232922"/>
          </a:xfrm>
          <a:prstGeom prst="rect">
            <a:avLst/>
          </a:prstGeom>
        </p:spPr>
      </p:pic>
      <p:pic>
        <p:nvPicPr>
          <p:cNvPr id="7" name="Picture 6">
            <a:extLst>
              <a:ext uri="{FF2B5EF4-FFF2-40B4-BE49-F238E27FC236}">
                <a16:creationId xmlns:a16="http://schemas.microsoft.com/office/drawing/2014/main" id="{060C2FE7-9DE3-5945-A3A5-22996486DB24}"/>
              </a:ext>
            </a:extLst>
          </p:cNvPr>
          <p:cNvPicPr>
            <a:picLocks noChangeAspect="1"/>
          </p:cNvPicPr>
          <p:nvPr/>
        </p:nvPicPr>
        <p:blipFill rotWithShape="1">
          <a:blip r:embed="rId4"/>
          <a:srcRect t="20310" r="10081"/>
          <a:stretch/>
        </p:blipFill>
        <p:spPr>
          <a:xfrm>
            <a:off x="343520" y="2943225"/>
            <a:ext cx="2991830" cy="3285063"/>
          </a:xfrm>
          <a:prstGeom prst="rect">
            <a:avLst/>
          </a:prstGeom>
        </p:spPr>
      </p:pic>
      <p:pic>
        <p:nvPicPr>
          <p:cNvPr id="10" name="Picture 9">
            <a:extLst>
              <a:ext uri="{FF2B5EF4-FFF2-40B4-BE49-F238E27FC236}">
                <a16:creationId xmlns:a16="http://schemas.microsoft.com/office/drawing/2014/main" id="{66024249-7343-AC4C-9F35-8A2569D36C67}"/>
              </a:ext>
            </a:extLst>
          </p:cNvPr>
          <p:cNvPicPr>
            <a:picLocks noChangeAspect="1"/>
          </p:cNvPicPr>
          <p:nvPr/>
        </p:nvPicPr>
        <p:blipFill>
          <a:blip r:embed="rId5"/>
          <a:stretch>
            <a:fillRect/>
          </a:stretch>
        </p:blipFill>
        <p:spPr>
          <a:xfrm>
            <a:off x="3898900" y="215807"/>
            <a:ext cx="1524869" cy="1889218"/>
          </a:xfrm>
          <a:prstGeom prst="rect">
            <a:avLst/>
          </a:prstGeom>
        </p:spPr>
      </p:pic>
      <p:pic>
        <p:nvPicPr>
          <p:cNvPr id="11" name="Picture 10">
            <a:extLst>
              <a:ext uri="{FF2B5EF4-FFF2-40B4-BE49-F238E27FC236}">
                <a16:creationId xmlns:a16="http://schemas.microsoft.com/office/drawing/2014/main" id="{E054C055-F48B-0E43-B163-4EE20B9E19EA}"/>
              </a:ext>
            </a:extLst>
          </p:cNvPr>
          <p:cNvPicPr>
            <a:picLocks noChangeAspect="1"/>
          </p:cNvPicPr>
          <p:nvPr/>
        </p:nvPicPr>
        <p:blipFill>
          <a:blip r:embed="rId6"/>
          <a:stretch>
            <a:fillRect/>
          </a:stretch>
        </p:blipFill>
        <p:spPr>
          <a:xfrm>
            <a:off x="393700" y="288888"/>
            <a:ext cx="1645814" cy="1984382"/>
          </a:xfrm>
          <a:prstGeom prst="rect">
            <a:avLst/>
          </a:prstGeom>
        </p:spPr>
      </p:pic>
      <p:pic>
        <p:nvPicPr>
          <p:cNvPr id="12" name="Picture 11">
            <a:extLst>
              <a:ext uri="{FF2B5EF4-FFF2-40B4-BE49-F238E27FC236}">
                <a16:creationId xmlns:a16="http://schemas.microsoft.com/office/drawing/2014/main" id="{F009539F-10F3-B44E-8FE8-E222C6C9ABF9}"/>
              </a:ext>
            </a:extLst>
          </p:cNvPr>
          <p:cNvPicPr>
            <a:picLocks noChangeAspect="1"/>
          </p:cNvPicPr>
          <p:nvPr/>
        </p:nvPicPr>
        <p:blipFill>
          <a:blip r:embed="rId7"/>
          <a:stretch>
            <a:fillRect/>
          </a:stretch>
        </p:blipFill>
        <p:spPr>
          <a:xfrm>
            <a:off x="2202006" y="170510"/>
            <a:ext cx="1659376" cy="2163115"/>
          </a:xfrm>
          <a:prstGeom prst="rect">
            <a:avLst/>
          </a:prstGeom>
        </p:spPr>
      </p:pic>
      <p:pic>
        <p:nvPicPr>
          <p:cNvPr id="13" name="Graphic 12">
            <a:extLst>
              <a:ext uri="{FF2B5EF4-FFF2-40B4-BE49-F238E27FC236}">
                <a16:creationId xmlns:a16="http://schemas.microsoft.com/office/drawing/2014/main" id="{D2742D07-66CD-47D4-A961-4E0AB4C54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324990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45855" y="217782"/>
            <a:ext cx="2011045" cy="628377"/>
          </a:xfrm>
          <a:prstGeom prst="rect">
            <a:avLst/>
          </a:prstGeom>
        </p:spPr>
        <p:txBody>
          <a:bodyPr vert="horz" wrap="square" lIns="0" tIns="12700" rIns="0" bIns="0" rtlCol="0">
            <a:spAutoFit/>
          </a:bodyPr>
          <a:lstStyle/>
          <a:p>
            <a:pPr marL="12700">
              <a:lnSpc>
                <a:spcPct val="100000"/>
              </a:lnSpc>
              <a:spcBef>
                <a:spcPts val="100"/>
              </a:spcBef>
            </a:pPr>
            <a:r>
              <a:rPr sz="4000" spc="-125" dirty="0" err="1">
                <a:latin typeface="Arial" panose="020B0604020202020204" pitchFamily="34" charset="0"/>
                <a:cs typeface="Arial" panose="020B0604020202020204" pitchFamily="34" charset="0"/>
              </a:rPr>
              <a:t>Ess</a:t>
            </a:r>
            <a:r>
              <a:rPr lang="en-US" sz="4000" spc="-125" dirty="0" err="1">
                <a:latin typeface="Arial" panose="020B0604020202020204" pitchFamily="34" charset="0"/>
                <a:cs typeface="Arial" panose="020B0604020202020204" pitchFamily="34" charset="0"/>
              </a:rPr>
              <a:t>ens</a:t>
            </a:r>
            <a:endParaRPr sz="4000" spc="-125" dirty="0">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D55EAB13-6B94-FB4B-A9CF-6C2F01A8B875}"/>
              </a:ext>
            </a:extLst>
          </p:cNvPr>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INCLASS</a:t>
            </a:r>
            <a:r>
              <a:rPr lang="en-US" sz="1200" b="0" spc="45" dirty="0">
                <a:solidFill>
                  <a:srgbClr val="231F20"/>
                </a:solidFill>
                <a:latin typeface="Gotham Rounded Light"/>
                <a:cs typeface="Gotham Rounded Light"/>
              </a:rPr>
              <a:t> COLLECTION</a:t>
            </a:r>
            <a:endParaRPr sz="1200" dirty="0">
              <a:latin typeface="Gotham Rounded Light"/>
              <a:cs typeface="Gotham Rounded Light"/>
            </a:endParaRPr>
          </a:p>
        </p:txBody>
      </p:sp>
      <p:pic>
        <p:nvPicPr>
          <p:cNvPr id="7" name="Picture 6">
            <a:extLst>
              <a:ext uri="{FF2B5EF4-FFF2-40B4-BE49-F238E27FC236}">
                <a16:creationId xmlns:a16="http://schemas.microsoft.com/office/drawing/2014/main" id="{CA644A37-D211-3047-9BE9-213FCB992421}"/>
              </a:ext>
            </a:extLst>
          </p:cNvPr>
          <p:cNvPicPr>
            <a:picLocks noChangeAspect="1"/>
          </p:cNvPicPr>
          <p:nvPr/>
        </p:nvPicPr>
        <p:blipFill rotWithShape="1">
          <a:blip r:embed="rId3"/>
          <a:srcRect l="2056" t="8752" r="3912" b="12367"/>
          <a:stretch/>
        </p:blipFill>
        <p:spPr>
          <a:xfrm>
            <a:off x="382762" y="440329"/>
            <a:ext cx="4509839" cy="2145959"/>
          </a:xfrm>
          <a:prstGeom prst="rect">
            <a:avLst/>
          </a:prstGeom>
        </p:spPr>
      </p:pic>
      <p:pic>
        <p:nvPicPr>
          <p:cNvPr id="8" name="Picture 7">
            <a:extLst>
              <a:ext uri="{FF2B5EF4-FFF2-40B4-BE49-F238E27FC236}">
                <a16:creationId xmlns:a16="http://schemas.microsoft.com/office/drawing/2014/main" id="{5143378F-B9E3-3D44-8D5E-18A4F87CAFFE}"/>
              </a:ext>
            </a:extLst>
          </p:cNvPr>
          <p:cNvPicPr>
            <a:picLocks noChangeAspect="1"/>
          </p:cNvPicPr>
          <p:nvPr/>
        </p:nvPicPr>
        <p:blipFill>
          <a:blip r:embed="rId4"/>
          <a:stretch>
            <a:fillRect/>
          </a:stretch>
        </p:blipFill>
        <p:spPr>
          <a:xfrm>
            <a:off x="5232005" y="1190625"/>
            <a:ext cx="5011079" cy="2842491"/>
          </a:xfrm>
          <a:prstGeom prst="rect">
            <a:avLst/>
          </a:prstGeom>
        </p:spPr>
      </p:pic>
      <p:pic>
        <p:nvPicPr>
          <p:cNvPr id="9" name="Picture 8">
            <a:extLst>
              <a:ext uri="{FF2B5EF4-FFF2-40B4-BE49-F238E27FC236}">
                <a16:creationId xmlns:a16="http://schemas.microsoft.com/office/drawing/2014/main" id="{0AB36613-82FD-2B48-B4F8-FC3A0BBD14AD}"/>
              </a:ext>
            </a:extLst>
          </p:cNvPr>
          <p:cNvPicPr>
            <a:picLocks noChangeAspect="1"/>
          </p:cNvPicPr>
          <p:nvPr/>
        </p:nvPicPr>
        <p:blipFill rotWithShape="1">
          <a:blip r:embed="rId5"/>
          <a:srcRect l="-908" t="30232" r="908" b="15735"/>
          <a:stretch/>
        </p:blipFill>
        <p:spPr>
          <a:xfrm>
            <a:off x="3441701" y="4396765"/>
            <a:ext cx="6801383" cy="2067709"/>
          </a:xfrm>
          <a:prstGeom prst="rect">
            <a:avLst/>
          </a:prstGeom>
        </p:spPr>
      </p:pic>
      <p:pic>
        <p:nvPicPr>
          <p:cNvPr id="10" name="Picture 9">
            <a:extLst>
              <a:ext uri="{FF2B5EF4-FFF2-40B4-BE49-F238E27FC236}">
                <a16:creationId xmlns:a16="http://schemas.microsoft.com/office/drawing/2014/main" id="{A50E6339-EFF0-4043-A74A-048F6601A61A}"/>
              </a:ext>
            </a:extLst>
          </p:cNvPr>
          <p:cNvPicPr>
            <a:picLocks noChangeAspect="1"/>
          </p:cNvPicPr>
          <p:nvPr/>
        </p:nvPicPr>
        <p:blipFill rotWithShape="1">
          <a:blip r:embed="rId6"/>
          <a:srcRect l="14544" t="9678" r="15923" b="9676"/>
          <a:stretch/>
        </p:blipFill>
        <p:spPr>
          <a:xfrm>
            <a:off x="382762" y="3439686"/>
            <a:ext cx="2811412" cy="1914157"/>
          </a:xfrm>
          <a:prstGeom prst="rect">
            <a:avLst/>
          </a:prstGeom>
        </p:spPr>
      </p:pic>
      <p:pic>
        <p:nvPicPr>
          <p:cNvPr id="12" name="Graphic 11">
            <a:extLst>
              <a:ext uri="{FF2B5EF4-FFF2-40B4-BE49-F238E27FC236}">
                <a16:creationId xmlns:a16="http://schemas.microsoft.com/office/drawing/2014/main" id="{4ED52933-3033-4324-A2B5-F860A786D5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321943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2B9068-19EF-4135-A368-F27F016E8570}"/>
              </a:ext>
            </a:extLst>
          </p:cNvPr>
          <p:cNvSpPr txBox="1"/>
          <p:nvPr/>
        </p:nvSpPr>
        <p:spPr>
          <a:xfrm>
            <a:off x="5961061" y="200025"/>
            <a:ext cx="5315819" cy="707886"/>
          </a:xfrm>
          <a:prstGeom prst="rect">
            <a:avLst/>
          </a:prstGeom>
          <a:noFill/>
        </p:spPr>
        <p:txBody>
          <a:bodyPr wrap="square" rtlCol="0">
            <a:spAutoFit/>
          </a:bodyPr>
          <a:lstStyle/>
          <a:p>
            <a:r>
              <a:rPr lang="en-US" sz="4000" spc="-125" dirty="0">
                <a:latin typeface="Arial" panose="020B0604020202020204" pitchFamily="34" charset="0"/>
                <a:cs typeface="Arial" panose="020B0604020202020204" pitchFamily="34" charset="0"/>
              </a:rPr>
              <a:t>     Arc Table + Chair</a:t>
            </a:r>
            <a:endParaRPr lang="en-US" sz="4000" dirty="0">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FD32A6A0-3348-4E51-81F0-9B9E12A991D9}"/>
              </a:ext>
            </a:extLst>
          </p:cNvPr>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INCLASS</a:t>
            </a:r>
            <a:r>
              <a:rPr lang="en-US" sz="1200" b="0" spc="45" dirty="0">
                <a:solidFill>
                  <a:srgbClr val="231F20"/>
                </a:solidFill>
                <a:latin typeface="Gotham Rounded Light"/>
                <a:cs typeface="Gotham Rounded Light"/>
              </a:rPr>
              <a:t> COLLECTION</a:t>
            </a:r>
            <a:endParaRPr sz="1200" dirty="0">
              <a:latin typeface="Gotham Rounded Light"/>
              <a:cs typeface="Gotham Rounded Light"/>
            </a:endParaRPr>
          </a:p>
        </p:txBody>
      </p:sp>
      <p:pic>
        <p:nvPicPr>
          <p:cNvPr id="2" name="Picture 1">
            <a:extLst>
              <a:ext uri="{FF2B5EF4-FFF2-40B4-BE49-F238E27FC236}">
                <a16:creationId xmlns:a16="http://schemas.microsoft.com/office/drawing/2014/main" id="{909892A0-265C-F743-B897-DA20AD99A5E1}"/>
              </a:ext>
            </a:extLst>
          </p:cNvPr>
          <p:cNvPicPr>
            <a:picLocks noChangeAspect="1"/>
          </p:cNvPicPr>
          <p:nvPr/>
        </p:nvPicPr>
        <p:blipFill>
          <a:blip r:embed="rId3"/>
          <a:stretch>
            <a:fillRect/>
          </a:stretch>
        </p:blipFill>
        <p:spPr>
          <a:xfrm>
            <a:off x="420350" y="1059635"/>
            <a:ext cx="9852699" cy="5443579"/>
          </a:xfrm>
          <a:prstGeom prst="rect">
            <a:avLst/>
          </a:prstGeom>
        </p:spPr>
      </p:pic>
      <p:pic>
        <p:nvPicPr>
          <p:cNvPr id="7" name="Graphic 6">
            <a:extLst>
              <a:ext uri="{FF2B5EF4-FFF2-40B4-BE49-F238E27FC236}">
                <a16:creationId xmlns:a16="http://schemas.microsoft.com/office/drawing/2014/main" id="{8D7D4A56-E407-4214-8331-B6553DA403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400122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66" y="257448"/>
            <a:ext cx="10063434" cy="628377"/>
          </a:xfrm>
          <a:prstGeom prst="rect">
            <a:avLst/>
          </a:prstGeom>
        </p:spPr>
        <p:txBody>
          <a:bodyPr vert="horz" wrap="square" lIns="0" tIns="12700" rIns="0" bIns="0" rtlCol="0">
            <a:spAutoFit/>
          </a:bodyPr>
          <a:lstStyle/>
          <a:p>
            <a:pPr marL="8536940">
              <a:lnSpc>
                <a:spcPct val="100000"/>
              </a:lnSpc>
              <a:spcBef>
                <a:spcPts val="100"/>
              </a:spcBef>
            </a:pPr>
            <a:r>
              <a:rPr lang="en-US" sz="4000" spc="-185" dirty="0">
                <a:latin typeface="Arial" panose="020B0604020202020204" pitchFamily="34" charset="0"/>
                <a:cs typeface="Arial" panose="020B0604020202020204" pitchFamily="34" charset="0"/>
              </a:rPr>
              <a:t>    </a:t>
            </a:r>
            <a:r>
              <a:rPr lang="en-US" sz="4000" spc="-185" dirty="0" err="1">
                <a:latin typeface="Arial" panose="020B0604020202020204" pitchFamily="34" charset="0"/>
                <a:cs typeface="Arial" panose="020B0604020202020204" pitchFamily="34" charset="0"/>
              </a:rPr>
              <a:t>Altea</a:t>
            </a:r>
            <a:endParaRPr sz="4000" dirty="0">
              <a:latin typeface="Arial" panose="020B0604020202020204" pitchFamily="34" charset="0"/>
              <a:cs typeface="Arial" panose="020B0604020202020204" pitchFamily="34" charset="0"/>
            </a:endParaRPr>
          </a:p>
        </p:txBody>
      </p:sp>
      <p:sp>
        <p:nvSpPr>
          <p:cNvPr id="3" name="object 3"/>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INCLASS</a:t>
            </a:r>
            <a:r>
              <a:rPr lang="en-US" sz="1200" b="0" spc="45" dirty="0">
                <a:solidFill>
                  <a:srgbClr val="231F20"/>
                </a:solidFill>
                <a:latin typeface="Gotham Rounded Light"/>
                <a:cs typeface="Gotham Rounded Light"/>
              </a:rPr>
              <a:t> COLLECTION</a:t>
            </a:r>
            <a:endParaRPr sz="1200" dirty="0">
              <a:latin typeface="Gotham Rounded Light"/>
              <a:cs typeface="Gotham Rounded Light"/>
            </a:endParaRPr>
          </a:p>
        </p:txBody>
      </p:sp>
      <p:pic>
        <p:nvPicPr>
          <p:cNvPr id="4" name="Picture 3">
            <a:extLst>
              <a:ext uri="{FF2B5EF4-FFF2-40B4-BE49-F238E27FC236}">
                <a16:creationId xmlns:a16="http://schemas.microsoft.com/office/drawing/2014/main" id="{CEBA7627-3FCA-8141-967A-DCB319181139}"/>
              </a:ext>
            </a:extLst>
          </p:cNvPr>
          <p:cNvPicPr>
            <a:picLocks noChangeAspect="1"/>
          </p:cNvPicPr>
          <p:nvPr/>
        </p:nvPicPr>
        <p:blipFill rotWithShape="1">
          <a:blip r:embed="rId3"/>
          <a:srcRect l="8733" t="2607" r="2506" b="-2607"/>
          <a:stretch/>
        </p:blipFill>
        <p:spPr>
          <a:xfrm>
            <a:off x="6085415" y="4000391"/>
            <a:ext cx="4153353" cy="2634152"/>
          </a:xfrm>
          <a:prstGeom prst="rect">
            <a:avLst/>
          </a:prstGeom>
        </p:spPr>
      </p:pic>
      <p:pic>
        <p:nvPicPr>
          <p:cNvPr id="5" name="Picture 4">
            <a:extLst>
              <a:ext uri="{FF2B5EF4-FFF2-40B4-BE49-F238E27FC236}">
                <a16:creationId xmlns:a16="http://schemas.microsoft.com/office/drawing/2014/main" id="{A2D3E98A-DB3E-9E42-B22C-F180DB675D46}"/>
              </a:ext>
            </a:extLst>
          </p:cNvPr>
          <p:cNvPicPr>
            <a:picLocks noChangeAspect="1"/>
          </p:cNvPicPr>
          <p:nvPr/>
        </p:nvPicPr>
        <p:blipFill rotWithShape="1">
          <a:blip r:embed="rId4"/>
          <a:srcRect l="7326" t="13965" r="6066" b="11696"/>
          <a:stretch/>
        </p:blipFill>
        <p:spPr>
          <a:xfrm>
            <a:off x="1993900" y="1266825"/>
            <a:ext cx="3787806" cy="1828800"/>
          </a:xfrm>
          <a:prstGeom prst="rect">
            <a:avLst/>
          </a:prstGeom>
        </p:spPr>
      </p:pic>
      <p:pic>
        <p:nvPicPr>
          <p:cNvPr id="6" name="Picture 5">
            <a:extLst>
              <a:ext uri="{FF2B5EF4-FFF2-40B4-BE49-F238E27FC236}">
                <a16:creationId xmlns:a16="http://schemas.microsoft.com/office/drawing/2014/main" id="{955AE6FC-4D99-3C4F-AF9E-7A89DB932736}"/>
              </a:ext>
            </a:extLst>
          </p:cNvPr>
          <p:cNvPicPr>
            <a:picLocks noChangeAspect="1"/>
          </p:cNvPicPr>
          <p:nvPr/>
        </p:nvPicPr>
        <p:blipFill rotWithShape="1">
          <a:blip r:embed="rId5"/>
          <a:srcRect l="10415" t="5958" r="8674"/>
          <a:stretch/>
        </p:blipFill>
        <p:spPr>
          <a:xfrm>
            <a:off x="6085416" y="1243441"/>
            <a:ext cx="4141990" cy="2454478"/>
          </a:xfrm>
          <a:prstGeom prst="rect">
            <a:avLst/>
          </a:prstGeom>
        </p:spPr>
      </p:pic>
      <p:pic>
        <p:nvPicPr>
          <p:cNvPr id="8" name="Picture 7">
            <a:extLst>
              <a:ext uri="{FF2B5EF4-FFF2-40B4-BE49-F238E27FC236}">
                <a16:creationId xmlns:a16="http://schemas.microsoft.com/office/drawing/2014/main" id="{E47FEDFF-0AE8-2B4B-86FB-18DAB992A76F}"/>
              </a:ext>
            </a:extLst>
          </p:cNvPr>
          <p:cNvPicPr>
            <a:picLocks noChangeAspect="1"/>
          </p:cNvPicPr>
          <p:nvPr/>
        </p:nvPicPr>
        <p:blipFill rotWithShape="1">
          <a:blip r:embed="rId6"/>
          <a:srcRect l="24683" t="-2417" r="8709" b="2417"/>
          <a:stretch/>
        </p:blipFill>
        <p:spPr>
          <a:xfrm>
            <a:off x="1993900" y="3431252"/>
            <a:ext cx="3787806" cy="3198779"/>
          </a:xfrm>
          <a:prstGeom prst="rect">
            <a:avLst/>
          </a:prstGeom>
        </p:spPr>
      </p:pic>
      <p:pic>
        <p:nvPicPr>
          <p:cNvPr id="9" name="Graphic 8">
            <a:extLst>
              <a:ext uri="{FF2B5EF4-FFF2-40B4-BE49-F238E27FC236}">
                <a16:creationId xmlns:a16="http://schemas.microsoft.com/office/drawing/2014/main" id="{A39D4585-2C4C-4D34-BC49-91A050BBD7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127223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F29C281-DB6A-4173-BED7-CE7C09797523}"/>
              </a:ext>
            </a:extLst>
          </p:cNvPr>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INCLASS</a:t>
            </a:r>
            <a:r>
              <a:rPr lang="en-US" sz="1200" b="0" spc="45" dirty="0">
                <a:solidFill>
                  <a:srgbClr val="231F20"/>
                </a:solidFill>
                <a:latin typeface="Gotham Rounded Light"/>
                <a:cs typeface="Gotham Rounded Light"/>
              </a:rPr>
              <a:t> COLLECTION</a:t>
            </a:r>
            <a:endParaRPr sz="1200" dirty="0">
              <a:latin typeface="Gotham Rounded Light"/>
              <a:cs typeface="Gotham Rounded Light"/>
            </a:endParaRPr>
          </a:p>
        </p:txBody>
      </p:sp>
      <p:sp>
        <p:nvSpPr>
          <p:cNvPr id="5" name="TextBox 4">
            <a:extLst>
              <a:ext uri="{FF2B5EF4-FFF2-40B4-BE49-F238E27FC236}">
                <a16:creationId xmlns:a16="http://schemas.microsoft.com/office/drawing/2014/main" id="{4A2EF6F2-9CF4-4D7D-9506-31E54899309D}"/>
              </a:ext>
            </a:extLst>
          </p:cNvPr>
          <p:cNvSpPr txBox="1"/>
          <p:nvPr/>
        </p:nvSpPr>
        <p:spPr>
          <a:xfrm>
            <a:off x="7935500" y="285817"/>
            <a:ext cx="27452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Dunas XS </a:t>
            </a:r>
          </a:p>
        </p:txBody>
      </p:sp>
      <p:pic>
        <p:nvPicPr>
          <p:cNvPr id="3" name="Picture 2">
            <a:extLst>
              <a:ext uri="{FF2B5EF4-FFF2-40B4-BE49-F238E27FC236}">
                <a16:creationId xmlns:a16="http://schemas.microsoft.com/office/drawing/2014/main" id="{1FD1E844-60BA-8740-90F3-01EB70A273EB}"/>
              </a:ext>
            </a:extLst>
          </p:cNvPr>
          <p:cNvPicPr>
            <a:picLocks noChangeAspect="1"/>
          </p:cNvPicPr>
          <p:nvPr/>
        </p:nvPicPr>
        <p:blipFill rotWithShape="1">
          <a:blip r:embed="rId3"/>
          <a:srcRect l="3635" t="10811" b="7025"/>
          <a:stretch/>
        </p:blipFill>
        <p:spPr>
          <a:xfrm>
            <a:off x="546100" y="3629025"/>
            <a:ext cx="6059842" cy="2895600"/>
          </a:xfrm>
          <a:prstGeom prst="rect">
            <a:avLst/>
          </a:prstGeom>
        </p:spPr>
      </p:pic>
      <p:pic>
        <p:nvPicPr>
          <p:cNvPr id="6" name="Picture 5">
            <a:extLst>
              <a:ext uri="{FF2B5EF4-FFF2-40B4-BE49-F238E27FC236}">
                <a16:creationId xmlns:a16="http://schemas.microsoft.com/office/drawing/2014/main" id="{256D4C5E-B638-8045-B680-0F3DA4901C69}"/>
              </a:ext>
            </a:extLst>
          </p:cNvPr>
          <p:cNvPicPr>
            <a:picLocks noChangeAspect="1"/>
          </p:cNvPicPr>
          <p:nvPr/>
        </p:nvPicPr>
        <p:blipFill rotWithShape="1">
          <a:blip r:embed="rId4"/>
          <a:srcRect l="9840" r="10153"/>
          <a:stretch/>
        </p:blipFill>
        <p:spPr>
          <a:xfrm>
            <a:off x="546100" y="386443"/>
            <a:ext cx="4343400" cy="3042379"/>
          </a:xfrm>
          <a:prstGeom prst="rect">
            <a:avLst/>
          </a:prstGeom>
        </p:spPr>
      </p:pic>
      <p:pic>
        <p:nvPicPr>
          <p:cNvPr id="9" name="Picture 8">
            <a:extLst>
              <a:ext uri="{FF2B5EF4-FFF2-40B4-BE49-F238E27FC236}">
                <a16:creationId xmlns:a16="http://schemas.microsoft.com/office/drawing/2014/main" id="{1AE5CF12-34B3-B649-B50B-4F47134F0659}"/>
              </a:ext>
            </a:extLst>
          </p:cNvPr>
          <p:cNvPicPr>
            <a:picLocks noChangeAspect="1"/>
          </p:cNvPicPr>
          <p:nvPr/>
        </p:nvPicPr>
        <p:blipFill rotWithShape="1">
          <a:blip r:embed="rId5"/>
          <a:srcRect l="14975" t="12224" r="11109" b="6753"/>
          <a:stretch/>
        </p:blipFill>
        <p:spPr>
          <a:xfrm>
            <a:off x="7615326" y="3344424"/>
            <a:ext cx="2712328" cy="2973103"/>
          </a:xfrm>
          <a:prstGeom prst="rect">
            <a:avLst/>
          </a:prstGeom>
        </p:spPr>
      </p:pic>
      <p:pic>
        <p:nvPicPr>
          <p:cNvPr id="10" name="Graphic 9">
            <a:extLst>
              <a:ext uri="{FF2B5EF4-FFF2-40B4-BE49-F238E27FC236}">
                <a16:creationId xmlns:a16="http://schemas.microsoft.com/office/drawing/2014/main" id="{52633465-A9C4-4933-B871-8F4DE4BB7D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857306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2900" y="201852"/>
            <a:ext cx="13361241" cy="628377"/>
          </a:xfrm>
          <a:prstGeom prst="rect">
            <a:avLst/>
          </a:prstGeom>
        </p:spPr>
        <p:txBody>
          <a:bodyPr vert="horz" wrap="square" lIns="0" tIns="12700" rIns="0" bIns="0" rtlCol="0">
            <a:spAutoFit/>
          </a:bodyPr>
          <a:lstStyle/>
          <a:p>
            <a:pPr marL="8536940">
              <a:lnSpc>
                <a:spcPct val="100000"/>
              </a:lnSpc>
              <a:spcBef>
                <a:spcPts val="100"/>
              </a:spcBef>
            </a:pPr>
            <a:r>
              <a:rPr lang="en-US" sz="4000" spc="-185" dirty="0">
                <a:latin typeface="Arial" panose="020B0604020202020204" pitchFamily="34" charset="0"/>
                <a:cs typeface="Arial" panose="020B0604020202020204" pitchFamily="34" charset="0"/>
              </a:rPr>
              <a:t>         </a:t>
            </a:r>
            <a:r>
              <a:rPr lang="en-US" sz="4000" spc="-185" dirty="0" err="1">
                <a:latin typeface="Arial" panose="020B0604020202020204" pitchFamily="34" charset="0"/>
                <a:cs typeface="Arial" panose="020B0604020202020204" pitchFamily="34" charset="0"/>
              </a:rPr>
              <a:t>Nim</a:t>
            </a:r>
            <a:r>
              <a:rPr lang="en-US" sz="4000" spc="-185" dirty="0">
                <a:latin typeface="Arial" panose="020B0604020202020204" pitchFamily="34" charset="0"/>
                <a:cs typeface="Arial" panose="020B0604020202020204" pitchFamily="34" charset="0"/>
              </a:rPr>
              <a:t> + </a:t>
            </a:r>
            <a:r>
              <a:rPr lang="en-US" sz="4000" spc="-185" dirty="0" err="1">
                <a:latin typeface="Arial" panose="020B0604020202020204" pitchFamily="34" charset="0"/>
                <a:cs typeface="Arial" panose="020B0604020202020204" pitchFamily="34" charset="0"/>
              </a:rPr>
              <a:t>Nim</a:t>
            </a:r>
            <a:r>
              <a:rPr lang="en-US" sz="4000" spc="-185" dirty="0">
                <a:latin typeface="Arial" panose="020B0604020202020204" pitchFamily="34" charset="0"/>
                <a:cs typeface="Arial" panose="020B0604020202020204" pitchFamily="34" charset="0"/>
              </a:rPr>
              <a:t> Wood</a:t>
            </a:r>
            <a:endParaRPr sz="4000" dirty="0">
              <a:latin typeface="Arial" panose="020B0604020202020204" pitchFamily="34" charset="0"/>
              <a:cs typeface="Arial" panose="020B0604020202020204" pitchFamily="34" charset="0"/>
            </a:endParaRPr>
          </a:p>
        </p:txBody>
      </p:sp>
      <p:sp>
        <p:nvSpPr>
          <p:cNvPr id="3" name="object 3"/>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INCLASS</a:t>
            </a:r>
            <a:r>
              <a:rPr lang="en-US" sz="1200" b="0" spc="45" dirty="0">
                <a:solidFill>
                  <a:srgbClr val="231F20"/>
                </a:solidFill>
                <a:latin typeface="Gotham Rounded Light"/>
                <a:cs typeface="Gotham Rounded Light"/>
              </a:rPr>
              <a:t> COLLECTION</a:t>
            </a:r>
            <a:endParaRPr sz="1200" dirty="0">
              <a:latin typeface="Gotham Rounded Light"/>
              <a:cs typeface="Gotham Rounded Light"/>
            </a:endParaRPr>
          </a:p>
        </p:txBody>
      </p:sp>
      <p:pic>
        <p:nvPicPr>
          <p:cNvPr id="4" name="Picture 3">
            <a:extLst>
              <a:ext uri="{FF2B5EF4-FFF2-40B4-BE49-F238E27FC236}">
                <a16:creationId xmlns:a16="http://schemas.microsoft.com/office/drawing/2014/main" id="{7F22AB45-49FF-EF4C-A733-09F88FE908E8}"/>
              </a:ext>
            </a:extLst>
          </p:cNvPr>
          <p:cNvPicPr>
            <a:picLocks noChangeAspect="1"/>
          </p:cNvPicPr>
          <p:nvPr/>
        </p:nvPicPr>
        <p:blipFill>
          <a:blip r:embed="rId3"/>
          <a:stretch>
            <a:fillRect/>
          </a:stretch>
        </p:blipFill>
        <p:spPr>
          <a:xfrm>
            <a:off x="615363" y="1062037"/>
            <a:ext cx="4655137" cy="2618516"/>
          </a:xfrm>
          <a:prstGeom prst="rect">
            <a:avLst/>
          </a:prstGeom>
        </p:spPr>
      </p:pic>
      <p:pic>
        <p:nvPicPr>
          <p:cNvPr id="5" name="Picture 4">
            <a:extLst>
              <a:ext uri="{FF2B5EF4-FFF2-40B4-BE49-F238E27FC236}">
                <a16:creationId xmlns:a16="http://schemas.microsoft.com/office/drawing/2014/main" id="{B4BF6CBE-C27C-BE44-8E0A-5F5DE85276CD}"/>
              </a:ext>
            </a:extLst>
          </p:cNvPr>
          <p:cNvPicPr>
            <a:picLocks noChangeAspect="1"/>
          </p:cNvPicPr>
          <p:nvPr/>
        </p:nvPicPr>
        <p:blipFill>
          <a:blip r:embed="rId4"/>
          <a:stretch>
            <a:fillRect/>
          </a:stretch>
        </p:blipFill>
        <p:spPr>
          <a:xfrm>
            <a:off x="5575300" y="1090003"/>
            <a:ext cx="4655136" cy="2618515"/>
          </a:xfrm>
          <a:prstGeom prst="rect">
            <a:avLst/>
          </a:prstGeom>
        </p:spPr>
      </p:pic>
      <p:pic>
        <p:nvPicPr>
          <p:cNvPr id="9" name="Picture 8">
            <a:extLst>
              <a:ext uri="{FF2B5EF4-FFF2-40B4-BE49-F238E27FC236}">
                <a16:creationId xmlns:a16="http://schemas.microsoft.com/office/drawing/2014/main" id="{5993FFC1-5C33-2147-ADED-5120BB294B5F}"/>
              </a:ext>
            </a:extLst>
          </p:cNvPr>
          <p:cNvPicPr>
            <a:picLocks noChangeAspect="1"/>
          </p:cNvPicPr>
          <p:nvPr/>
        </p:nvPicPr>
        <p:blipFill>
          <a:blip r:embed="rId5"/>
          <a:stretch>
            <a:fillRect/>
          </a:stretch>
        </p:blipFill>
        <p:spPr>
          <a:xfrm>
            <a:off x="5619441" y="3967638"/>
            <a:ext cx="4610995" cy="2632646"/>
          </a:xfrm>
          <a:prstGeom prst="rect">
            <a:avLst/>
          </a:prstGeom>
        </p:spPr>
      </p:pic>
      <p:pic>
        <p:nvPicPr>
          <p:cNvPr id="12" name="Picture 11">
            <a:extLst>
              <a:ext uri="{FF2B5EF4-FFF2-40B4-BE49-F238E27FC236}">
                <a16:creationId xmlns:a16="http://schemas.microsoft.com/office/drawing/2014/main" id="{5432DB61-FA18-6642-85BE-49D2B40E89B3}"/>
              </a:ext>
            </a:extLst>
          </p:cNvPr>
          <p:cNvPicPr>
            <a:picLocks noChangeAspect="1"/>
          </p:cNvPicPr>
          <p:nvPr/>
        </p:nvPicPr>
        <p:blipFill>
          <a:blip r:embed="rId6"/>
          <a:stretch>
            <a:fillRect/>
          </a:stretch>
        </p:blipFill>
        <p:spPr>
          <a:xfrm>
            <a:off x="615363" y="3967250"/>
            <a:ext cx="4655136" cy="2640586"/>
          </a:xfrm>
          <a:prstGeom prst="rect">
            <a:avLst/>
          </a:prstGeom>
        </p:spPr>
      </p:pic>
      <p:pic>
        <p:nvPicPr>
          <p:cNvPr id="10" name="Graphic 9">
            <a:extLst>
              <a:ext uri="{FF2B5EF4-FFF2-40B4-BE49-F238E27FC236}">
                <a16:creationId xmlns:a16="http://schemas.microsoft.com/office/drawing/2014/main" id="{35AE5A56-9AF7-4E2F-A0FB-32FF06C4C9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3071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7500" y="126833"/>
            <a:ext cx="11993881" cy="751488"/>
          </a:xfrm>
          <a:prstGeom prst="rect">
            <a:avLst/>
          </a:prstGeom>
        </p:spPr>
        <p:txBody>
          <a:bodyPr vert="horz" wrap="square" lIns="0" tIns="12700" rIns="0" bIns="0" rtlCol="0">
            <a:spAutoFit/>
          </a:bodyPr>
          <a:lstStyle/>
          <a:p>
            <a:pPr marL="8536940">
              <a:lnSpc>
                <a:spcPct val="100000"/>
              </a:lnSpc>
              <a:spcBef>
                <a:spcPts val="100"/>
              </a:spcBef>
            </a:pPr>
            <a:r>
              <a:rPr lang="en-US" spc="-185" dirty="0"/>
              <a:t>               </a:t>
            </a:r>
            <a:r>
              <a:rPr lang="en-US" sz="4000" spc="-185" dirty="0" err="1">
                <a:latin typeface="Arial" panose="020B0604020202020204" pitchFamily="34" charset="0"/>
                <a:cs typeface="Arial" panose="020B0604020202020204" pitchFamily="34" charset="0"/>
              </a:rPr>
              <a:t>Taia</a:t>
            </a:r>
            <a:endParaRPr sz="4000" dirty="0">
              <a:latin typeface="Arial" panose="020B0604020202020204" pitchFamily="34" charset="0"/>
              <a:cs typeface="Arial" panose="020B0604020202020204" pitchFamily="34" charset="0"/>
            </a:endParaRPr>
          </a:p>
        </p:txBody>
      </p:sp>
      <p:sp>
        <p:nvSpPr>
          <p:cNvPr id="3" name="object 3"/>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INCLASS</a:t>
            </a:r>
            <a:r>
              <a:rPr lang="en-US" sz="1200" b="0" spc="45" dirty="0">
                <a:solidFill>
                  <a:srgbClr val="231F20"/>
                </a:solidFill>
                <a:latin typeface="Gotham Rounded Light"/>
                <a:cs typeface="Gotham Rounded Light"/>
              </a:rPr>
              <a:t> COLLECTION</a:t>
            </a:r>
            <a:endParaRPr sz="1200" dirty="0">
              <a:latin typeface="Gotham Rounded Light"/>
              <a:cs typeface="Gotham Rounded Light"/>
            </a:endParaRPr>
          </a:p>
        </p:txBody>
      </p:sp>
      <p:pic>
        <p:nvPicPr>
          <p:cNvPr id="6" name="Picture 5">
            <a:extLst>
              <a:ext uri="{FF2B5EF4-FFF2-40B4-BE49-F238E27FC236}">
                <a16:creationId xmlns:a16="http://schemas.microsoft.com/office/drawing/2014/main" id="{2CB553D4-A18D-D742-AB44-8A8DFFE0F21C}"/>
              </a:ext>
            </a:extLst>
          </p:cNvPr>
          <p:cNvPicPr>
            <a:picLocks noChangeAspect="1"/>
          </p:cNvPicPr>
          <p:nvPr/>
        </p:nvPicPr>
        <p:blipFill>
          <a:blip r:embed="rId3"/>
          <a:stretch>
            <a:fillRect/>
          </a:stretch>
        </p:blipFill>
        <p:spPr>
          <a:xfrm>
            <a:off x="4942305" y="2667082"/>
            <a:ext cx="5485059" cy="3324143"/>
          </a:xfrm>
          <a:prstGeom prst="rect">
            <a:avLst/>
          </a:prstGeom>
        </p:spPr>
      </p:pic>
      <p:pic>
        <p:nvPicPr>
          <p:cNvPr id="12" name="Picture 11" descr="A close up of a chair&#10;&#10;Description automatically generated">
            <a:extLst>
              <a:ext uri="{FF2B5EF4-FFF2-40B4-BE49-F238E27FC236}">
                <a16:creationId xmlns:a16="http://schemas.microsoft.com/office/drawing/2014/main" id="{2BC3D846-720A-4668-9A4A-FE0DCD4BD5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00" t="17561" r="4065" b="11497"/>
          <a:stretch/>
        </p:blipFill>
        <p:spPr>
          <a:xfrm>
            <a:off x="317500" y="276225"/>
            <a:ext cx="4190141" cy="1820741"/>
          </a:xfrm>
          <a:prstGeom prst="rect">
            <a:avLst/>
          </a:prstGeom>
        </p:spPr>
      </p:pic>
      <p:pic>
        <p:nvPicPr>
          <p:cNvPr id="14" name="Picture 13" descr="A chair in a room&#10;&#10;Description automatically generated">
            <a:extLst>
              <a:ext uri="{FF2B5EF4-FFF2-40B4-BE49-F238E27FC236}">
                <a16:creationId xmlns:a16="http://schemas.microsoft.com/office/drawing/2014/main" id="{83F46B9E-0B52-46FE-A2EF-9ED61B75C1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794" r="11315"/>
          <a:stretch/>
        </p:blipFill>
        <p:spPr>
          <a:xfrm>
            <a:off x="268041" y="2667082"/>
            <a:ext cx="4425834" cy="3324143"/>
          </a:xfrm>
          <a:prstGeom prst="rect">
            <a:avLst/>
          </a:prstGeom>
        </p:spPr>
      </p:pic>
      <p:pic>
        <p:nvPicPr>
          <p:cNvPr id="9" name="Graphic 8">
            <a:extLst>
              <a:ext uri="{FF2B5EF4-FFF2-40B4-BE49-F238E27FC236}">
                <a16:creationId xmlns:a16="http://schemas.microsoft.com/office/drawing/2014/main" id="{CC2AF4E6-CC93-4D22-AC00-96A5CB85C3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85225" y="6905625"/>
            <a:ext cx="1590675" cy="236752"/>
          </a:xfrm>
          <a:prstGeom prst="rect">
            <a:avLst/>
          </a:prstGeom>
        </p:spPr>
      </p:pic>
    </p:spTree>
    <p:extLst>
      <p:ext uri="{BB962C8B-B14F-4D97-AF65-F5344CB8AC3E}">
        <p14:creationId xmlns:p14="http://schemas.microsoft.com/office/powerpoint/2010/main" val="118191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F29C281-DB6A-4173-BED7-CE7C09797523}"/>
              </a:ext>
            </a:extLst>
          </p:cNvPr>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INCLASS</a:t>
            </a:r>
            <a:r>
              <a:rPr lang="en-US" sz="1200" b="0" spc="45" dirty="0">
                <a:solidFill>
                  <a:srgbClr val="231F20"/>
                </a:solidFill>
                <a:latin typeface="Gotham Rounded Light"/>
                <a:cs typeface="Gotham Rounded Light"/>
              </a:rPr>
              <a:t> COLLECTION</a:t>
            </a:r>
            <a:endParaRPr sz="1200" dirty="0">
              <a:latin typeface="Gotham Rounded Light"/>
              <a:cs typeface="Gotham Rounded Light"/>
            </a:endParaRPr>
          </a:p>
        </p:txBody>
      </p:sp>
      <p:sp>
        <p:nvSpPr>
          <p:cNvPr id="5" name="TextBox 4">
            <a:extLst>
              <a:ext uri="{FF2B5EF4-FFF2-40B4-BE49-F238E27FC236}">
                <a16:creationId xmlns:a16="http://schemas.microsoft.com/office/drawing/2014/main" id="{4A2EF6F2-9CF4-4D7D-9506-31E54899309D}"/>
              </a:ext>
            </a:extLst>
          </p:cNvPr>
          <p:cNvSpPr txBox="1"/>
          <p:nvPr/>
        </p:nvSpPr>
        <p:spPr>
          <a:xfrm>
            <a:off x="8917405" y="188537"/>
            <a:ext cx="1752600"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Unnia</a:t>
            </a:r>
            <a:r>
              <a:rPr lang="en-US" sz="4000" dirty="0">
                <a:latin typeface="Arial" panose="020B0604020202020204" pitchFamily="34" charset="0"/>
                <a:cs typeface="Arial" panose="020B0604020202020204" pitchFamily="34" charset="0"/>
              </a:rPr>
              <a:t> </a:t>
            </a:r>
          </a:p>
        </p:txBody>
      </p:sp>
      <p:pic>
        <p:nvPicPr>
          <p:cNvPr id="10" name="Picture 9">
            <a:extLst>
              <a:ext uri="{FF2B5EF4-FFF2-40B4-BE49-F238E27FC236}">
                <a16:creationId xmlns:a16="http://schemas.microsoft.com/office/drawing/2014/main" id="{985B9F1B-6B2A-467A-87FF-C6B85181B658}"/>
              </a:ext>
            </a:extLst>
          </p:cNvPr>
          <p:cNvPicPr>
            <a:picLocks noChangeAspect="1"/>
          </p:cNvPicPr>
          <p:nvPr/>
        </p:nvPicPr>
        <p:blipFill>
          <a:blip r:embed="rId3"/>
          <a:stretch>
            <a:fillRect/>
          </a:stretch>
        </p:blipFill>
        <p:spPr>
          <a:xfrm>
            <a:off x="493869" y="3552825"/>
            <a:ext cx="4929031" cy="2772580"/>
          </a:xfrm>
          <a:prstGeom prst="rect">
            <a:avLst/>
          </a:prstGeom>
        </p:spPr>
      </p:pic>
      <p:pic>
        <p:nvPicPr>
          <p:cNvPr id="7" name="Picture 6" descr="A close up of a chair&#10;&#10;Description automatically generated">
            <a:extLst>
              <a:ext uri="{FF2B5EF4-FFF2-40B4-BE49-F238E27FC236}">
                <a16:creationId xmlns:a16="http://schemas.microsoft.com/office/drawing/2014/main" id="{07741369-4EF3-4671-A1FA-F5916413C705}"/>
              </a:ext>
            </a:extLst>
          </p:cNvPr>
          <p:cNvPicPr>
            <a:picLocks noChangeAspect="1"/>
          </p:cNvPicPr>
          <p:nvPr/>
        </p:nvPicPr>
        <p:blipFill rotWithShape="1">
          <a:blip r:embed="rId4">
            <a:extLst>
              <a:ext uri="{28A0092B-C50C-407E-A947-70E740481C1C}">
                <a14:useLocalDpi xmlns:a14="http://schemas.microsoft.com/office/drawing/2010/main" val="0"/>
              </a:ext>
            </a:extLst>
          </a:blip>
          <a:srcRect l="24347" t="13262" r="27197" b="9461"/>
          <a:stretch/>
        </p:blipFill>
        <p:spPr>
          <a:xfrm>
            <a:off x="5751043" y="2157794"/>
            <a:ext cx="4539132" cy="4167611"/>
          </a:xfrm>
          <a:prstGeom prst="rect">
            <a:avLst/>
          </a:prstGeom>
        </p:spPr>
      </p:pic>
      <p:pic>
        <p:nvPicPr>
          <p:cNvPr id="13" name="Picture 12" descr="A chair in a room&#10;&#10;Description automatically generated">
            <a:extLst>
              <a:ext uri="{FF2B5EF4-FFF2-40B4-BE49-F238E27FC236}">
                <a16:creationId xmlns:a16="http://schemas.microsoft.com/office/drawing/2014/main" id="{80D550D5-5A17-4B53-9A94-85787EDAA5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29" t="12618" r="4644" b="5662"/>
          <a:stretch/>
        </p:blipFill>
        <p:spPr>
          <a:xfrm>
            <a:off x="493869" y="804659"/>
            <a:ext cx="4890843" cy="2448353"/>
          </a:xfrm>
          <a:prstGeom prst="rect">
            <a:avLst/>
          </a:prstGeom>
        </p:spPr>
      </p:pic>
      <p:pic>
        <p:nvPicPr>
          <p:cNvPr id="9" name="Graphic 8">
            <a:extLst>
              <a:ext uri="{FF2B5EF4-FFF2-40B4-BE49-F238E27FC236}">
                <a16:creationId xmlns:a16="http://schemas.microsoft.com/office/drawing/2014/main" id="{F0511E26-8C7F-430A-95DC-A0E146D980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1108693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43596" y="228132"/>
            <a:ext cx="15773400" cy="628377"/>
          </a:xfrm>
          <a:prstGeom prst="rect">
            <a:avLst/>
          </a:prstGeom>
        </p:spPr>
        <p:txBody>
          <a:bodyPr vert="horz" wrap="square" lIns="0" tIns="12700" rIns="0" bIns="0" rtlCol="0">
            <a:spAutoFit/>
          </a:bodyPr>
          <a:lstStyle/>
          <a:p>
            <a:pPr marL="8536940">
              <a:lnSpc>
                <a:spcPct val="100000"/>
              </a:lnSpc>
              <a:spcBef>
                <a:spcPts val="100"/>
              </a:spcBef>
            </a:pPr>
            <a:r>
              <a:rPr lang="en-US" sz="4000" spc="-185" dirty="0" err="1">
                <a:latin typeface="Arial" panose="020B0604020202020204" pitchFamily="34" charset="0"/>
                <a:cs typeface="Arial" panose="020B0604020202020204" pitchFamily="34" charset="0"/>
              </a:rPr>
              <a:t>Varya</a:t>
            </a:r>
            <a:r>
              <a:rPr lang="en-US" sz="4000" spc="-185" dirty="0">
                <a:latin typeface="Arial" panose="020B0604020202020204" pitchFamily="34" charset="0"/>
                <a:cs typeface="Arial" panose="020B0604020202020204" pitchFamily="34" charset="0"/>
              </a:rPr>
              <a:t> / </a:t>
            </a:r>
            <a:r>
              <a:rPr lang="en-US" sz="4000" spc="-185" dirty="0" err="1">
                <a:latin typeface="Arial" panose="020B0604020202020204" pitchFamily="34" charset="0"/>
                <a:cs typeface="Arial" panose="020B0604020202020204" pitchFamily="34" charset="0"/>
              </a:rPr>
              <a:t>Varya</a:t>
            </a:r>
            <a:r>
              <a:rPr lang="en-US" sz="4000" spc="-185" dirty="0">
                <a:latin typeface="Arial" panose="020B0604020202020204" pitchFamily="34" charset="0"/>
                <a:cs typeface="Arial" panose="020B0604020202020204" pitchFamily="34" charset="0"/>
              </a:rPr>
              <a:t> Wood / </a:t>
            </a:r>
            <a:r>
              <a:rPr lang="en-US" sz="4000" spc="-185" dirty="0" err="1">
                <a:latin typeface="Arial" panose="020B0604020202020204" pitchFamily="34" charset="0"/>
                <a:cs typeface="Arial" panose="020B0604020202020204" pitchFamily="34" charset="0"/>
              </a:rPr>
              <a:t>Varya</a:t>
            </a:r>
            <a:r>
              <a:rPr lang="en-US" sz="4000" spc="-185" dirty="0">
                <a:latin typeface="Arial" panose="020B0604020202020204" pitchFamily="34" charset="0"/>
                <a:cs typeface="Arial" panose="020B0604020202020204" pitchFamily="34" charset="0"/>
              </a:rPr>
              <a:t> </a:t>
            </a:r>
            <a:r>
              <a:rPr lang="en-US" sz="4000" spc="-185" dirty="0" err="1">
                <a:latin typeface="Arial" panose="020B0604020202020204" pitchFamily="34" charset="0"/>
                <a:cs typeface="Arial" panose="020B0604020202020204" pitchFamily="34" charset="0"/>
              </a:rPr>
              <a:t>Tapiz</a:t>
            </a:r>
            <a:endParaRPr sz="4000" dirty="0">
              <a:latin typeface="Arial" panose="020B0604020202020204" pitchFamily="34" charset="0"/>
              <a:cs typeface="Arial" panose="020B0604020202020204" pitchFamily="34" charset="0"/>
            </a:endParaRPr>
          </a:p>
        </p:txBody>
      </p:sp>
      <p:sp>
        <p:nvSpPr>
          <p:cNvPr id="3" name="object 3"/>
          <p:cNvSpPr txBox="1"/>
          <p:nvPr/>
        </p:nvSpPr>
        <p:spPr>
          <a:xfrm>
            <a:off x="279330" y="7063037"/>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INCLASS</a:t>
            </a:r>
            <a:r>
              <a:rPr lang="en-US" sz="1200" b="0" spc="45" dirty="0">
                <a:solidFill>
                  <a:srgbClr val="231F20"/>
                </a:solidFill>
                <a:latin typeface="Gotham Rounded Light"/>
                <a:cs typeface="Gotham Rounded Light"/>
              </a:rPr>
              <a:t> COLLECTION</a:t>
            </a:r>
            <a:endParaRPr sz="1200" dirty="0">
              <a:latin typeface="Gotham Rounded Light"/>
              <a:cs typeface="Gotham Rounded Light"/>
            </a:endParaRPr>
          </a:p>
        </p:txBody>
      </p:sp>
      <p:pic>
        <p:nvPicPr>
          <p:cNvPr id="4" name="Picture 3">
            <a:extLst>
              <a:ext uri="{FF2B5EF4-FFF2-40B4-BE49-F238E27FC236}">
                <a16:creationId xmlns:a16="http://schemas.microsoft.com/office/drawing/2014/main" id="{10B39E4B-2CCB-FE48-8E0C-99E4AB9DA0C4}"/>
              </a:ext>
            </a:extLst>
          </p:cNvPr>
          <p:cNvPicPr>
            <a:picLocks noChangeAspect="1"/>
          </p:cNvPicPr>
          <p:nvPr/>
        </p:nvPicPr>
        <p:blipFill>
          <a:blip r:embed="rId3"/>
          <a:stretch>
            <a:fillRect/>
          </a:stretch>
        </p:blipFill>
        <p:spPr>
          <a:xfrm>
            <a:off x="-6768" y="1148548"/>
            <a:ext cx="4584266" cy="2578650"/>
          </a:xfrm>
          <a:prstGeom prst="rect">
            <a:avLst/>
          </a:prstGeom>
        </p:spPr>
      </p:pic>
      <p:pic>
        <p:nvPicPr>
          <p:cNvPr id="5" name="Picture 4">
            <a:extLst>
              <a:ext uri="{FF2B5EF4-FFF2-40B4-BE49-F238E27FC236}">
                <a16:creationId xmlns:a16="http://schemas.microsoft.com/office/drawing/2014/main" id="{8777401B-DF0B-4347-919B-7DCC52D55113}"/>
              </a:ext>
            </a:extLst>
          </p:cNvPr>
          <p:cNvPicPr>
            <a:picLocks noChangeAspect="1"/>
          </p:cNvPicPr>
          <p:nvPr/>
        </p:nvPicPr>
        <p:blipFill rotWithShape="1">
          <a:blip r:embed="rId4"/>
          <a:srcRect l="5670" t="9282" r="3614" b="11843"/>
          <a:stretch/>
        </p:blipFill>
        <p:spPr>
          <a:xfrm>
            <a:off x="241300" y="4014982"/>
            <a:ext cx="5443028" cy="2662043"/>
          </a:xfrm>
          <a:prstGeom prst="rect">
            <a:avLst/>
          </a:prstGeom>
        </p:spPr>
      </p:pic>
      <p:pic>
        <p:nvPicPr>
          <p:cNvPr id="6" name="Picture 5">
            <a:extLst>
              <a:ext uri="{FF2B5EF4-FFF2-40B4-BE49-F238E27FC236}">
                <a16:creationId xmlns:a16="http://schemas.microsoft.com/office/drawing/2014/main" id="{3604F190-BA55-F149-AAA1-16001DEFFAB2}"/>
              </a:ext>
            </a:extLst>
          </p:cNvPr>
          <p:cNvPicPr>
            <a:picLocks noChangeAspect="1"/>
          </p:cNvPicPr>
          <p:nvPr/>
        </p:nvPicPr>
        <p:blipFill rotWithShape="1">
          <a:blip r:embed="rId5"/>
          <a:srcRect t="3729" b="12610"/>
          <a:stretch/>
        </p:blipFill>
        <p:spPr>
          <a:xfrm>
            <a:off x="4889500" y="1145323"/>
            <a:ext cx="5486400" cy="2581875"/>
          </a:xfrm>
          <a:prstGeom prst="rect">
            <a:avLst/>
          </a:prstGeom>
        </p:spPr>
      </p:pic>
      <p:pic>
        <p:nvPicPr>
          <p:cNvPr id="7" name="Picture 6">
            <a:extLst>
              <a:ext uri="{FF2B5EF4-FFF2-40B4-BE49-F238E27FC236}">
                <a16:creationId xmlns:a16="http://schemas.microsoft.com/office/drawing/2014/main" id="{1B0EEC3E-9FD5-AC4C-AEED-2BD6245112D9}"/>
              </a:ext>
            </a:extLst>
          </p:cNvPr>
          <p:cNvPicPr>
            <a:picLocks noChangeAspect="1"/>
          </p:cNvPicPr>
          <p:nvPr/>
        </p:nvPicPr>
        <p:blipFill rotWithShape="1">
          <a:blip r:embed="rId6"/>
          <a:srcRect l="6880" t="3625" r="9312" b="5233"/>
          <a:stretch/>
        </p:blipFill>
        <p:spPr>
          <a:xfrm>
            <a:off x="5997109" y="3964723"/>
            <a:ext cx="4361482" cy="2667981"/>
          </a:xfrm>
          <a:prstGeom prst="rect">
            <a:avLst/>
          </a:prstGeom>
        </p:spPr>
      </p:pic>
      <p:pic>
        <p:nvPicPr>
          <p:cNvPr id="9" name="Graphic 8">
            <a:extLst>
              <a:ext uri="{FF2B5EF4-FFF2-40B4-BE49-F238E27FC236}">
                <a16:creationId xmlns:a16="http://schemas.microsoft.com/office/drawing/2014/main" id="{489F6D84-37FB-40E9-9081-9A3C095B8F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192331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774E15CE-268B-48A5-B7B5-B9032DF6A064}"/>
              </a:ext>
            </a:extLst>
          </p:cNvPr>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TONON</a:t>
            </a:r>
            <a:r>
              <a:rPr lang="en-US" sz="1200" b="0" spc="45" dirty="0">
                <a:solidFill>
                  <a:srgbClr val="231F20"/>
                </a:solidFill>
                <a:latin typeface="Gotham Rounded Light"/>
                <a:cs typeface="Gotham Rounded Light"/>
              </a:rPr>
              <a:t> COLLECTION</a:t>
            </a:r>
            <a:endParaRPr sz="1200" dirty="0">
              <a:latin typeface="Gotham Rounded Light"/>
              <a:cs typeface="Gotham Rounded Light"/>
            </a:endParaRPr>
          </a:p>
        </p:txBody>
      </p:sp>
      <p:sp>
        <p:nvSpPr>
          <p:cNvPr id="13" name="TextBox 12">
            <a:extLst>
              <a:ext uri="{FF2B5EF4-FFF2-40B4-BE49-F238E27FC236}">
                <a16:creationId xmlns:a16="http://schemas.microsoft.com/office/drawing/2014/main" id="{47D7AE3F-3A48-4E96-B88E-B232080BCC4B}"/>
              </a:ext>
            </a:extLst>
          </p:cNvPr>
          <p:cNvSpPr txBox="1"/>
          <p:nvPr/>
        </p:nvSpPr>
        <p:spPr>
          <a:xfrm>
            <a:off x="7228361" y="278218"/>
            <a:ext cx="6071714"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Salt + Pepper </a:t>
            </a:r>
          </a:p>
        </p:txBody>
      </p:sp>
      <p:pic>
        <p:nvPicPr>
          <p:cNvPr id="8" name="Graphic 7">
            <a:extLst>
              <a:ext uri="{FF2B5EF4-FFF2-40B4-BE49-F238E27FC236}">
                <a16:creationId xmlns:a16="http://schemas.microsoft.com/office/drawing/2014/main" id="{8E49269E-EF32-4727-AE26-8BF879788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3426" y="6885768"/>
            <a:ext cx="1590675" cy="236752"/>
          </a:xfrm>
          <a:prstGeom prst="rect">
            <a:avLst/>
          </a:prstGeom>
        </p:spPr>
      </p:pic>
      <p:pic>
        <p:nvPicPr>
          <p:cNvPr id="2" name="Picture 1">
            <a:extLst>
              <a:ext uri="{FF2B5EF4-FFF2-40B4-BE49-F238E27FC236}">
                <a16:creationId xmlns:a16="http://schemas.microsoft.com/office/drawing/2014/main" id="{F416DF1E-3315-F14B-9516-FE7DD765373C}"/>
              </a:ext>
            </a:extLst>
          </p:cNvPr>
          <p:cNvPicPr>
            <a:picLocks noChangeAspect="1"/>
          </p:cNvPicPr>
          <p:nvPr/>
        </p:nvPicPr>
        <p:blipFill rotWithShape="1">
          <a:blip r:embed="rId5"/>
          <a:srcRect l="6946" t="30" r="6911" b="5992"/>
          <a:stretch/>
        </p:blipFill>
        <p:spPr>
          <a:xfrm>
            <a:off x="239298" y="3458153"/>
            <a:ext cx="4139133" cy="2799829"/>
          </a:xfrm>
          <a:prstGeom prst="rect">
            <a:avLst/>
          </a:prstGeom>
        </p:spPr>
      </p:pic>
      <p:pic>
        <p:nvPicPr>
          <p:cNvPr id="3" name="Picture 2">
            <a:extLst>
              <a:ext uri="{FF2B5EF4-FFF2-40B4-BE49-F238E27FC236}">
                <a16:creationId xmlns:a16="http://schemas.microsoft.com/office/drawing/2014/main" id="{8BC0218A-B02A-9143-B19E-94E7CBBA61C8}"/>
              </a:ext>
            </a:extLst>
          </p:cNvPr>
          <p:cNvPicPr>
            <a:picLocks noChangeAspect="1"/>
          </p:cNvPicPr>
          <p:nvPr/>
        </p:nvPicPr>
        <p:blipFill>
          <a:blip r:embed="rId6"/>
          <a:stretch>
            <a:fillRect/>
          </a:stretch>
        </p:blipFill>
        <p:spPr>
          <a:xfrm>
            <a:off x="1107963" y="563691"/>
            <a:ext cx="2105137" cy="2608134"/>
          </a:xfrm>
          <a:prstGeom prst="rect">
            <a:avLst/>
          </a:prstGeom>
        </p:spPr>
      </p:pic>
      <p:pic>
        <p:nvPicPr>
          <p:cNvPr id="5" name="Picture 4">
            <a:extLst>
              <a:ext uri="{FF2B5EF4-FFF2-40B4-BE49-F238E27FC236}">
                <a16:creationId xmlns:a16="http://schemas.microsoft.com/office/drawing/2014/main" id="{8CCCFE4B-F448-544E-A42C-9970399841A9}"/>
              </a:ext>
            </a:extLst>
          </p:cNvPr>
          <p:cNvPicPr>
            <a:picLocks noChangeAspect="1"/>
          </p:cNvPicPr>
          <p:nvPr/>
        </p:nvPicPr>
        <p:blipFill rotWithShape="1">
          <a:blip r:embed="rId7"/>
          <a:srcRect l="5904"/>
          <a:stretch/>
        </p:blipFill>
        <p:spPr>
          <a:xfrm>
            <a:off x="4627562" y="1942439"/>
            <a:ext cx="5826539" cy="3839534"/>
          </a:xfrm>
          <a:prstGeom prst="rect">
            <a:avLst/>
          </a:prstGeom>
        </p:spPr>
      </p:pic>
    </p:spTree>
    <p:extLst>
      <p:ext uri="{BB962C8B-B14F-4D97-AF65-F5344CB8AC3E}">
        <p14:creationId xmlns:p14="http://schemas.microsoft.com/office/powerpoint/2010/main" val="551621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100" y="197615"/>
            <a:ext cx="10745122" cy="628377"/>
          </a:xfrm>
          <a:prstGeom prst="rect">
            <a:avLst/>
          </a:prstGeom>
        </p:spPr>
        <p:txBody>
          <a:bodyPr vert="horz" wrap="square" lIns="0" tIns="12700" rIns="0" bIns="0" rtlCol="0">
            <a:spAutoFit/>
          </a:bodyPr>
          <a:lstStyle/>
          <a:p>
            <a:pPr marL="8536940">
              <a:lnSpc>
                <a:spcPct val="100000"/>
              </a:lnSpc>
              <a:spcBef>
                <a:spcPts val="100"/>
              </a:spcBef>
            </a:pPr>
            <a:r>
              <a:rPr lang="en-US" sz="4000" spc="-185" dirty="0" err="1">
                <a:latin typeface="Arial" panose="020B0604020202020204" pitchFamily="34" charset="0"/>
                <a:cs typeface="Arial" panose="020B0604020202020204" pitchFamily="34" charset="0"/>
              </a:rPr>
              <a:t>Cono</a:t>
            </a:r>
            <a:endParaRPr sz="4000" dirty="0">
              <a:latin typeface="Arial" panose="020B0604020202020204" pitchFamily="34" charset="0"/>
              <a:cs typeface="Arial" panose="020B0604020202020204" pitchFamily="34" charset="0"/>
            </a:endParaRPr>
          </a:p>
        </p:txBody>
      </p:sp>
      <p:sp>
        <p:nvSpPr>
          <p:cNvPr id="3" name="object 3"/>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b="0" spc="45" dirty="0">
                <a:solidFill>
                  <a:srgbClr val="231F20"/>
                </a:solidFill>
                <a:latin typeface="Gotham Rounded Light"/>
                <a:cs typeface="Gotham Rounded Light"/>
              </a:rPr>
              <a:t>MONTBEL COLLECTION</a:t>
            </a:r>
            <a:endParaRPr sz="1200" dirty="0">
              <a:latin typeface="Gotham Rounded Light"/>
              <a:cs typeface="Gotham Rounded Light"/>
            </a:endParaRPr>
          </a:p>
        </p:txBody>
      </p:sp>
      <p:pic>
        <p:nvPicPr>
          <p:cNvPr id="4" name="Picture 3">
            <a:extLst>
              <a:ext uri="{FF2B5EF4-FFF2-40B4-BE49-F238E27FC236}">
                <a16:creationId xmlns:a16="http://schemas.microsoft.com/office/drawing/2014/main" id="{BBC149A9-EBEC-7448-BE8A-64264A6A3E62}"/>
              </a:ext>
            </a:extLst>
          </p:cNvPr>
          <p:cNvPicPr>
            <a:picLocks noChangeAspect="1"/>
          </p:cNvPicPr>
          <p:nvPr/>
        </p:nvPicPr>
        <p:blipFill rotWithShape="1">
          <a:blip r:embed="rId3"/>
          <a:srcRect l="5253" t="6114" r="3538" b="6114"/>
          <a:stretch/>
        </p:blipFill>
        <p:spPr>
          <a:xfrm>
            <a:off x="117475" y="1724025"/>
            <a:ext cx="10458450" cy="4114800"/>
          </a:xfrm>
          <a:prstGeom prst="rect">
            <a:avLst/>
          </a:prstGeom>
        </p:spPr>
      </p:pic>
      <p:pic>
        <p:nvPicPr>
          <p:cNvPr id="6" name="Graphic 5">
            <a:extLst>
              <a:ext uri="{FF2B5EF4-FFF2-40B4-BE49-F238E27FC236}">
                <a16:creationId xmlns:a16="http://schemas.microsoft.com/office/drawing/2014/main" id="{8E211F23-C2B4-4638-AEFA-C581B1F271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1493891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210537"/>
            <a:ext cx="11049922" cy="751488"/>
          </a:xfrm>
          <a:prstGeom prst="rect">
            <a:avLst/>
          </a:prstGeom>
        </p:spPr>
        <p:txBody>
          <a:bodyPr vert="horz" wrap="square" lIns="0" tIns="12700" rIns="0" bIns="0" rtlCol="0">
            <a:spAutoFit/>
          </a:bodyPr>
          <a:lstStyle/>
          <a:p>
            <a:pPr marL="8536940">
              <a:lnSpc>
                <a:spcPct val="100000"/>
              </a:lnSpc>
              <a:spcBef>
                <a:spcPts val="100"/>
              </a:spcBef>
            </a:pPr>
            <a:r>
              <a:rPr lang="en-US" spc="-185" dirty="0"/>
              <a:t>      </a:t>
            </a:r>
            <a:r>
              <a:rPr lang="en-US" sz="4000" spc="-185" dirty="0">
                <a:latin typeface="Arial" panose="020B0604020202020204" pitchFamily="34" charset="0"/>
                <a:cs typeface="Arial" panose="020B0604020202020204" pitchFamily="34" charset="0"/>
              </a:rPr>
              <a:t>Firenze</a:t>
            </a:r>
            <a:endParaRPr sz="4000" dirty="0">
              <a:latin typeface="Arial" panose="020B0604020202020204" pitchFamily="34" charset="0"/>
              <a:cs typeface="Arial" panose="020B0604020202020204" pitchFamily="34" charset="0"/>
            </a:endParaRPr>
          </a:p>
        </p:txBody>
      </p:sp>
      <p:sp>
        <p:nvSpPr>
          <p:cNvPr id="3" name="object 3"/>
          <p:cNvSpPr txBox="1"/>
          <p:nvPr/>
        </p:nvSpPr>
        <p:spPr>
          <a:xfrm>
            <a:off x="327025" y="7038348"/>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b="0" spc="45" dirty="0">
                <a:solidFill>
                  <a:srgbClr val="231F20"/>
                </a:solidFill>
                <a:latin typeface="Gotham Rounded Light"/>
                <a:cs typeface="Gotham Rounded Light"/>
              </a:rPr>
              <a:t>MONTBEL COLLECTION</a:t>
            </a:r>
            <a:endParaRPr sz="1200" dirty="0">
              <a:latin typeface="Gotham Rounded Light"/>
              <a:cs typeface="Gotham Rounded Light"/>
            </a:endParaRPr>
          </a:p>
        </p:txBody>
      </p:sp>
      <p:pic>
        <p:nvPicPr>
          <p:cNvPr id="2049" name="Picture 1" descr="page119image4105551056">
            <a:extLst>
              <a:ext uri="{FF2B5EF4-FFF2-40B4-BE49-F238E27FC236}">
                <a16:creationId xmlns:a16="http://schemas.microsoft.com/office/drawing/2014/main" id="{6621B389-3EC7-614D-B14E-86AE5A66F4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86" t="9739" r="1925" b="11477"/>
          <a:stretch/>
        </p:blipFill>
        <p:spPr bwMode="auto">
          <a:xfrm>
            <a:off x="0" y="1327067"/>
            <a:ext cx="10693400" cy="5174228"/>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D46120BE-7A6C-44F2-82D8-88A3A6D636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1344159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79915"/>
            <a:ext cx="10932026" cy="628377"/>
          </a:xfrm>
          <a:prstGeom prst="rect">
            <a:avLst/>
          </a:prstGeom>
        </p:spPr>
        <p:txBody>
          <a:bodyPr vert="horz" wrap="square" lIns="0" tIns="12700" rIns="0" bIns="0" rtlCol="0">
            <a:spAutoFit/>
          </a:bodyPr>
          <a:lstStyle/>
          <a:p>
            <a:pPr marL="8536940">
              <a:lnSpc>
                <a:spcPct val="100000"/>
              </a:lnSpc>
              <a:spcBef>
                <a:spcPts val="100"/>
              </a:spcBef>
            </a:pPr>
            <a:r>
              <a:rPr lang="en-US" sz="4000" spc="-185" dirty="0">
                <a:latin typeface="Arial" panose="020B0604020202020204" pitchFamily="34" charset="0"/>
                <a:cs typeface="Arial" panose="020B0604020202020204" pitchFamily="34" charset="0"/>
              </a:rPr>
              <a:t>          Light</a:t>
            </a:r>
            <a:endParaRPr sz="4000" dirty="0">
              <a:latin typeface="Arial" panose="020B0604020202020204" pitchFamily="34" charset="0"/>
              <a:cs typeface="Arial" panose="020B0604020202020204" pitchFamily="34" charset="0"/>
            </a:endParaRPr>
          </a:p>
        </p:txBody>
      </p:sp>
      <p:sp>
        <p:nvSpPr>
          <p:cNvPr id="3" name="object 3"/>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b="0" spc="45" dirty="0">
                <a:solidFill>
                  <a:srgbClr val="231F20"/>
                </a:solidFill>
                <a:latin typeface="Gotham Rounded Light"/>
                <a:cs typeface="Gotham Rounded Light"/>
              </a:rPr>
              <a:t>MONTBEL COLLECTION</a:t>
            </a:r>
            <a:endParaRPr sz="1200" dirty="0">
              <a:latin typeface="Gotham Rounded Light"/>
              <a:cs typeface="Gotham Rounded Light"/>
            </a:endParaRPr>
          </a:p>
        </p:txBody>
      </p:sp>
      <p:pic>
        <p:nvPicPr>
          <p:cNvPr id="4" name="Picture 3">
            <a:extLst>
              <a:ext uri="{FF2B5EF4-FFF2-40B4-BE49-F238E27FC236}">
                <a16:creationId xmlns:a16="http://schemas.microsoft.com/office/drawing/2014/main" id="{E134A037-8C09-4332-B5BB-260E58731EA0}"/>
              </a:ext>
            </a:extLst>
          </p:cNvPr>
          <p:cNvPicPr>
            <a:picLocks noChangeAspect="1"/>
          </p:cNvPicPr>
          <p:nvPr/>
        </p:nvPicPr>
        <p:blipFill>
          <a:blip r:embed="rId3"/>
          <a:stretch>
            <a:fillRect/>
          </a:stretch>
        </p:blipFill>
        <p:spPr>
          <a:xfrm>
            <a:off x="377413" y="1605919"/>
            <a:ext cx="2694125" cy="4351012"/>
          </a:xfrm>
          <a:prstGeom prst="rect">
            <a:avLst/>
          </a:prstGeom>
        </p:spPr>
      </p:pic>
      <p:pic>
        <p:nvPicPr>
          <p:cNvPr id="5" name="Picture 4">
            <a:extLst>
              <a:ext uri="{FF2B5EF4-FFF2-40B4-BE49-F238E27FC236}">
                <a16:creationId xmlns:a16="http://schemas.microsoft.com/office/drawing/2014/main" id="{6E06A442-EC64-4F12-BB6F-8C97061AFF4D}"/>
              </a:ext>
            </a:extLst>
          </p:cNvPr>
          <p:cNvPicPr>
            <a:picLocks noChangeAspect="1"/>
          </p:cNvPicPr>
          <p:nvPr/>
        </p:nvPicPr>
        <p:blipFill>
          <a:blip r:embed="rId4"/>
          <a:stretch>
            <a:fillRect/>
          </a:stretch>
        </p:blipFill>
        <p:spPr>
          <a:xfrm>
            <a:off x="3665301" y="1885135"/>
            <a:ext cx="6624874" cy="4063051"/>
          </a:xfrm>
          <a:prstGeom prst="rect">
            <a:avLst/>
          </a:prstGeom>
        </p:spPr>
      </p:pic>
      <p:pic>
        <p:nvPicPr>
          <p:cNvPr id="8" name="Graphic 7">
            <a:extLst>
              <a:ext uri="{FF2B5EF4-FFF2-40B4-BE49-F238E27FC236}">
                <a16:creationId xmlns:a16="http://schemas.microsoft.com/office/drawing/2014/main" id="{AEC164F2-663D-4EAE-9BE0-C393E11118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2949980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8500" y="323631"/>
            <a:ext cx="9744074" cy="628377"/>
          </a:xfrm>
          <a:prstGeom prst="rect">
            <a:avLst/>
          </a:prstGeom>
        </p:spPr>
        <p:txBody>
          <a:bodyPr vert="horz" wrap="square" lIns="0" tIns="12700" rIns="0" bIns="0" rtlCol="0">
            <a:spAutoFit/>
          </a:bodyPr>
          <a:lstStyle/>
          <a:p>
            <a:pPr marL="8536940">
              <a:lnSpc>
                <a:spcPct val="100000"/>
              </a:lnSpc>
              <a:spcBef>
                <a:spcPts val="100"/>
              </a:spcBef>
            </a:pPr>
            <a:r>
              <a:rPr lang="en-US" sz="4000" dirty="0" err="1">
                <a:latin typeface="Arial" panose="020B0604020202020204" pitchFamily="34" charset="0"/>
                <a:cs typeface="Arial" panose="020B0604020202020204" pitchFamily="34" charset="0"/>
              </a:rPr>
              <a:t>Niky</a:t>
            </a:r>
            <a:endParaRPr sz="4000" dirty="0">
              <a:latin typeface="Arial" panose="020B0604020202020204" pitchFamily="34" charset="0"/>
              <a:cs typeface="Arial" panose="020B0604020202020204" pitchFamily="34" charset="0"/>
            </a:endParaRPr>
          </a:p>
        </p:txBody>
      </p:sp>
      <p:sp>
        <p:nvSpPr>
          <p:cNvPr id="3" name="object 3"/>
          <p:cNvSpPr txBox="1"/>
          <p:nvPr/>
        </p:nvSpPr>
        <p:spPr>
          <a:xfrm>
            <a:off x="250826" y="7041729"/>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MONTBEL </a:t>
            </a:r>
            <a:r>
              <a:rPr lang="en-US" sz="1200" b="0" spc="45" dirty="0">
                <a:solidFill>
                  <a:srgbClr val="231F20"/>
                </a:solidFill>
                <a:latin typeface="Gotham Rounded Light"/>
                <a:cs typeface="Gotham Rounded Light"/>
              </a:rPr>
              <a:t>COLLECTION</a:t>
            </a:r>
            <a:endParaRPr sz="1200" dirty="0">
              <a:latin typeface="Gotham Rounded Light"/>
              <a:cs typeface="Gotham Rounded Light"/>
            </a:endParaRPr>
          </a:p>
        </p:txBody>
      </p:sp>
      <p:pic>
        <p:nvPicPr>
          <p:cNvPr id="7" name="Picture 2" descr="page58image4107586080">
            <a:extLst>
              <a:ext uri="{FF2B5EF4-FFF2-40B4-BE49-F238E27FC236}">
                <a16:creationId xmlns:a16="http://schemas.microsoft.com/office/drawing/2014/main" id="{4B496E2B-49A5-46C5-89B6-00A0D06D58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24" t="22743" r="3019" b="7876"/>
          <a:stretch/>
        </p:blipFill>
        <p:spPr bwMode="auto">
          <a:xfrm>
            <a:off x="774700" y="1876425"/>
            <a:ext cx="9448800" cy="430699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028A9693-F728-4B15-970B-739FFF77D0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5225" y="6901309"/>
            <a:ext cx="1590675" cy="236752"/>
          </a:xfrm>
          <a:prstGeom prst="rect">
            <a:avLst/>
          </a:prstGeom>
        </p:spPr>
      </p:pic>
      <p:pic>
        <p:nvPicPr>
          <p:cNvPr id="4" name="Picture 3">
            <a:extLst>
              <a:ext uri="{FF2B5EF4-FFF2-40B4-BE49-F238E27FC236}">
                <a16:creationId xmlns:a16="http://schemas.microsoft.com/office/drawing/2014/main" id="{EF26846C-BE80-4C19-B592-4845232FF971}"/>
              </a:ext>
            </a:extLst>
          </p:cNvPr>
          <p:cNvPicPr>
            <a:picLocks noChangeAspect="1"/>
          </p:cNvPicPr>
          <p:nvPr/>
        </p:nvPicPr>
        <p:blipFill>
          <a:blip r:embed="rId6"/>
          <a:stretch>
            <a:fillRect/>
          </a:stretch>
        </p:blipFill>
        <p:spPr>
          <a:xfrm>
            <a:off x="393700" y="352425"/>
            <a:ext cx="3981033" cy="993734"/>
          </a:xfrm>
          <a:prstGeom prst="rect">
            <a:avLst/>
          </a:prstGeom>
        </p:spPr>
      </p:pic>
    </p:spTree>
    <p:extLst>
      <p:ext uri="{BB962C8B-B14F-4D97-AF65-F5344CB8AC3E}">
        <p14:creationId xmlns:p14="http://schemas.microsoft.com/office/powerpoint/2010/main" val="1516595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832" y="276225"/>
            <a:ext cx="9667874" cy="628377"/>
          </a:xfrm>
          <a:prstGeom prst="rect">
            <a:avLst/>
          </a:prstGeom>
        </p:spPr>
        <p:txBody>
          <a:bodyPr vert="horz" wrap="square" lIns="0" tIns="12700" rIns="0" bIns="0" rtlCol="0">
            <a:spAutoFit/>
          </a:bodyPr>
          <a:lstStyle/>
          <a:p>
            <a:pPr marL="8536940">
              <a:lnSpc>
                <a:spcPct val="100000"/>
              </a:lnSpc>
              <a:spcBef>
                <a:spcPts val="100"/>
              </a:spcBef>
            </a:pPr>
            <a:r>
              <a:rPr lang="en-US" sz="4000" spc="-185" dirty="0">
                <a:latin typeface="Arial" panose="020B0604020202020204" pitchFamily="34" charset="0"/>
                <a:cs typeface="Arial" panose="020B0604020202020204" pitchFamily="34" charset="0"/>
              </a:rPr>
              <a:t>Rose</a:t>
            </a:r>
            <a:endParaRPr sz="4000" dirty="0">
              <a:latin typeface="Arial" panose="020B0604020202020204" pitchFamily="34" charset="0"/>
              <a:cs typeface="Arial" panose="020B0604020202020204" pitchFamily="34" charset="0"/>
            </a:endParaRPr>
          </a:p>
        </p:txBody>
      </p:sp>
      <p:sp>
        <p:nvSpPr>
          <p:cNvPr id="3" name="object 3"/>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MONTBEL </a:t>
            </a:r>
            <a:r>
              <a:rPr lang="en-US" sz="1200" b="0" spc="45" dirty="0">
                <a:solidFill>
                  <a:srgbClr val="231F20"/>
                </a:solidFill>
                <a:latin typeface="Gotham Rounded Light"/>
                <a:cs typeface="Gotham Rounded Light"/>
              </a:rPr>
              <a:t>COLLECTION</a:t>
            </a:r>
            <a:endParaRPr sz="1200" dirty="0">
              <a:latin typeface="Gotham Rounded Light"/>
              <a:cs typeface="Gotham Rounded Light"/>
            </a:endParaRPr>
          </a:p>
        </p:txBody>
      </p:sp>
      <p:pic>
        <p:nvPicPr>
          <p:cNvPr id="3073" name="Picture 1" descr="page24image4107781328">
            <a:extLst>
              <a:ext uri="{FF2B5EF4-FFF2-40B4-BE49-F238E27FC236}">
                <a16:creationId xmlns:a16="http://schemas.microsoft.com/office/drawing/2014/main" id="{E1A288DF-8AC7-AF43-B24B-6ECAB1A27A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292"/>
          <a:stretch/>
        </p:blipFill>
        <p:spPr bwMode="auto">
          <a:xfrm>
            <a:off x="147688" y="95251"/>
            <a:ext cx="3540023" cy="317867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ge18image4109485488">
            <a:extLst>
              <a:ext uri="{FF2B5EF4-FFF2-40B4-BE49-F238E27FC236}">
                <a16:creationId xmlns:a16="http://schemas.microsoft.com/office/drawing/2014/main" id="{B3143643-0029-EC49-81F6-60BF92BC58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67" t="9646" r="11078" b="2358"/>
          <a:stretch/>
        </p:blipFill>
        <p:spPr bwMode="auto">
          <a:xfrm>
            <a:off x="3938001" y="2181225"/>
            <a:ext cx="6492705" cy="4179212"/>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5A321001-83E6-45E4-AF72-891F0E6022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3985383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42" y="264590"/>
            <a:ext cx="10604500" cy="628377"/>
          </a:xfrm>
          <a:prstGeom prst="rect">
            <a:avLst/>
          </a:prstGeom>
        </p:spPr>
        <p:txBody>
          <a:bodyPr vert="horz" wrap="square" lIns="0" tIns="12700" rIns="0" bIns="0" rtlCol="0">
            <a:spAutoFit/>
          </a:bodyPr>
          <a:lstStyle/>
          <a:p>
            <a:pPr marL="8536940">
              <a:lnSpc>
                <a:spcPct val="100000"/>
              </a:lnSpc>
              <a:spcBef>
                <a:spcPts val="100"/>
              </a:spcBef>
            </a:pPr>
            <a:r>
              <a:rPr lang="en-US" sz="4000" spc="-185" dirty="0" err="1">
                <a:latin typeface="Arial" panose="020B0604020202020204" pitchFamily="34" charset="0"/>
                <a:cs typeface="Arial" panose="020B0604020202020204" pitchFamily="34" charset="0"/>
              </a:rPr>
              <a:t>Timberly</a:t>
            </a:r>
            <a:endParaRPr sz="4000" dirty="0">
              <a:latin typeface="Arial" panose="020B0604020202020204" pitchFamily="34" charset="0"/>
              <a:cs typeface="Arial" panose="020B0604020202020204" pitchFamily="34" charset="0"/>
            </a:endParaRPr>
          </a:p>
        </p:txBody>
      </p:sp>
      <p:sp>
        <p:nvSpPr>
          <p:cNvPr id="3" name="object 3"/>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MONTBEL </a:t>
            </a:r>
            <a:r>
              <a:rPr lang="en-US" sz="1200" b="0" spc="45" dirty="0">
                <a:solidFill>
                  <a:srgbClr val="231F20"/>
                </a:solidFill>
                <a:latin typeface="Gotham Rounded Light"/>
                <a:cs typeface="Gotham Rounded Light"/>
              </a:rPr>
              <a:t>COLLECTION</a:t>
            </a:r>
            <a:endParaRPr sz="1200" dirty="0">
              <a:latin typeface="Gotham Rounded Light"/>
              <a:cs typeface="Gotham Rounded Light"/>
            </a:endParaRPr>
          </a:p>
        </p:txBody>
      </p:sp>
      <p:pic>
        <p:nvPicPr>
          <p:cNvPr id="4097" name="Picture 1" descr="page51image4107024048">
            <a:extLst>
              <a:ext uri="{FF2B5EF4-FFF2-40B4-BE49-F238E27FC236}">
                <a16:creationId xmlns:a16="http://schemas.microsoft.com/office/drawing/2014/main" id="{CBEDD71A-3B41-D340-B0B6-CA144D5803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046" b="8500"/>
          <a:stretch/>
        </p:blipFill>
        <p:spPr bwMode="auto">
          <a:xfrm>
            <a:off x="392715" y="1713687"/>
            <a:ext cx="10061386" cy="4135476"/>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5DE69014-4480-49BC-9332-B4C68DC08A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1912987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626F-2669-3540-83E8-D168FBCB6D4D}"/>
              </a:ext>
            </a:extLst>
          </p:cNvPr>
          <p:cNvSpPr>
            <a:spLocks noGrp="1"/>
          </p:cNvSpPr>
          <p:nvPr>
            <p:ph type="title"/>
          </p:nvPr>
        </p:nvSpPr>
        <p:spPr>
          <a:xfrm>
            <a:off x="6727826" y="260283"/>
            <a:ext cx="3952874" cy="615553"/>
          </a:xfrm>
        </p:spPr>
        <p:txBody>
          <a:bodyPr/>
          <a:lstStyle/>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Salinero</a:t>
            </a:r>
            <a:r>
              <a:rPr lang="en-US" sz="4000" dirty="0">
                <a:latin typeface="Arial" panose="020B0604020202020204" pitchFamily="34" charset="0"/>
                <a:cs typeface="Arial" panose="020B0604020202020204" pitchFamily="34" charset="0"/>
              </a:rPr>
              <a:t> / Myra</a:t>
            </a:r>
          </a:p>
        </p:txBody>
      </p:sp>
      <p:sp>
        <p:nvSpPr>
          <p:cNvPr id="6" name="object 3">
            <a:extLst>
              <a:ext uri="{FF2B5EF4-FFF2-40B4-BE49-F238E27FC236}">
                <a16:creationId xmlns:a16="http://schemas.microsoft.com/office/drawing/2014/main" id="{FD015ACB-3633-4440-9EA1-2AC7A2B8B314}"/>
              </a:ext>
            </a:extLst>
          </p:cNvPr>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b="0" spc="45" dirty="0">
                <a:solidFill>
                  <a:srgbClr val="231F20"/>
                </a:solidFill>
                <a:latin typeface="Gotham Rounded Light"/>
                <a:cs typeface="Gotham Rounded Light"/>
              </a:rPr>
              <a:t>ET AL COLLECTION</a:t>
            </a:r>
            <a:endParaRPr sz="1200" dirty="0">
              <a:latin typeface="Gotham Rounded Light"/>
              <a:cs typeface="Gotham Rounded Light"/>
            </a:endParaRPr>
          </a:p>
        </p:txBody>
      </p:sp>
      <p:pic>
        <p:nvPicPr>
          <p:cNvPr id="11" name="Picture 2" descr="page143image2653226096">
            <a:extLst>
              <a:ext uri="{FF2B5EF4-FFF2-40B4-BE49-F238E27FC236}">
                <a16:creationId xmlns:a16="http://schemas.microsoft.com/office/drawing/2014/main" id="{236129BC-465B-4F78-A99D-1CB699B2A8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7" t="34254" r="6666" b="3828"/>
          <a:stretch/>
        </p:blipFill>
        <p:spPr bwMode="auto">
          <a:xfrm>
            <a:off x="239299" y="1387951"/>
            <a:ext cx="10194774" cy="503295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952E0150-749A-4878-A14D-D9B5869BD8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1467362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626F-2669-3540-83E8-D168FBCB6D4D}"/>
              </a:ext>
            </a:extLst>
          </p:cNvPr>
          <p:cNvSpPr>
            <a:spLocks noGrp="1"/>
          </p:cNvSpPr>
          <p:nvPr>
            <p:ph type="title"/>
          </p:nvPr>
        </p:nvSpPr>
        <p:spPr>
          <a:xfrm>
            <a:off x="6802604" y="145391"/>
            <a:ext cx="3810922" cy="615553"/>
          </a:xfrm>
        </p:spPr>
        <p:txBody>
          <a:bodyPr/>
          <a:lstStyle/>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Kicca</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Kontea</a:t>
            </a:r>
            <a:endParaRPr lang="en-US" sz="4000" dirty="0">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FD015ACB-3633-4440-9EA1-2AC7A2B8B314}"/>
              </a:ext>
            </a:extLst>
          </p:cNvPr>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b="0" spc="45" dirty="0">
                <a:solidFill>
                  <a:srgbClr val="231F20"/>
                </a:solidFill>
                <a:latin typeface="Gotham Rounded Light"/>
                <a:cs typeface="Gotham Rounded Light"/>
              </a:rPr>
              <a:t>ET AL COLLECTION</a:t>
            </a:r>
            <a:endParaRPr sz="1200" dirty="0">
              <a:latin typeface="Gotham Rounded Light"/>
              <a:cs typeface="Gotham Rounded Light"/>
            </a:endParaRPr>
          </a:p>
        </p:txBody>
      </p:sp>
      <p:pic>
        <p:nvPicPr>
          <p:cNvPr id="3" name="Picture 2">
            <a:extLst>
              <a:ext uri="{FF2B5EF4-FFF2-40B4-BE49-F238E27FC236}">
                <a16:creationId xmlns:a16="http://schemas.microsoft.com/office/drawing/2014/main" id="{847929A4-26E4-6C4B-868B-0EBE65099431}"/>
              </a:ext>
            </a:extLst>
          </p:cNvPr>
          <p:cNvPicPr>
            <a:picLocks noChangeAspect="1"/>
          </p:cNvPicPr>
          <p:nvPr/>
        </p:nvPicPr>
        <p:blipFill rotWithShape="1">
          <a:blip r:embed="rId3"/>
          <a:srcRect t="13617"/>
          <a:stretch/>
        </p:blipFill>
        <p:spPr>
          <a:xfrm>
            <a:off x="1300423" y="3918960"/>
            <a:ext cx="2187940" cy="2835000"/>
          </a:xfrm>
          <a:prstGeom prst="rect">
            <a:avLst/>
          </a:prstGeom>
        </p:spPr>
      </p:pic>
      <p:pic>
        <p:nvPicPr>
          <p:cNvPr id="7" name="Picture 6">
            <a:extLst>
              <a:ext uri="{FF2B5EF4-FFF2-40B4-BE49-F238E27FC236}">
                <a16:creationId xmlns:a16="http://schemas.microsoft.com/office/drawing/2014/main" id="{33DE973A-7C8F-1F41-96F7-4835D3AC7558}"/>
              </a:ext>
            </a:extLst>
          </p:cNvPr>
          <p:cNvPicPr>
            <a:picLocks noChangeAspect="1"/>
          </p:cNvPicPr>
          <p:nvPr/>
        </p:nvPicPr>
        <p:blipFill>
          <a:blip r:embed="rId4"/>
          <a:stretch>
            <a:fillRect/>
          </a:stretch>
        </p:blipFill>
        <p:spPr>
          <a:xfrm>
            <a:off x="6297943" y="1848257"/>
            <a:ext cx="1483411" cy="1780092"/>
          </a:xfrm>
          <a:prstGeom prst="rect">
            <a:avLst/>
          </a:prstGeom>
        </p:spPr>
      </p:pic>
      <p:pic>
        <p:nvPicPr>
          <p:cNvPr id="9" name="Picture 8">
            <a:extLst>
              <a:ext uri="{FF2B5EF4-FFF2-40B4-BE49-F238E27FC236}">
                <a16:creationId xmlns:a16="http://schemas.microsoft.com/office/drawing/2014/main" id="{9A1512B5-06CD-9F4A-8063-B71C3E466911}"/>
              </a:ext>
            </a:extLst>
          </p:cNvPr>
          <p:cNvPicPr>
            <a:picLocks noChangeAspect="1"/>
          </p:cNvPicPr>
          <p:nvPr/>
        </p:nvPicPr>
        <p:blipFill rotWithShape="1">
          <a:blip r:embed="rId5"/>
          <a:srcRect t="13340" b="9512"/>
          <a:stretch/>
        </p:blipFill>
        <p:spPr>
          <a:xfrm>
            <a:off x="3782861" y="3934501"/>
            <a:ext cx="4115763" cy="3175181"/>
          </a:xfrm>
          <a:prstGeom prst="rect">
            <a:avLst/>
          </a:prstGeom>
        </p:spPr>
      </p:pic>
      <p:pic>
        <p:nvPicPr>
          <p:cNvPr id="10" name="Picture 9">
            <a:extLst>
              <a:ext uri="{FF2B5EF4-FFF2-40B4-BE49-F238E27FC236}">
                <a16:creationId xmlns:a16="http://schemas.microsoft.com/office/drawing/2014/main" id="{77802625-9BCC-CF4D-A91F-2514F99F150A}"/>
              </a:ext>
            </a:extLst>
          </p:cNvPr>
          <p:cNvPicPr>
            <a:picLocks noChangeAspect="1"/>
          </p:cNvPicPr>
          <p:nvPr/>
        </p:nvPicPr>
        <p:blipFill rotWithShape="1">
          <a:blip r:embed="rId6"/>
          <a:srcRect l="-1609" t="8723" r="1609" b="682"/>
          <a:stretch/>
        </p:blipFill>
        <p:spPr>
          <a:xfrm>
            <a:off x="622300" y="279915"/>
            <a:ext cx="5256631" cy="3387538"/>
          </a:xfrm>
          <a:prstGeom prst="rect">
            <a:avLst/>
          </a:prstGeom>
        </p:spPr>
      </p:pic>
      <p:pic>
        <p:nvPicPr>
          <p:cNvPr id="11" name="Graphic 10">
            <a:extLst>
              <a:ext uri="{FF2B5EF4-FFF2-40B4-BE49-F238E27FC236}">
                <a16:creationId xmlns:a16="http://schemas.microsoft.com/office/drawing/2014/main" id="{9E3DAFE0-6E6B-41C4-AAD2-AE366D0156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2114330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626F-2669-3540-83E8-D168FBCB6D4D}"/>
              </a:ext>
            </a:extLst>
          </p:cNvPr>
          <p:cNvSpPr>
            <a:spLocks noGrp="1"/>
          </p:cNvSpPr>
          <p:nvPr>
            <p:ph type="title"/>
          </p:nvPr>
        </p:nvSpPr>
        <p:spPr>
          <a:xfrm>
            <a:off x="8643228" y="200025"/>
            <a:ext cx="1982122" cy="756919"/>
          </a:xfrm>
        </p:spPr>
        <p:txBody>
          <a:bodyPr/>
          <a:lstStyle/>
          <a:p>
            <a:r>
              <a:rPr lang="en-US" dirty="0" err="1">
                <a:latin typeface="Arial" panose="020B0604020202020204" pitchFamily="34" charset="0"/>
                <a:cs typeface="Arial" panose="020B0604020202020204" pitchFamily="34" charset="0"/>
              </a:rPr>
              <a:t>Marka</a:t>
            </a:r>
            <a:endParaRPr lang="en-US" dirty="0">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FD015ACB-3633-4440-9EA1-2AC7A2B8B314}"/>
              </a:ext>
            </a:extLst>
          </p:cNvPr>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b="0" spc="45" dirty="0">
                <a:solidFill>
                  <a:srgbClr val="231F20"/>
                </a:solidFill>
                <a:latin typeface="Gotham Rounded Light"/>
                <a:cs typeface="Gotham Rounded Light"/>
              </a:rPr>
              <a:t>ET AL COLLECTION</a:t>
            </a:r>
            <a:endParaRPr sz="1200" dirty="0">
              <a:latin typeface="Gotham Rounded Light"/>
              <a:cs typeface="Gotham Rounded Light"/>
            </a:endParaRPr>
          </a:p>
        </p:txBody>
      </p:sp>
      <p:pic>
        <p:nvPicPr>
          <p:cNvPr id="3" name="Picture 2">
            <a:extLst>
              <a:ext uri="{FF2B5EF4-FFF2-40B4-BE49-F238E27FC236}">
                <a16:creationId xmlns:a16="http://schemas.microsoft.com/office/drawing/2014/main" id="{B123ABE3-5681-8F41-B7AC-524DDA96CC13}"/>
              </a:ext>
            </a:extLst>
          </p:cNvPr>
          <p:cNvPicPr>
            <a:picLocks noChangeAspect="1"/>
          </p:cNvPicPr>
          <p:nvPr/>
        </p:nvPicPr>
        <p:blipFill rotWithShape="1">
          <a:blip r:embed="rId3"/>
          <a:srcRect t="24308" b="12889"/>
          <a:stretch/>
        </p:blipFill>
        <p:spPr>
          <a:xfrm>
            <a:off x="0" y="1"/>
            <a:ext cx="2503805" cy="1343506"/>
          </a:xfrm>
          <a:prstGeom prst="rect">
            <a:avLst/>
          </a:prstGeom>
        </p:spPr>
      </p:pic>
      <p:pic>
        <p:nvPicPr>
          <p:cNvPr id="5" name="Picture 4">
            <a:extLst>
              <a:ext uri="{FF2B5EF4-FFF2-40B4-BE49-F238E27FC236}">
                <a16:creationId xmlns:a16="http://schemas.microsoft.com/office/drawing/2014/main" id="{D283B33C-C7EF-8B4D-AAC3-FA4924AF70A4}"/>
              </a:ext>
            </a:extLst>
          </p:cNvPr>
          <p:cNvPicPr>
            <a:picLocks noChangeAspect="1"/>
          </p:cNvPicPr>
          <p:nvPr/>
        </p:nvPicPr>
        <p:blipFill rotWithShape="1">
          <a:blip r:embed="rId4"/>
          <a:srcRect t="8252" b="10886"/>
          <a:stretch/>
        </p:blipFill>
        <p:spPr>
          <a:xfrm>
            <a:off x="1612900" y="1343025"/>
            <a:ext cx="8753475" cy="5110498"/>
          </a:xfrm>
          <a:prstGeom prst="rect">
            <a:avLst/>
          </a:prstGeom>
        </p:spPr>
      </p:pic>
      <p:pic>
        <p:nvPicPr>
          <p:cNvPr id="7" name="Graphic 6">
            <a:extLst>
              <a:ext uri="{FF2B5EF4-FFF2-40B4-BE49-F238E27FC236}">
                <a16:creationId xmlns:a16="http://schemas.microsoft.com/office/drawing/2014/main" id="{7AFFE6FC-4EBA-4BC6-851E-1DF67F3D2F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1351923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626F-2669-3540-83E8-D168FBCB6D4D}"/>
              </a:ext>
            </a:extLst>
          </p:cNvPr>
          <p:cNvSpPr>
            <a:spLocks noGrp="1"/>
          </p:cNvSpPr>
          <p:nvPr>
            <p:ph type="title"/>
          </p:nvPr>
        </p:nvSpPr>
        <p:spPr>
          <a:xfrm>
            <a:off x="6642100" y="279915"/>
            <a:ext cx="3810922" cy="615553"/>
          </a:xfrm>
        </p:spPr>
        <p:txBody>
          <a:bodyPr/>
          <a:lstStyle/>
          <a:p>
            <a:r>
              <a:rPr lang="en-US" sz="4000" dirty="0">
                <a:latin typeface="Arial" panose="020B0604020202020204" pitchFamily="34" charset="0"/>
                <a:cs typeface="Arial" panose="020B0604020202020204" pitchFamily="34" charset="0"/>
              </a:rPr>
              <a:t>Nassau / Uni-Ka</a:t>
            </a:r>
          </a:p>
        </p:txBody>
      </p:sp>
      <p:sp>
        <p:nvSpPr>
          <p:cNvPr id="6" name="object 3">
            <a:extLst>
              <a:ext uri="{FF2B5EF4-FFF2-40B4-BE49-F238E27FC236}">
                <a16:creationId xmlns:a16="http://schemas.microsoft.com/office/drawing/2014/main" id="{FD015ACB-3633-4440-9EA1-2AC7A2B8B314}"/>
              </a:ext>
            </a:extLst>
          </p:cNvPr>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b="0" spc="45" dirty="0">
                <a:solidFill>
                  <a:srgbClr val="231F20"/>
                </a:solidFill>
                <a:latin typeface="Gotham Rounded Light"/>
                <a:cs typeface="Gotham Rounded Light"/>
              </a:rPr>
              <a:t>ET AL COLLECTION</a:t>
            </a:r>
            <a:endParaRPr sz="1200" dirty="0">
              <a:latin typeface="Gotham Rounded Light"/>
              <a:cs typeface="Gotham Rounded Light"/>
            </a:endParaRPr>
          </a:p>
        </p:txBody>
      </p:sp>
      <p:pic>
        <p:nvPicPr>
          <p:cNvPr id="5" name="Picture 4">
            <a:extLst>
              <a:ext uri="{FF2B5EF4-FFF2-40B4-BE49-F238E27FC236}">
                <a16:creationId xmlns:a16="http://schemas.microsoft.com/office/drawing/2014/main" id="{58BA6032-3882-164C-BFE0-9E79930A6115}"/>
              </a:ext>
            </a:extLst>
          </p:cNvPr>
          <p:cNvPicPr>
            <a:picLocks noChangeAspect="1"/>
          </p:cNvPicPr>
          <p:nvPr/>
        </p:nvPicPr>
        <p:blipFill>
          <a:blip r:embed="rId3"/>
          <a:stretch>
            <a:fillRect/>
          </a:stretch>
        </p:blipFill>
        <p:spPr>
          <a:xfrm>
            <a:off x="5836027" y="3552825"/>
            <a:ext cx="4463673" cy="2977620"/>
          </a:xfrm>
          <a:prstGeom prst="rect">
            <a:avLst/>
          </a:prstGeom>
        </p:spPr>
      </p:pic>
      <p:pic>
        <p:nvPicPr>
          <p:cNvPr id="6145" name="Picture 1" descr="page30image2642958800">
            <a:extLst>
              <a:ext uri="{FF2B5EF4-FFF2-40B4-BE49-F238E27FC236}">
                <a16:creationId xmlns:a16="http://schemas.microsoft.com/office/drawing/2014/main" id="{363B2244-95D4-214D-80CE-4D27A71AB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546697"/>
            <a:ext cx="2312341" cy="249447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age30image2643153200">
            <a:extLst>
              <a:ext uri="{FF2B5EF4-FFF2-40B4-BE49-F238E27FC236}">
                <a16:creationId xmlns:a16="http://schemas.microsoft.com/office/drawing/2014/main" id="{7CF3CD71-6DDB-274C-A322-6189E54349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3324225"/>
            <a:ext cx="2310952" cy="271285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page31image2659872656">
            <a:extLst>
              <a:ext uri="{FF2B5EF4-FFF2-40B4-BE49-F238E27FC236}">
                <a16:creationId xmlns:a16="http://schemas.microsoft.com/office/drawing/2014/main" id="{EC9976CD-917B-2A41-B90D-DF8253C5219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7346" t="11997" r="6146"/>
          <a:stretch/>
        </p:blipFill>
        <p:spPr bwMode="auto">
          <a:xfrm>
            <a:off x="2908300" y="1143360"/>
            <a:ext cx="2678241" cy="36558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age80image2671572768">
            <a:extLst>
              <a:ext uri="{FF2B5EF4-FFF2-40B4-BE49-F238E27FC236}">
                <a16:creationId xmlns:a16="http://schemas.microsoft.com/office/drawing/2014/main" id="{37286BEB-5566-8A42-AA59-CBB1F960BE7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2203" b="9738"/>
          <a:stretch/>
        </p:blipFill>
        <p:spPr bwMode="auto">
          <a:xfrm>
            <a:off x="5836027" y="1106862"/>
            <a:ext cx="2286000" cy="2070783"/>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a:extLst>
              <a:ext uri="{FF2B5EF4-FFF2-40B4-BE49-F238E27FC236}">
                <a16:creationId xmlns:a16="http://schemas.microsoft.com/office/drawing/2014/main" id="{8C178015-0338-4E03-9896-405FD37B98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128128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827A91B-D2DE-44E1-91EF-00AD24D3077E}"/>
              </a:ext>
            </a:extLst>
          </p:cNvPr>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TONON</a:t>
            </a:r>
            <a:r>
              <a:rPr lang="en-US" sz="1200" b="0" spc="45" dirty="0">
                <a:solidFill>
                  <a:srgbClr val="231F20"/>
                </a:solidFill>
                <a:latin typeface="Gotham Rounded Light"/>
                <a:cs typeface="Gotham Rounded Light"/>
              </a:rPr>
              <a:t> COLLECTION</a:t>
            </a:r>
            <a:endParaRPr sz="1200" dirty="0">
              <a:latin typeface="Gotham Rounded Light"/>
              <a:cs typeface="Gotham Rounded Light"/>
            </a:endParaRPr>
          </a:p>
        </p:txBody>
      </p:sp>
      <p:sp>
        <p:nvSpPr>
          <p:cNvPr id="3" name="TextBox 2">
            <a:extLst>
              <a:ext uri="{FF2B5EF4-FFF2-40B4-BE49-F238E27FC236}">
                <a16:creationId xmlns:a16="http://schemas.microsoft.com/office/drawing/2014/main" id="{95AD8C00-5C31-4D23-B4FA-C1B5034E5439}"/>
              </a:ext>
            </a:extLst>
          </p:cNvPr>
          <p:cNvSpPr txBox="1"/>
          <p:nvPr/>
        </p:nvSpPr>
        <p:spPr>
          <a:xfrm>
            <a:off x="7708900" y="91265"/>
            <a:ext cx="2855636" cy="830997"/>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Mac’s Table</a:t>
            </a:r>
            <a:r>
              <a:rPr lang="en-US" sz="4800" dirty="0">
                <a:latin typeface="Montserrat Thin"/>
              </a:rPr>
              <a:t> </a:t>
            </a:r>
          </a:p>
        </p:txBody>
      </p:sp>
      <p:pic>
        <p:nvPicPr>
          <p:cNvPr id="6" name="Graphic 5">
            <a:extLst>
              <a:ext uri="{FF2B5EF4-FFF2-40B4-BE49-F238E27FC236}">
                <a16:creationId xmlns:a16="http://schemas.microsoft.com/office/drawing/2014/main" id="{6D6F5B3F-B9F3-4593-92CF-2789C03ACA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3426" y="6905399"/>
            <a:ext cx="1590675" cy="236752"/>
          </a:xfrm>
          <a:prstGeom prst="rect">
            <a:avLst/>
          </a:prstGeom>
        </p:spPr>
      </p:pic>
      <p:pic>
        <p:nvPicPr>
          <p:cNvPr id="4" name="Picture 3">
            <a:extLst>
              <a:ext uri="{FF2B5EF4-FFF2-40B4-BE49-F238E27FC236}">
                <a16:creationId xmlns:a16="http://schemas.microsoft.com/office/drawing/2014/main" id="{BB8F4EFB-840C-B74C-8BF7-4400907AD737}"/>
              </a:ext>
            </a:extLst>
          </p:cNvPr>
          <p:cNvPicPr>
            <a:picLocks noChangeAspect="1"/>
          </p:cNvPicPr>
          <p:nvPr/>
        </p:nvPicPr>
        <p:blipFill>
          <a:blip r:embed="rId6"/>
          <a:stretch>
            <a:fillRect/>
          </a:stretch>
        </p:blipFill>
        <p:spPr>
          <a:xfrm>
            <a:off x="469900" y="2714625"/>
            <a:ext cx="2724150" cy="1801837"/>
          </a:xfrm>
          <a:prstGeom prst="rect">
            <a:avLst/>
          </a:prstGeom>
        </p:spPr>
      </p:pic>
      <p:pic>
        <p:nvPicPr>
          <p:cNvPr id="12" name="Picture 11">
            <a:extLst>
              <a:ext uri="{FF2B5EF4-FFF2-40B4-BE49-F238E27FC236}">
                <a16:creationId xmlns:a16="http://schemas.microsoft.com/office/drawing/2014/main" id="{27A49E11-EB0D-464B-A1F0-AE059FD52709}"/>
              </a:ext>
            </a:extLst>
          </p:cNvPr>
          <p:cNvPicPr>
            <a:picLocks noChangeAspect="1"/>
          </p:cNvPicPr>
          <p:nvPr/>
        </p:nvPicPr>
        <p:blipFill>
          <a:blip r:embed="rId7"/>
          <a:stretch>
            <a:fillRect/>
          </a:stretch>
        </p:blipFill>
        <p:spPr>
          <a:xfrm>
            <a:off x="393700" y="352425"/>
            <a:ext cx="2964575" cy="2214286"/>
          </a:xfrm>
          <a:prstGeom prst="rect">
            <a:avLst/>
          </a:prstGeom>
        </p:spPr>
      </p:pic>
      <p:pic>
        <p:nvPicPr>
          <p:cNvPr id="14" name="Picture 13">
            <a:extLst>
              <a:ext uri="{FF2B5EF4-FFF2-40B4-BE49-F238E27FC236}">
                <a16:creationId xmlns:a16="http://schemas.microsoft.com/office/drawing/2014/main" id="{25CB2286-1D78-4241-9CAE-345DBF7137E7}"/>
              </a:ext>
            </a:extLst>
          </p:cNvPr>
          <p:cNvPicPr>
            <a:picLocks noChangeAspect="1"/>
          </p:cNvPicPr>
          <p:nvPr/>
        </p:nvPicPr>
        <p:blipFill rotWithShape="1">
          <a:blip r:embed="rId8"/>
          <a:srcRect l="12187" r="5559"/>
          <a:stretch/>
        </p:blipFill>
        <p:spPr>
          <a:xfrm>
            <a:off x="3670300" y="1266825"/>
            <a:ext cx="6777629" cy="5108952"/>
          </a:xfrm>
          <a:prstGeom prst="rect">
            <a:avLst/>
          </a:prstGeom>
        </p:spPr>
      </p:pic>
      <p:pic>
        <p:nvPicPr>
          <p:cNvPr id="5" name="Online Media 4" title="New From Sandler Seating: Mac's Table">
            <a:hlinkClick r:id="" action="ppaction://media"/>
            <a:extLst>
              <a:ext uri="{FF2B5EF4-FFF2-40B4-BE49-F238E27FC236}">
                <a16:creationId xmlns:a16="http://schemas.microsoft.com/office/drawing/2014/main" id="{91A84001-D26F-464B-B39B-9A605E486DD9}"/>
              </a:ext>
            </a:extLst>
          </p:cNvPr>
          <p:cNvPicPr>
            <a:picLocks noRot="1" noChangeAspect="1"/>
          </p:cNvPicPr>
          <p:nvPr>
            <a:videoFile r:link="rId1"/>
          </p:nvPr>
        </p:nvPicPr>
        <p:blipFill>
          <a:blip r:embed="rId9"/>
          <a:stretch>
            <a:fillRect/>
          </a:stretch>
        </p:blipFill>
        <p:spPr>
          <a:xfrm>
            <a:off x="393700" y="4391025"/>
            <a:ext cx="2971800" cy="2227232"/>
          </a:xfrm>
          <a:prstGeom prst="rect">
            <a:avLst/>
          </a:prstGeom>
        </p:spPr>
      </p:pic>
    </p:spTree>
    <p:extLst>
      <p:ext uri="{BB962C8B-B14F-4D97-AF65-F5344CB8AC3E}">
        <p14:creationId xmlns:p14="http://schemas.microsoft.com/office/powerpoint/2010/main" val="271078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41F0AC7-A855-4D3C-913D-BD849CA523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5798" y="2867025"/>
            <a:ext cx="6781801" cy="1009382"/>
          </a:xfrm>
          <a:prstGeom prst="rect">
            <a:avLst/>
          </a:prstGeom>
        </p:spPr>
      </p:pic>
      <p:sp>
        <p:nvSpPr>
          <p:cNvPr id="2" name="TextBox 1">
            <a:extLst>
              <a:ext uri="{FF2B5EF4-FFF2-40B4-BE49-F238E27FC236}">
                <a16:creationId xmlns:a16="http://schemas.microsoft.com/office/drawing/2014/main" id="{57FB7E89-0453-4A6A-833C-4798CCF5EA8A}"/>
              </a:ext>
            </a:extLst>
          </p:cNvPr>
          <p:cNvSpPr txBox="1"/>
          <p:nvPr/>
        </p:nvSpPr>
        <p:spPr>
          <a:xfrm>
            <a:off x="2336799" y="4238625"/>
            <a:ext cx="60198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www.sandlerseating.com</a:t>
            </a:r>
          </a:p>
        </p:txBody>
      </p:sp>
    </p:spTree>
    <p:extLst>
      <p:ext uri="{BB962C8B-B14F-4D97-AF65-F5344CB8AC3E}">
        <p14:creationId xmlns:p14="http://schemas.microsoft.com/office/powerpoint/2010/main" val="22863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TONON</a:t>
            </a:r>
            <a:r>
              <a:rPr lang="en-US" sz="1200" b="0" spc="45" dirty="0">
                <a:solidFill>
                  <a:srgbClr val="231F20"/>
                </a:solidFill>
                <a:latin typeface="Gotham Rounded Light"/>
                <a:cs typeface="Gotham Rounded Light"/>
              </a:rPr>
              <a:t> COLLECTION</a:t>
            </a:r>
            <a:endParaRPr sz="1200" dirty="0">
              <a:latin typeface="Gotham Rounded Light"/>
              <a:cs typeface="Gotham Rounded Light"/>
            </a:endParaRPr>
          </a:p>
        </p:txBody>
      </p:sp>
      <p:pic>
        <p:nvPicPr>
          <p:cNvPr id="10" name="Graphic 9">
            <a:extLst>
              <a:ext uri="{FF2B5EF4-FFF2-40B4-BE49-F238E27FC236}">
                <a16:creationId xmlns:a16="http://schemas.microsoft.com/office/drawing/2014/main" id="{F2228C0A-3C66-4320-8E0C-4C38EE8D42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3426" y="6905399"/>
            <a:ext cx="1590675" cy="236752"/>
          </a:xfrm>
          <a:prstGeom prst="rect">
            <a:avLst/>
          </a:prstGeom>
        </p:spPr>
      </p:pic>
      <p:pic>
        <p:nvPicPr>
          <p:cNvPr id="4" name="Picture 3">
            <a:extLst>
              <a:ext uri="{FF2B5EF4-FFF2-40B4-BE49-F238E27FC236}">
                <a16:creationId xmlns:a16="http://schemas.microsoft.com/office/drawing/2014/main" id="{DE31096E-F1EE-874F-A341-31E29B976A38}"/>
              </a:ext>
            </a:extLst>
          </p:cNvPr>
          <p:cNvPicPr>
            <a:picLocks noChangeAspect="1"/>
          </p:cNvPicPr>
          <p:nvPr/>
        </p:nvPicPr>
        <p:blipFill rotWithShape="1">
          <a:blip r:embed="rId5"/>
          <a:srcRect l="3056" t="6026" r="4116"/>
          <a:stretch/>
        </p:blipFill>
        <p:spPr>
          <a:xfrm>
            <a:off x="3898900" y="2199585"/>
            <a:ext cx="6555201" cy="4192709"/>
          </a:xfrm>
          <a:prstGeom prst="rect">
            <a:avLst/>
          </a:prstGeom>
        </p:spPr>
      </p:pic>
      <p:sp>
        <p:nvSpPr>
          <p:cNvPr id="8" name="Title 7">
            <a:extLst>
              <a:ext uri="{FF2B5EF4-FFF2-40B4-BE49-F238E27FC236}">
                <a16:creationId xmlns:a16="http://schemas.microsoft.com/office/drawing/2014/main" id="{0F984BF0-FD12-4F4E-A653-1686C454B93B}"/>
              </a:ext>
            </a:extLst>
          </p:cNvPr>
          <p:cNvSpPr>
            <a:spLocks noGrp="1"/>
          </p:cNvSpPr>
          <p:nvPr>
            <p:ph type="title"/>
          </p:nvPr>
        </p:nvSpPr>
        <p:spPr>
          <a:xfrm>
            <a:off x="9853708" y="280657"/>
            <a:ext cx="903192" cy="756919"/>
          </a:xfrm>
        </p:spPr>
        <p:txBody>
          <a:bodyPr/>
          <a:lstStyle/>
          <a:p>
            <a:r>
              <a:rPr lang="en-US" sz="4000" dirty="0">
                <a:latin typeface="Arial" panose="020B0604020202020204" pitchFamily="34" charset="0"/>
                <a:cs typeface="Arial" panose="020B0604020202020204" pitchFamily="34" charset="0"/>
              </a:rPr>
              <a:t>Pit</a:t>
            </a:r>
            <a:r>
              <a:rPr lang="en-US" dirty="0"/>
              <a:t> </a:t>
            </a:r>
          </a:p>
        </p:txBody>
      </p:sp>
      <p:pic>
        <p:nvPicPr>
          <p:cNvPr id="9" name="Picture 8">
            <a:extLst>
              <a:ext uri="{FF2B5EF4-FFF2-40B4-BE49-F238E27FC236}">
                <a16:creationId xmlns:a16="http://schemas.microsoft.com/office/drawing/2014/main" id="{BA144998-803C-1E47-A6A8-856835A3D780}"/>
              </a:ext>
            </a:extLst>
          </p:cNvPr>
          <p:cNvPicPr>
            <a:picLocks noChangeAspect="1"/>
          </p:cNvPicPr>
          <p:nvPr/>
        </p:nvPicPr>
        <p:blipFill>
          <a:blip r:embed="rId6"/>
          <a:stretch>
            <a:fillRect/>
          </a:stretch>
        </p:blipFill>
        <p:spPr>
          <a:xfrm>
            <a:off x="269431" y="312240"/>
            <a:ext cx="1447800" cy="1730573"/>
          </a:xfrm>
          <a:prstGeom prst="rect">
            <a:avLst/>
          </a:prstGeom>
        </p:spPr>
      </p:pic>
      <p:pic>
        <p:nvPicPr>
          <p:cNvPr id="11" name="Picture 10">
            <a:extLst>
              <a:ext uri="{FF2B5EF4-FFF2-40B4-BE49-F238E27FC236}">
                <a16:creationId xmlns:a16="http://schemas.microsoft.com/office/drawing/2014/main" id="{FC0AE303-BF44-8B41-851C-A4AF070950F1}"/>
              </a:ext>
            </a:extLst>
          </p:cNvPr>
          <p:cNvPicPr>
            <a:picLocks noChangeAspect="1"/>
          </p:cNvPicPr>
          <p:nvPr/>
        </p:nvPicPr>
        <p:blipFill>
          <a:blip r:embed="rId7"/>
          <a:stretch>
            <a:fillRect/>
          </a:stretch>
        </p:blipFill>
        <p:spPr>
          <a:xfrm>
            <a:off x="1689100" y="276225"/>
            <a:ext cx="1838392" cy="1752600"/>
          </a:xfrm>
          <a:prstGeom prst="rect">
            <a:avLst/>
          </a:prstGeom>
        </p:spPr>
      </p:pic>
      <p:pic>
        <p:nvPicPr>
          <p:cNvPr id="2" name="Picture 1">
            <a:extLst>
              <a:ext uri="{FF2B5EF4-FFF2-40B4-BE49-F238E27FC236}">
                <a16:creationId xmlns:a16="http://schemas.microsoft.com/office/drawing/2014/main" id="{EF9087DA-BFA4-4BF8-B3CA-C8A4D9104AEF}"/>
              </a:ext>
            </a:extLst>
          </p:cNvPr>
          <p:cNvPicPr>
            <a:picLocks noChangeAspect="1"/>
          </p:cNvPicPr>
          <p:nvPr/>
        </p:nvPicPr>
        <p:blipFill>
          <a:blip r:embed="rId8"/>
          <a:stretch>
            <a:fillRect/>
          </a:stretch>
        </p:blipFill>
        <p:spPr>
          <a:xfrm>
            <a:off x="393700" y="2105025"/>
            <a:ext cx="3436527" cy="4378705"/>
          </a:xfrm>
          <a:prstGeom prst="rect">
            <a:avLst/>
          </a:prstGeom>
        </p:spPr>
      </p:pic>
    </p:spTree>
    <p:extLst>
      <p:ext uri="{BB962C8B-B14F-4D97-AF65-F5344CB8AC3E}">
        <p14:creationId xmlns:p14="http://schemas.microsoft.com/office/powerpoint/2010/main" val="178560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588" y="279915"/>
            <a:ext cx="10063434" cy="628377"/>
          </a:xfrm>
          <a:prstGeom prst="rect">
            <a:avLst/>
          </a:prstGeom>
        </p:spPr>
        <p:txBody>
          <a:bodyPr vert="horz" wrap="square" lIns="0" tIns="12700" rIns="0" bIns="0" rtlCol="0">
            <a:spAutoFit/>
          </a:bodyPr>
          <a:lstStyle/>
          <a:p>
            <a:pPr marL="8536940">
              <a:lnSpc>
                <a:spcPct val="100000"/>
              </a:lnSpc>
              <a:spcBef>
                <a:spcPts val="100"/>
              </a:spcBef>
            </a:pPr>
            <a:r>
              <a:rPr lang="en-US" sz="4000" spc="-185" dirty="0">
                <a:latin typeface="Arial" panose="020B0604020202020204" pitchFamily="34" charset="0"/>
                <a:cs typeface="Arial" panose="020B0604020202020204" pitchFamily="34" charset="0"/>
              </a:rPr>
              <a:t>Tabula</a:t>
            </a:r>
            <a:endParaRPr sz="4000" dirty="0">
              <a:latin typeface="Arial" panose="020B0604020202020204" pitchFamily="34" charset="0"/>
              <a:cs typeface="Arial" panose="020B0604020202020204" pitchFamily="34" charset="0"/>
            </a:endParaRPr>
          </a:p>
        </p:txBody>
      </p:sp>
      <p:sp>
        <p:nvSpPr>
          <p:cNvPr id="3" name="object 3"/>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TONON</a:t>
            </a:r>
            <a:r>
              <a:rPr lang="en-US" sz="1200" b="0" spc="45" dirty="0">
                <a:solidFill>
                  <a:srgbClr val="231F20"/>
                </a:solidFill>
                <a:latin typeface="Gotham Rounded Light"/>
                <a:cs typeface="Gotham Rounded Light"/>
              </a:rPr>
              <a:t> COLLECTION</a:t>
            </a:r>
            <a:endParaRPr sz="1200" dirty="0">
              <a:latin typeface="Gotham Rounded Light"/>
              <a:cs typeface="Gotham Rounded Light"/>
            </a:endParaRPr>
          </a:p>
        </p:txBody>
      </p:sp>
      <p:pic>
        <p:nvPicPr>
          <p:cNvPr id="8" name="Graphic 7">
            <a:extLst>
              <a:ext uri="{FF2B5EF4-FFF2-40B4-BE49-F238E27FC236}">
                <a16:creationId xmlns:a16="http://schemas.microsoft.com/office/drawing/2014/main" id="{3AE66965-2BB7-4B33-9649-ADC719A66D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2346" y="6905399"/>
            <a:ext cx="1590675" cy="236752"/>
          </a:xfrm>
          <a:prstGeom prst="rect">
            <a:avLst/>
          </a:prstGeom>
        </p:spPr>
      </p:pic>
      <p:pic>
        <p:nvPicPr>
          <p:cNvPr id="4" name="Picture 3">
            <a:extLst>
              <a:ext uri="{FF2B5EF4-FFF2-40B4-BE49-F238E27FC236}">
                <a16:creationId xmlns:a16="http://schemas.microsoft.com/office/drawing/2014/main" id="{CC820BBF-05AD-3248-9712-3EF7A47D6BB9}"/>
              </a:ext>
            </a:extLst>
          </p:cNvPr>
          <p:cNvPicPr>
            <a:picLocks noChangeAspect="1"/>
          </p:cNvPicPr>
          <p:nvPr/>
        </p:nvPicPr>
        <p:blipFill rotWithShape="1">
          <a:blip r:embed="rId5"/>
          <a:srcRect t="31176" b="10860"/>
          <a:stretch/>
        </p:blipFill>
        <p:spPr>
          <a:xfrm>
            <a:off x="239299" y="1582745"/>
            <a:ext cx="6472562" cy="4648200"/>
          </a:xfrm>
          <a:prstGeom prst="rect">
            <a:avLst/>
          </a:prstGeom>
        </p:spPr>
      </p:pic>
      <p:pic>
        <p:nvPicPr>
          <p:cNvPr id="5" name="Picture 4">
            <a:extLst>
              <a:ext uri="{FF2B5EF4-FFF2-40B4-BE49-F238E27FC236}">
                <a16:creationId xmlns:a16="http://schemas.microsoft.com/office/drawing/2014/main" id="{A15EDA98-10CC-4C4B-B37F-7D0376FC2D6B}"/>
              </a:ext>
            </a:extLst>
          </p:cNvPr>
          <p:cNvPicPr>
            <a:picLocks noChangeAspect="1"/>
          </p:cNvPicPr>
          <p:nvPr/>
        </p:nvPicPr>
        <p:blipFill rotWithShape="1">
          <a:blip r:embed="rId6"/>
          <a:srcRect l="1703" t="4658" r="5769" b="773"/>
          <a:stretch/>
        </p:blipFill>
        <p:spPr>
          <a:xfrm>
            <a:off x="7099301" y="1480815"/>
            <a:ext cx="2896520" cy="2128048"/>
          </a:xfrm>
          <a:prstGeom prst="rect">
            <a:avLst/>
          </a:prstGeom>
        </p:spPr>
      </p:pic>
      <p:pic>
        <p:nvPicPr>
          <p:cNvPr id="6" name="Picture 5">
            <a:extLst>
              <a:ext uri="{FF2B5EF4-FFF2-40B4-BE49-F238E27FC236}">
                <a16:creationId xmlns:a16="http://schemas.microsoft.com/office/drawing/2014/main" id="{8FE5245D-9211-1F46-8C38-DA1B7BA25CDF}"/>
              </a:ext>
            </a:extLst>
          </p:cNvPr>
          <p:cNvPicPr>
            <a:picLocks noChangeAspect="1"/>
          </p:cNvPicPr>
          <p:nvPr/>
        </p:nvPicPr>
        <p:blipFill rotWithShape="1">
          <a:blip r:embed="rId7"/>
          <a:srcRect t="9879" r="13419"/>
          <a:stretch/>
        </p:blipFill>
        <p:spPr>
          <a:xfrm>
            <a:off x="7127230" y="4231492"/>
            <a:ext cx="2872398" cy="2128048"/>
          </a:xfrm>
          <a:prstGeom prst="rect">
            <a:avLst/>
          </a:prstGeom>
        </p:spPr>
      </p:pic>
    </p:spTree>
    <p:extLst>
      <p:ext uri="{BB962C8B-B14F-4D97-AF65-F5344CB8AC3E}">
        <p14:creationId xmlns:p14="http://schemas.microsoft.com/office/powerpoint/2010/main" val="16435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0856" y="341734"/>
            <a:ext cx="11463781" cy="628377"/>
          </a:xfrm>
          <a:prstGeom prst="rect">
            <a:avLst/>
          </a:prstGeom>
        </p:spPr>
        <p:txBody>
          <a:bodyPr vert="horz" wrap="square" lIns="0" tIns="12700" rIns="0" bIns="0" rtlCol="0">
            <a:spAutoFit/>
          </a:bodyPr>
          <a:lstStyle/>
          <a:p>
            <a:pPr marL="8536940">
              <a:lnSpc>
                <a:spcPct val="100000"/>
              </a:lnSpc>
              <a:spcBef>
                <a:spcPts val="100"/>
              </a:spcBef>
            </a:pPr>
            <a:r>
              <a:rPr lang="en-US" sz="4000" spc="-185" dirty="0">
                <a:latin typeface="Arial" panose="020B0604020202020204" pitchFamily="34" charset="0"/>
                <a:cs typeface="Arial" panose="020B0604020202020204" pitchFamily="34" charset="0"/>
              </a:rPr>
              <a:t>Flat / Flat Soft</a:t>
            </a:r>
            <a:endParaRPr sz="4000" dirty="0">
              <a:latin typeface="Arial" panose="020B0604020202020204" pitchFamily="34" charset="0"/>
              <a:cs typeface="Arial" panose="020B0604020202020204" pitchFamily="34" charset="0"/>
            </a:endParaRPr>
          </a:p>
        </p:txBody>
      </p:sp>
      <p:sp>
        <p:nvSpPr>
          <p:cNvPr id="3" name="object 3"/>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TONON</a:t>
            </a:r>
            <a:r>
              <a:rPr lang="en-US" sz="1200" b="0" spc="45" dirty="0">
                <a:solidFill>
                  <a:srgbClr val="231F20"/>
                </a:solidFill>
                <a:latin typeface="Gotham Rounded Light"/>
                <a:cs typeface="Gotham Rounded Light"/>
              </a:rPr>
              <a:t> COLLECTION</a:t>
            </a:r>
            <a:endParaRPr sz="1200" dirty="0">
              <a:latin typeface="Gotham Rounded Light"/>
              <a:cs typeface="Gotham Rounded Light"/>
            </a:endParaRPr>
          </a:p>
        </p:txBody>
      </p:sp>
      <p:pic>
        <p:nvPicPr>
          <p:cNvPr id="9" name="Graphic 8">
            <a:extLst>
              <a:ext uri="{FF2B5EF4-FFF2-40B4-BE49-F238E27FC236}">
                <a16:creationId xmlns:a16="http://schemas.microsoft.com/office/drawing/2014/main" id="{390E1A9C-3CC8-48A9-9998-967DD4E53E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1425" y="6905399"/>
            <a:ext cx="1590675" cy="236752"/>
          </a:xfrm>
          <a:prstGeom prst="rect">
            <a:avLst/>
          </a:prstGeom>
        </p:spPr>
      </p:pic>
      <p:pic>
        <p:nvPicPr>
          <p:cNvPr id="4" name="Picture 3">
            <a:extLst>
              <a:ext uri="{FF2B5EF4-FFF2-40B4-BE49-F238E27FC236}">
                <a16:creationId xmlns:a16="http://schemas.microsoft.com/office/drawing/2014/main" id="{B936C372-A6DA-4047-B7B6-14EB5A88E3A2}"/>
              </a:ext>
            </a:extLst>
          </p:cNvPr>
          <p:cNvPicPr>
            <a:picLocks noChangeAspect="1"/>
          </p:cNvPicPr>
          <p:nvPr/>
        </p:nvPicPr>
        <p:blipFill rotWithShape="1">
          <a:blip r:embed="rId5"/>
          <a:srcRect l="12236" r="11713"/>
          <a:stretch/>
        </p:blipFill>
        <p:spPr>
          <a:xfrm>
            <a:off x="239299" y="2288283"/>
            <a:ext cx="4534242" cy="3695470"/>
          </a:xfrm>
          <a:prstGeom prst="rect">
            <a:avLst/>
          </a:prstGeom>
        </p:spPr>
      </p:pic>
      <p:pic>
        <p:nvPicPr>
          <p:cNvPr id="6" name="Picture 5">
            <a:extLst>
              <a:ext uri="{FF2B5EF4-FFF2-40B4-BE49-F238E27FC236}">
                <a16:creationId xmlns:a16="http://schemas.microsoft.com/office/drawing/2014/main" id="{3472B870-C84C-8D45-92B8-A0A498E08A21}"/>
              </a:ext>
            </a:extLst>
          </p:cNvPr>
          <p:cNvPicPr>
            <a:picLocks noChangeAspect="1"/>
          </p:cNvPicPr>
          <p:nvPr/>
        </p:nvPicPr>
        <p:blipFill rotWithShape="1">
          <a:blip r:embed="rId6"/>
          <a:srcRect l="5785" t="-1314" r="7429" b="1314"/>
          <a:stretch/>
        </p:blipFill>
        <p:spPr>
          <a:xfrm>
            <a:off x="5172368" y="2238169"/>
            <a:ext cx="5254524" cy="3753056"/>
          </a:xfrm>
          <a:prstGeom prst="rect">
            <a:avLst/>
          </a:prstGeom>
        </p:spPr>
      </p:pic>
      <p:pic>
        <p:nvPicPr>
          <p:cNvPr id="7" name="Picture 6">
            <a:extLst>
              <a:ext uri="{FF2B5EF4-FFF2-40B4-BE49-F238E27FC236}">
                <a16:creationId xmlns:a16="http://schemas.microsoft.com/office/drawing/2014/main" id="{D4D184A0-69C4-BE42-B0FD-764953F6E4F1}"/>
              </a:ext>
            </a:extLst>
          </p:cNvPr>
          <p:cNvPicPr>
            <a:picLocks noChangeAspect="1"/>
          </p:cNvPicPr>
          <p:nvPr/>
        </p:nvPicPr>
        <p:blipFill>
          <a:blip r:embed="rId7"/>
          <a:stretch>
            <a:fillRect/>
          </a:stretch>
        </p:blipFill>
        <p:spPr>
          <a:xfrm>
            <a:off x="88900" y="123825"/>
            <a:ext cx="1287438" cy="1561810"/>
          </a:xfrm>
          <a:prstGeom prst="rect">
            <a:avLst/>
          </a:prstGeom>
        </p:spPr>
      </p:pic>
      <p:pic>
        <p:nvPicPr>
          <p:cNvPr id="8" name="Picture 7">
            <a:extLst>
              <a:ext uri="{FF2B5EF4-FFF2-40B4-BE49-F238E27FC236}">
                <a16:creationId xmlns:a16="http://schemas.microsoft.com/office/drawing/2014/main" id="{1E6D8F30-9ABA-A141-B9CA-0D84CAE495C8}"/>
              </a:ext>
            </a:extLst>
          </p:cNvPr>
          <p:cNvPicPr>
            <a:picLocks noChangeAspect="1"/>
          </p:cNvPicPr>
          <p:nvPr/>
        </p:nvPicPr>
        <p:blipFill>
          <a:blip r:embed="rId8"/>
          <a:stretch>
            <a:fillRect/>
          </a:stretch>
        </p:blipFill>
        <p:spPr>
          <a:xfrm>
            <a:off x="2451100" y="230441"/>
            <a:ext cx="1143054" cy="1394131"/>
          </a:xfrm>
          <a:prstGeom prst="rect">
            <a:avLst/>
          </a:prstGeom>
        </p:spPr>
      </p:pic>
      <p:pic>
        <p:nvPicPr>
          <p:cNvPr id="10" name="Picture 9">
            <a:extLst>
              <a:ext uri="{FF2B5EF4-FFF2-40B4-BE49-F238E27FC236}">
                <a16:creationId xmlns:a16="http://schemas.microsoft.com/office/drawing/2014/main" id="{AABFD52B-DA1D-B447-BBD5-8688BB6621A4}"/>
              </a:ext>
            </a:extLst>
          </p:cNvPr>
          <p:cNvPicPr>
            <a:picLocks noChangeAspect="1"/>
          </p:cNvPicPr>
          <p:nvPr/>
        </p:nvPicPr>
        <p:blipFill>
          <a:blip r:embed="rId9"/>
          <a:stretch>
            <a:fillRect/>
          </a:stretch>
        </p:blipFill>
        <p:spPr>
          <a:xfrm>
            <a:off x="1316062" y="162215"/>
            <a:ext cx="1287438" cy="1561810"/>
          </a:xfrm>
          <a:prstGeom prst="rect">
            <a:avLst/>
          </a:prstGeom>
        </p:spPr>
      </p:pic>
      <p:pic>
        <p:nvPicPr>
          <p:cNvPr id="11" name="Picture 10">
            <a:extLst>
              <a:ext uri="{FF2B5EF4-FFF2-40B4-BE49-F238E27FC236}">
                <a16:creationId xmlns:a16="http://schemas.microsoft.com/office/drawing/2014/main" id="{6A6A48AC-4960-FA40-9B9F-3E3516B3FEE6}"/>
              </a:ext>
            </a:extLst>
          </p:cNvPr>
          <p:cNvPicPr>
            <a:picLocks noChangeAspect="1"/>
          </p:cNvPicPr>
          <p:nvPr/>
        </p:nvPicPr>
        <p:blipFill>
          <a:blip r:embed="rId10"/>
          <a:stretch>
            <a:fillRect/>
          </a:stretch>
        </p:blipFill>
        <p:spPr>
          <a:xfrm>
            <a:off x="3594100" y="192680"/>
            <a:ext cx="1176813" cy="1469275"/>
          </a:xfrm>
          <a:prstGeom prst="rect">
            <a:avLst/>
          </a:prstGeom>
        </p:spPr>
      </p:pic>
      <p:pic>
        <p:nvPicPr>
          <p:cNvPr id="12" name="Picture 11">
            <a:extLst>
              <a:ext uri="{FF2B5EF4-FFF2-40B4-BE49-F238E27FC236}">
                <a16:creationId xmlns:a16="http://schemas.microsoft.com/office/drawing/2014/main" id="{646CE95F-8EF6-1449-8245-69EB997621D3}"/>
              </a:ext>
            </a:extLst>
          </p:cNvPr>
          <p:cNvPicPr>
            <a:picLocks noChangeAspect="1"/>
          </p:cNvPicPr>
          <p:nvPr/>
        </p:nvPicPr>
        <p:blipFill>
          <a:blip r:embed="rId11"/>
          <a:stretch>
            <a:fillRect/>
          </a:stretch>
        </p:blipFill>
        <p:spPr>
          <a:xfrm>
            <a:off x="4647210" y="251194"/>
            <a:ext cx="1156690" cy="1410762"/>
          </a:xfrm>
          <a:prstGeom prst="rect">
            <a:avLst/>
          </a:prstGeom>
        </p:spPr>
      </p:pic>
      <p:pic>
        <p:nvPicPr>
          <p:cNvPr id="5" name="Picture 4">
            <a:extLst>
              <a:ext uri="{FF2B5EF4-FFF2-40B4-BE49-F238E27FC236}">
                <a16:creationId xmlns:a16="http://schemas.microsoft.com/office/drawing/2014/main" id="{152DBC13-D65B-4BE5-B406-3597EA5C7860}"/>
              </a:ext>
            </a:extLst>
          </p:cNvPr>
          <p:cNvPicPr>
            <a:picLocks noChangeAspect="1"/>
          </p:cNvPicPr>
          <p:nvPr/>
        </p:nvPicPr>
        <p:blipFill>
          <a:blip r:embed="rId12"/>
          <a:stretch>
            <a:fillRect/>
          </a:stretch>
        </p:blipFill>
        <p:spPr>
          <a:xfrm>
            <a:off x="3975100" y="6296025"/>
            <a:ext cx="1955494" cy="1107195"/>
          </a:xfrm>
          <a:prstGeom prst="rect">
            <a:avLst/>
          </a:prstGeom>
        </p:spPr>
      </p:pic>
    </p:spTree>
    <p:extLst>
      <p:ext uri="{BB962C8B-B14F-4D97-AF65-F5344CB8AC3E}">
        <p14:creationId xmlns:p14="http://schemas.microsoft.com/office/powerpoint/2010/main" val="348891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83B723D0-084F-44BF-AF63-8A4FD90D1D3C}"/>
              </a:ext>
            </a:extLst>
          </p:cNvPr>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231F20"/>
                </a:solidFill>
                <a:latin typeface="Gotham Rounded Light"/>
                <a:cs typeface="Gotham Rounded Light"/>
              </a:rPr>
              <a:t>TONON</a:t>
            </a:r>
            <a:r>
              <a:rPr lang="en-US" sz="1200" b="0" spc="45" dirty="0">
                <a:solidFill>
                  <a:srgbClr val="231F20"/>
                </a:solidFill>
                <a:latin typeface="Gotham Rounded Light"/>
                <a:cs typeface="Gotham Rounded Light"/>
              </a:rPr>
              <a:t>COLLECTION</a:t>
            </a:r>
            <a:endParaRPr sz="1200" dirty="0">
              <a:latin typeface="Gotham Rounded Light"/>
              <a:cs typeface="Gotham Rounded Light"/>
            </a:endParaRPr>
          </a:p>
        </p:txBody>
      </p:sp>
      <p:sp>
        <p:nvSpPr>
          <p:cNvPr id="5" name="TextBox 4">
            <a:extLst>
              <a:ext uri="{FF2B5EF4-FFF2-40B4-BE49-F238E27FC236}">
                <a16:creationId xmlns:a16="http://schemas.microsoft.com/office/drawing/2014/main" id="{DEEB338C-455C-4C4E-9EA1-AE3D995AB5B4}"/>
              </a:ext>
            </a:extLst>
          </p:cNvPr>
          <p:cNvSpPr txBox="1"/>
          <p:nvPr/>
        </p:nvSpPr>
        <p:spPr>
          <a:xfrm>
            <a:off x="8850726" y="199675"/>
            <a:ext cx="43434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Spring</a:t>
            </a:r>
          </a:p>
        </p:txBody>
      </p:sp>
      <p:pic>
        <p:nvPicPr>
          <p:cNvPr id="6" name="Graphic 5">
            <a:extLst>
              <a:ext uri="{FF2B5EF4-FFF2-40B4-BE49-F238E27FC236}">
                <a16:creationId xmlns:a16="http://schemas.microsoft.com/office/drawing/2014/main" id="{C2C43A7D-1A1E-44AA-9442-44C7BDEF33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3426" y="6949762"/>
            <a:ext cx="1590675" cy="236752"/>
          </a:xfrm>
          <a:prstGeom prst="rect">
            <a:avLst/>
          </a:prstGeom>
        </p:spPr>
      </p:pic>
      <p:pic>
        <p:nvPicPr>
          <p:cNvPr id="7" name="Picture 6">
            <a:extLst>
              <a:ext uri="{FF2B5EF4-FFF2-40B4-BE49-F238E27FC236}">
                <a16:creationId xmlns:a16="http://schemas.microsoft.com/office/drawing/2014/main" id="{C226E5CD-A96A-4142-8252-03FD88C3241F}"/>
              </a:ext>
            </a:extLst>
          </p:cNvPr>
          <p:cNvPicPr>
            <a:picLocks noChangeAspect="1"/>
          </p:cNvPicPr>
          <p:nvPr/>
        </p:nvPicPr>
        <p:blipFill rotWithShape="1">
          <a:blip r:embed="rId5"/>
          <a:srcRect t="15575"/>
          <a:stretch/>
        </p:blipFill>
        <p:spPr>
          <a:xfrm>
            <a:off x="317500" y="2181225"/>
            <a:ext cx="3733800" cy="3947832"/>
          </a:xfrm>
          <a:prstGeom prst="rect">
            <a:avLst/>
          </a:prstGeom>
        </p:spPr>
      </p:pic>
      <p:pic>
        <p:nvPicPr>
          <p:cNvPr id="9" name="Picture 8">
            <a:extLst>
              <a:ext uri="{FF2B5EF4-FFF2-40B4-BE49-F238E27FC236}">
                <a16:creationId xmlns:a16="http://schemas.microsoft.com/office/drawing/2014/main" id="{F2485F51-5758-354C-98B3-992647F900FC}"/>
              </a:ext>
            </a:extLst>
          </p:cNvPr>
          <p:cNvPicPr>
            <a:picLocks noChangeAspect="1"/>
          </p:cNvPicPr>
          <p:nvPr/>
        </p:nvPicPr>
        <p:blipFill>
          <a:blip r:embed="rId6"/>
          <a:stretch>
            <a:fillRect/>
          </a:stretch>
        </p:blipFill>
        <p:spPr>
          <a:xfrm>
            <a:off x="0" y="123825"/>
            <a:ext cx="3213100" cy="1876363"/>
          </a:xfrm>
          <a:prstGeom prst="rect">
            <a:avLst/>
          </a:prstGeom>
        </p:spPr>
      </p:pic>
      <p:pic>
        <p:nvPicPr>
          <p:cNvPr id="3" name="Picture 2">
            <a:extLst>
              <a:ext uri="{FF2B5EF4-FFF2-40B4-BE49-F238E27FC236}">
                <a16:creationId xmlns:a16="http://schemas.microsoft.com/office/drawing/2014/main" id="{A58D56BA-C722-4E9C-BC32-57AEA7AFA59F}"/>
              </a:ext>
            </a:extLst>
          </p:cNvPr>
          <p:cNvPicPr>
            <a:picLocks noChangeAspect="1"/>
          </p:cNvPicPr>
          <p:nvPr/>
        </p:nvPicPr>
        <p:blipFill>
          <a:blip r:embed="rId7"/>
          <a:stretch>
            <a:fillRect/>
          </a:stretch>
        </p:blipFill>
        <p:spPr>
          <a:xfrm>
            <a:off x="4356100" y="1800225"/>
            <a:ext cx="6267231" cy="4322439"/>
          </a:xfrm>
          <a:prstGeom prst="rect">
            <a:avLst/>
          </a:prstGeom>
        </p:spPr>
      </p:pic>
    </p:spTree>
    <p:extLst>
      <p:ext uri="{BB962C8B-B14F-4D97-AF65-F5344CB8AC3E}">
        <p14:creationId xmlns:p14="http://schemas.microsoft.com/office/powerpoint/2010/main" val="3507815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1FE7E2B-1FA9-4FA1-AD2E-FA9703AC8B4C}"/>
              </a:ext>
            </a:extLst>
          </p:cNvPr>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b="0" spc="45" dirty="0">
                <a:solidFill>
                  <a:srgbClr val="231F20"/>
                </a:solidFill>
                <a:latin typeface="Gotham Rounded Light"/>
                <a:cs typeface="Gotham Rounded Light"/>
              </a:rPr>
              <a:t>TONON COLLECTION</a:t>
            </a:r>
            <a:endParaRPr sz="1200" dirty="0">
              <a:latin typeface="Gotham Rounded Light"/>
              <a:cs typeface="Gotham Rounded Light"/>
            </a:endParaRPr>
          </a:p>
        </p:txBody>
      </p:sp>
      <p:sp>
        <p:nvSpPr>
          <p:cNvPr id="5" name="TextBox 4">
            <a:extLst>
              <a:ext uri="{FF2B5EF4-FFF2-40B4-BE49-F238E27FC236}">
                <a16:creationId xmlns:a16="http://schemas.microsoft.com/office/drawing/2014/main" id="{75903230-0E2E-4B68-86E7-79618CF0AB31}"/>
              </a:ext>
            </a:extLst>
          </p:cNvPr>
          <p:cNvSpPr txBox="1"/>
          <p:nvPr/>
        </p:nvSpPr>
        <p:spPr>
          <a:xfrm>
            <a:off x="7861300" y="260195"/>
            <a:ext cx="26797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Triangolo</a:t>
            </a:r>
            <a:endParaRPr lang="en-US" sz="4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20AF38B-F39A-E140-9FBE-9B03EC8E18F4}"/>
              </a:ext>
            </a:extLst>
          </p:cNvPr>
          <p:cNvPicPr>
            <a:picLocks noChangeAspect="1"/>
          </p:cNvPicPr>
          <p:nvPr/>
        </p:nvPicPr>
        <p:blipFill rotWithShape="1">
          <a:blip r:embed="rId3"/>
          <a:srcRect l="11858" r="2976"/>
          <a:stretch/>
        </p:blipFill>
        <p:spPr>
          <a:xfrm>
            <a:off x="4359321" y="1724024"/>
            <a:ext cx="6016579" cy="4377601"/>
          </a:xfrm>
          <a:prstGeom prst="rect">
            <a:avLst/>
          </a:prstGeom>
        </p:spPr>
      </p:pic>
      <p:pic>
        <p:nvPicPr>
          <p:cNvPr id="7" name="Picture 6">
            <a:extLst>
              <a:ext uri="{FF2B5EF4-FFF2-40B4-BE49-F238E27FC236}">
                <a16:creationId xmlns:a16="http://schemas.microsoft.com/office/drawing/2014/main" id="{CD3E2AB2-461B-DF4A-81D7-0BC59DBB9788}"/>
              </a:ext>
            </a:extLst>
          </p:cNvPr>
          <p:cNvPicPr>
            <a:picLocks noChangeAspect="1"/>
          </p:cNvPicPr>
          <p:nvPr/>
        </p:nvPicPr>
        <p:blipFill>
          <a:blip r:embed="rId4"/>
          <a:stretch>
            <a:fillRect/>
          </a:stretch>
        </p:blipFill>
        <p:spPr>
          <a:xfrm>
            <a:off x="546100" y="1724024"/>
            <a:ext cx="3533350" cy="4377601"/>
          </a:xfrm>
          <a:prstGeom prst="rect">
            <a:avLst/>
          </a:prstGeom>
        </p:spPr>
      </p:pic>
      <p:pic>
        <p:nvPicPr>
          <p:cNvPr id="8" name="Graphic 7">
            <a:extLst>
              <a:ext uri="{FF2B5EF4-FFF2-40B4-BE49-F238E27FC236}">
                <a16:creationId xmlns:a16="http://schemas.microsoft.com/office/drawing/2014/main" id="{DEB6B26C-D46C-4751-B058-0327EC4E48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199448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3778" y="279915"/>
            <a:ext cx="9983122" cy="628377"/>
          </a:xfrm>
          <a:prstGeom prst="rect">
            <a:avLst/>
          </a:prstGeom>
        </p:spPr>
        <p:txBody>
          <a:bodyPr vert="horz" wrap="square" lIns="0" tIns="12700" rIns="0" bIns="0" rtlCol="0">
            <a:spAutoFit/>
          </a:bodyPr>
          <a:lstStyle/>
          <a:p>
            <a:pPr marL="8536940">
              <a:lnSpc>
                <a:spcPct val="100000"/>
              </a:lnSpc>
              <a:spcBef>
                <a:spcPts val="100"/>
              </a:spcBef>
            </a:pPr>
            <a:r>
              <a:rPr lang="en-US" sz="4000" spc="-185" dirty="0">
                <a:latin typeface="Arial" panose="020B0604020202020204" pitchFamily="34" charset="0"/>
                <a:cs typeface="Arial" panose="020B0604020202020204" pitchFamily="34" charset="0"/>
              </a:rPr>
              <a:t>Wind</a:t>
            </a:r>
            <a:endParaRPr sz="4000" dirty="0">
              <a:latin typeface="Arial" panose="020B0604020202020204" pitchFamily="34" charset="0"/>
              <a:cs typeface="Arial" panose="020B0604020202020204" pitchFamily="34" charset="0"/>
            </a:endParaRPr>
          </a:p>
        </p:txBody>
      </p:sp>
      <p:sp>
        <p:nvSpPr>
          <p:cNvPr id="3" name="object 3"/>
          <p:cNvSpPr txBox="1"/>
          <p:nvPr/>
        </p:nvSpPr>
        <p:spPr>
          <a:xfrm>
            <a:off x="239299" y="6925030"/>
            <a:ext cx="2503805" cy="197490"/>
          </a:xfrm>
          <a:prstGeom prst="rect">
            <a:avLst/>
          </a:prstGeom>
        </p:spPr>
        <p:txBody>
          <a:bodyPr vert="horz" wrap="square" lIns="0" tIns="12700" rIns="0" bIns="0" rtlCol="0">
            <a:spAutoFit/>
          </a:bodyPr>
          <a:lstStyle/>
          <a:p>
            <a:pPr marL="12700">
              <a:lnSpc>
                <a:spcPct val="100000"/>
              </a:lnSpc>
              <a:spcBef>
                <a:spcPts val="100"/>
              </a:spcBef>
            </a:pPr>
            <a:r>
              <a:rPr lang="en-US" sz="1200" b="0" spc="45" dirty="0">
                <a:solidFill>
                  <a:srgbClr val="231F20"/>
                </a:solidFill>
                <a:latin typeface="Gotham Rounded Light"/>
                <a:cs typeface="Gotham Rounded Light"/>
              </a:rPr>
              <a:t>TONON COLLECTION</a:t>
            </a:r>
            <a:endParaRPr sz="1200" dirty="0">
              <a:latin typeface="Gotham Rounded Light"/>
              <a:cs typeface="Gotham Rounded Light"/>
            </a:endParaRPr>
          </a:p>
        </p:txBody>
      </p:sp>
      <p:pic>
        <p:nvPicPr>
          <p:cNvPr id="4" name="Picture 3">
            <a:extLst>
              <a:ext uri="{FF2B5EF4-FFF2-40B4-BE49-F238E27FC236}">
                <a16:creationId xmlns:a16="http://schemas.microsoft.com/office/drawing/2014/main" id="{A435229E-0F05-4C47-9178-53F66B35580A}"/>
              </a:ext>
            </a:extLst>
          </p:cNvPr>
          <p:cNvPicPr>
            <a:picLocks noChangeAspect="1"/>
          </p:cNvPicPr>
          <p:nvPr/>
        </p:nvPicPr>
        <p:blipFill>
          <a:blip r:embed="rId3"/>
          <a:stretch>
            <a:fillRect/>
          </a:stretch>
        </p:blipFill>
        <p:spPr>
          <a:xfrm>
            <a:off x="6565900" y="1677316"/>
            <a:ext cx="3787002" cy="4694909"/>
          </a:xfrm>
          <a:prstGeom prst="rect">
            <a:avLst/>
          </a:prstGeom>
        </p:spPr>
      </p:pic>
      <p:pic>
        <p:nvPicPr>
          <p:cNvPr id="5" name="Picture 4">
            <a:extLst>
              <a:ext uri="{FF2B5EF4-FFF2-40B4-BE49-F238E27FC236}">
                <a16:creationId xmlns:a16="http://schemas.microsoft.com/office/drawing/2014/main" id="{B832ED80-06E0-B74A-8480-2470704FC252}"/>
              </a:ext>
            </a:extLst>
          </p:cNvPr>
          <p:cNvPicPr>
            <a:picLocks noChangeAspect="1"/>
          </p:cNvPicPr>
          <p:nvPr/>
        </p:nvPicPr>
        <p:blipFill rotWithShape="1">
          <a:blip r:embed="rId4"/>
          <a:srcRect l="19731" t="381" r="3265"/>
          <a:stretch/>
        </p:blipFill>
        <p:spPr>
          <a:xfrm>
            <a:off x="329873" y="1677316"/>
            <a:ext cx="5855027" cy="4694909"/>
          </a:xfrm>
          <a:prstGeom prst="rect">
            <a:avLst/>
          </a:prstGeom>
        </p:spPr>
      </p:pic>
      <p:pic>
        <p:nvPicPr>
          <p:cNvPr id="8" name="Picture 7">
            <a:extLst>
              <a:ext uri="{FF2B5EF4-FFF2-40B4-BE49-F238E27FC236}">
                <a16:creationId xmlns:a16="http://schemas.microsoft.com/office/drawing/2014/main" id="{EE0717E5-9C05-804A-9A88-51DC3DAF8559}"/>
              </a:ext>
            </a:extLst>
          </p:cNvPr>
          <p:cNvPicPr>
            <a:picLocks noChangeAspect="1"/>
          </p:cNvPicPr>
          <p:nvPr/>
        </p:nvPicPr>
        <p:blipFill rotWithShape="1">
          <a:blip r:embed="rId5"/>
          <a:srcRect b="13601"/>
          <a:stretch/>
        </p:blipFill>
        <p:spPr>
          <a:xfrm>
            <a:off x="393700" y="276225"/>
            <a:ext cx="940696" cy="990616"/>
          </a:xfrm>
          <a:prstGeom prst="rect">
            <a:avLst/>
          </a:prstGeom>
        </p:spPr>
      </p:pic>
      <p:pic>
        <p:nvPicPr>
          <p:cNvPr id="9" name="Picture 8">
            <a:extLst>
              <a:ext uri="{FF2B5EF4-FFF2-40B4-BE49-F238E27FC236}">
                <a16:creationId xmlns:a16="http://schemas.microsoft.com/office/drawing/2014/main" id="{CD8FCEDB-D32D-8D4F-B482-172B295A31DC}"/>
              </a:ext>
            </a:extLst>
          </p:cNvPr>
          <p:cNvPicPr>
            <a:picLocks noChangeAspect="1"/>
          </p:cNvPicPr>
          <p:nvPr/>
        </p:nvPicPr>
        <p:blipFill rotWithShape="1">
          <a:blip r:embed="rId6"/>
          <a:srcRect t="9711"/>
          <a:stretch/>
        </p:blipFill>
        <p:spPr>
          <a:xfrm>
            <a:off x="1523385" y="316891"/>
            <a:ext cx="940696" cy="1038274"/>
          </a:xfrm>
          <a:prstGeom prst="rect">
            <a:avLst/>
          </a:prstGeom>
        </p:spPr>
      </p:pic>
      <p:pic>
        <p:nvPicPr>
          <p:cNvPr id="10" name="Graphic 9">
            <a:extLst>
              <a:ext uri="{FF2B5EF4-FFF2-40B4-BE49-F238E27FC236}">
                <a16:creationId xmlns:a16="http://schemas.microsoft.com/office/drawing/2014/main" id="{D693ED9D-CF2D-47AA-8DEF-49EC42A52E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85225" y="6901309"/>
            <a:ext cx="1590675" cy="236752"/>
          </a:xfrm>
          <a:prstGeom prst="rect">
            <a:avLst/>
          </a:prstGeom>
        </p:spPr>
      </p:pic>
    </p:spTree>
    <p:extLst>
      <p:ext uri="{BB962C8B-B14F-4D97-AF65-F5344CB8AC3E}">
        <p14:creationId xmlns:p14="http://schemas.microsoft.com/office/powerpoint/2010/main" val="2266639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3F3F439C274B4AA7E64B886C9D2196" ma:contentTypeVersion="5" ma:contentTypeDescription="Create a new document." ma:contentTypeScope="" ma:versionID="55caacbc930a79efe3fccb50f8b91a6a">
  <xsd:schema xmlns:xsd="http://www.w3.org/2001/XMLSchema" xmlns:xs="http://www.w3.org/2001/XMLSchema" xmlns:p="http://schemas.microsoft.com/office/2006/metadata/properties" xmlns:ns3="de60a5d8-7021-48a6-ba3a-a87e614ae496" xmlns:ns4="65b9bba6-4ad8-461e-a7f6-1eec617ecedb" targetNamespace="http://schemas.microsoft.com/office/2006/metadata/properties" ma:root="true" ma:fieldsID="3514865b642d3e98c9f6b133a06af9d8" ns3:_="" ns4:_="">
    <xsd:import namespace="de60a5d8-7021-48a6-ba3a-a87e614ae496"/>
    <xsd:import namespace="65b9bba6-4ad8-461e-a7f6-1eec617eced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60a5d8-7021-48a6-ba3a-a87e614ae4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b9bba6-4ad8-461e-a7f6-1eec617eced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E118DF-2FB7-41F7-9F55-6CEDF2FDC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60a5d8-7021-48a6-ba3a-a87e614ae496"/>
    <ds:schemaRef ds:uri="65b9bba6-4ad8-461e-a7f6-1eec617ece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23CBC0-2530-43E7-AF6E-CAEFD6E8AB8C}">
  <ds:schemaRefs>
    <ds:schemaRef ds:uri="http://schemas.microsoft.com/sharepoint/v3/contenttype/forms"/>
  </ds:schemaRefs>
</ds:datastoreItem>
</file>

<file path=customXml/itemProps3.xml><?xml version="1.0" encoding="utf-8"?>
<ds:datastoreItem xmlns:ds="http://schemas.openxmlformats.org/officeDocument/2006/customXml" ds:itemID="{858C88FB-8D90-41EF-B4F9-D428EB97250F}">
  <ds:schemaRefs>
    <ds:schemaRef ds:uri="de60a5d8-7021-48a6-ba3a-a87e614ae496"/>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65b9bba6-4ad8-461e-a7f6-1eec617eced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6678</TotalTime>
  <Words>1237</Words>
  <Application>Microsoft Office PowerPoint</Application>
  <PresentationFormat>Custom</PresentationFormat>
  <Paragraphs>114</Paragraphs>
  <Slides>30</Slides>
  <Notes>28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Gotham Rounded Light</vt:lpstr>
      <vt:lpstr>Montserrat SemiBold</vt:lpstr>
      <vt:lpstr>Montserrat Thin</vt:lpstr>
      <vt:lpstr>Office Theme</vt:lpstr>
      <vt:lpstr>PowerPoint Presentation</vt:lpstr>
      <vt:lpstr>PowerPoint Presentation</vt:lpstr>
      <vt:lpstr>PowerPoint Presentation</vt:lpstr>
      <vt:lpstr>Pit </vt:lpstr>
      <vt:lpstr>Tabula</vt:lpstr>
      <vt:lpstr>Flat / Flat Soft</vt:lpstr>
      <vt:lpstr>PowerPoint Presentation</vt:lpstr>
      <vt:lpstr>PowerPoint Presentation</vt:lpstr>
      <vt:lpstr>Wind</vt:lpstr>
      <vt:lpstr>PowerPoint Presentation</vt:lpstr>
      <vt:lpstr>Up</vt:lpstr>
      <vt:lpstr>Essens</vt:lpstr>
      <vt:lpstr>PowerPoint Presentation</vt:lpstr>
      <vt:lpstr>    Altea</vt:lpstr>
      <vt:lpstr>PowerPoint Presentation</vt:lpstr>
      <vt:lpstr>         Nim + Nim Wood</vt:lpstr>
      <vt:lpstr>               Taia</vt:lpstr>
      <vt:lpstr>PowerPoint Presentation</vt:lpstr>
      <vt:lpstr>Varya / Varya Wood / Varya Tapiz</vt:lpstr>
      <vt:lpstr>Cono</vt:lpstr>
      <vt:lpstr>      Firenze</vt:lpstr>
      <vt:lpstr>          Light</vt:lpstr>
      <vt:lpstr>Niky</vt:lpstr>
      <vt:lpstr>Rose</vt:lpstr>
      <vt:lpstr>Timberly</vt:lpstr>
      <vt:lpstr>  Salinero / Myra</vt:lpstr>
      <vt:lpstr>  Kicca / Kontea</vt:lpstr>
      <vt:lpstr>Marka</vt:lpstr>
      <vt:lpstr>Nassau / Uni-Ka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Sandler Seating Additions 2019</dc:title>
  <dc:creator>Marty</dc:creator>
  <cp:lastModifiedBy>Marty Smith</cp:lastModifiedBy>
  <cp:revision>144</cp:revision>
  <cp:lastPrinted>2020-01-16T15:44:55Z</cp:lastPrinted>
  <dcterms:created xsi:type="dcterms:W3CDTF">2019-07-05T14:38:13Z</dcterms:created>
  <dcterms:modified xsi:type="dcterms:W3CDTF">2020-05-13T15:36:41Z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0x0101006D3F3F439C274B4AA7E64B886C9D2196</vt:lpwstr>
  </property>
  <property fmtid="{D5CDD505-2E9C-101B-9397-08002B2CF9AE}" name="Created" pid="3">
    <vt:filetime>2019-07-05T00:00:00Z</vt:filetime>
  </property>
  <property fmtid="{D5CDD505-2E9C-101B-9397-08002B2CF9AE}" name="Creator" pid="4">
    <vt:lpwstr>Adobe InDesign 14.0 (Windows)</vt:lpwstr>
  </property>
  <property fmtid="{D5CDD505-2E9C-101B-9397-08002B2CF9AE}" name="LastSaved" pid="5">
    <vt:filetime>2019-07-05T00:00:00Z</vt:filetime>
  </property>
  <property fmtid="{D5CDD505-2E9C-101B-9397-08002B2CF9AE}" name="NXPowerLiteLastOptimized" pid="6">
    <vt:lpwstr>4978616</vt:lpwstr>
  </property>
  <property fmtid="{D5CDD505-2E9C-101B-9397-08002B2CF9AE}" name="NXPowerLiteSettings" pid="7">
    <vt:lpwstr>C700052003A000</vt:lpwstr>
  </property>
  <property fmtid="{D5CDD505-2E9C-101B-9397-08002B2CF9AE}" name="NXPowerLiteVersion" pid="8">
    <vt:lpwstr>D8.0.11</vt:lpwstr>
  </property>
</Properties>
</file>