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355" r:id="rId6"/>
    <p:sldId id="325" r:id="rId7"/>
    <p:sldId id="323" r:id="rId8"/>
    <p:sldId id="324" r:id="rId9"/>
    <p:sldId id="353" r:id="rId10"/>
    <p:sldId id="354" r:id="rId11"/>
    <p:sldId id="270" r:id="rId12"/>
    <p:sldId id="349" r:id="rId13"/>
    <p:sldId id="350" r:id="rId14"/>
    <p:sldId id="329" r:id="rId15"/>
    <p:sldId id="342" r:id="rId16"/>
    <p:sldId id="327" r:id="rId17"/>
    <p:sldId id="328" r:id="rId18"/>
    <p:sldId id="331" r:id="rId19"/>
    <p:sldId id="344" r:id="rId20"/>
    <p:sldId id="351" r:id="rId21"/>
    <p:sldId id="345" r:id="rId22"/>
    <p:sldId id="346" r:id="rId23"/>
    <p:sldId id="340" r:id="rId24"/>
    <p:sldId id="343" r:id="rId25"/>
    <p:sldId id="286" r:id="rId26"/>
    <p:sldId id="347" r:id="rId27"/>
    <p:sldId id="326" r:id="rId28"/>
    <p:sldId id="348" r:id="rId29"/>
    <p:sldId id="339" r:id="rId30"/>
    <p:sldId id="333" r:id="rId31"/>
    <p:sldId id="332" r:id="rId32"/>
    <p:sldId id="334" r:id="rId33"/>
    <p:sldId id="341" r:id="rId34"/>
    <p:sldId id="330" r:id="rId35"/>
    <p:sldId id="274" r:id="rId36"/>
    <p:sldId id="337" r:id="rId37"/>
    <p:sldId id="338" r:id="rId38"/>
    <p:sldId id="352" r:id="rId3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076" y="1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3F79-BF20-1443-93FC-3B354ABBE37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AB959-967D-CE4F-AB16-871ACD24B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2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2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 design lounge chair and settee.  Value priced.  Starting at $1,090 list COM.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67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Massive collection of dining, guest, lounge, ottoman and table options. Custom pieces available.  Lounge starting at $3,220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9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from the </a:t>
            </a:r>
            <a:r>
              <a:rPr lang="en-US" dirty="0" err="1"/>
              <a:t>Luma</a:t>
            </a:r>
            <a:r>
              <a:rPr lang="en-US" dirty="0"/>
              <a:t> range.  Notice the leg and plinth base options.  Plinth bases can have LED lighting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39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8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 Deco inspired modular lounge, ottoman and table collection. Starting at $1,940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19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Extensive transitional lounge, ottoman, guest and dining collection. Many options available.  Starting at $810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4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Extensive transitional lounge, ottoman, guest and dining collection. Many options available.  Shown with Trinity tables. Starting at $1,080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0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Beautiful modern low modular lounge (16.5”H).  Deep seat, nearly endless array of sizes and configuration possibilities. Attractively priced.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8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Perfect for amenity, collaboration and all types of lounge and gathering spaces.  Note: not available in leather due to large scale.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52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Transforms waiting areas into collaborative spaces for interaction, holding meetings or working in a team. Endless combinations for complete flexibility.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6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upholstered guest and lounge seating with matching tables.  Sofa size is customizable.  Starting at $2,450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59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Injection molded foam core for a comfortable, somewhat firm sit.  Pricing will vary based on configuration, but moderately priced.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6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Fantastic, affordable luxury in modular seating.  Choose the frame, then configure to your liking. Legs are movable on track within the frame.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3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Legs can be spaced up to 3.5 full elements apart to create a sense of floating. Soft, but supportive cut foam inner cushions.  Two back heights, two arm widths.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54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Upholstered geometric pieces on a rounded flat bar stock base.  Perfect for reception areas and lounges as well as for informal meetings or simply places to unwind. Moderately priced.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74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Luxurious lounge collection with unique wrap around shell and mid-century styling. Starting at $5,160 list COM.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15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Elegant lounge chairs and sofas available fully upholstered or upholstered with an exterior wooden shell. Arm caps optional. Starting at $2,010 list 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37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Modular upholstered lounge collection with a huge variety or options.  Arms in wood, metal or upholstered.  Custom shapes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86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cubist style lounge chair, </a:t>
            </a:r>
            <a:r>
              <a:rPr lang="en-US" dirty="0" err="1"/>
              <a:t>sette</a:t>
            </a:r>
            <a:r>
              <a:rPr lang="en-US" dirty="0"/>
              <a:t>, sofa and table collection on a flat bar stock base.  Starting at $2,680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9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Contemporary lounge chair series with numerous base options.  Great for reception and collaboration spaces.  Starting at $2,330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77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upholstered lounge version of our popular </a:t>
            </a:r>
            <a:r>
              <a:rPr lang="en-US" dirty="0" err="1"/>
              <a:t>Unnia</a:t>
            </a:r>
            <a:r>
              <a:rPr lang="en-US" dirty="0"/>
              <a:t> series. Arm/Armless versions as well as two base options. Starting at $1,570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3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Exquisitely comfortable lounge chair and ottoman.  Tight and loose upholstery options. Starting at $1,800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05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 priced lounge chair and tables.  Simple modern design. Durable construction.  Starting at $740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9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Architecturally simple value priced lounge chair with flat bar stock sled base.  Matching table available.  Starting at $1,370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0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family of sculptural lounge seating, ottomans and benches.  Great contrast stitching option and unique tubular base. Starting at $730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21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Simple, streamlined arm and armless settees and sofas.  Metal or wood legs in a variety of finishes.  Starting at $</a:t>
            </a:r>
            <a:r>
              <a:rPr lang="en-US"/>
              <a:t>2,360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79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lounge chair with 360 degree swivel return. 5 star or disc base options.  Starting at $3,470 list COM.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1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Wave Series guest, lounge, stool and table series. Multiple base options, some with swivel/memory return.  Starting at $1,200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“C” Suite lounge chair with integral walnut arms.  Four base options available.  Starting at $6,800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8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 guest and lounge seating (shown with Time occasional tables).  Tufted and non-tufted options.  Starting at $2,730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Award winning lounge seating.  Fixed and swivel base options. Unique zipper welting detail.  Starting at $2,250 list 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6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Install of Ariane 1.1HB in Raleigh, 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AB959-967D-CE4F-AB16-871ACD24B9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69259" y="867808"/>
            <a:ext cx="3747926" cy="6290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21800" y="2304520"/>
            <a:ext cx="2950210" cy="1572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150" b="1" i="0">
                <a:solidFill>
                  <a:srgbClr val="231F20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31F20"/>
                </a:solidFill>
                <a:latin typeface="Montserrat Thin"/>
                <a:cs typeface="Montserrat 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31F20"/>
                </a:solidFill>
                <a:latin typeface="Montserrat Thin"/>
                <a:cs typeface="Montserrat 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31F20"/>
                </a:solidFill>
                <a:latin typeface="Montserrat Thin"/>
                <a:cs typeface="Montserrat 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88292" y="6941853"/>
            <a:ext cx="306986" cy="15658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17523" y="6943904"/>
            <a:ext cx="124714" cy="153157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74594" y="6945845"/>
            <a:ext cx="131737" cy="149072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37287" y="6943434"/>
            <a:ext cx="113979" cy="151485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72316" y="6945845"/>
            <a:ext cx="119773" cy="149072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22116" y="6945596"/>
            <a:ext cx="125412" cy="151247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478957" y="6944198"/>
            <a:ext cx="135953" cy="153060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645402" y="6941620"/>
            <a:ext cx="410480" cy="157289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090581" y="6942782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555"/>
                </a:lnTo>
              </a:path>
            </a:pathLst>
          </a:custGeom>
          <a:ln w="8432">
            <a:solidFill>
              <a:srgbClr val="142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138033" y="6943253"/>
            <a:ext cx="117919" cy="153073"/>
          </a:xfrm>
          <a:prstGeom prst="rect">
            <a:avLst/>
          </a:prstGeom>
          <a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289246" y="6943265"/>
            <a:ext cx="134556" cy="153999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376" y="279915"/>
            <a:ext cx="10212646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231F20"/>
                </a:solidFill>
                <a:latin typeface="Montserrat Thin"/>
                <a:cs typeface="Montserrat 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0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7" Target="../media/image15.sv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5.xml" Type="http://schemas.openxmlformats.org/officeDocument/2006/relationships/slideLayout"/><Relationship Id="rId6" Target="../media/image14.png" Type="http://schemas.openxmlformats.org/officeDocument/2006/relationships/image"/><Relationship Id="rId5" Target="../media/image49.png" Type="http://schemas.openxmlformats.org/officeDocument/2006/relationships/image"/><Relationship Id="rId4" Target="../media/image48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7" Target="../media/image15.sv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4.png" Type="http://schemas.openxmlformats.org/officeDocument/2006/relationships/image"/><Relationship Id="rId5" Target="../media/image52.jpeg" Type="http://schemas.openxmlformats.org/officeDocument/2006/relationships/image"/><Relationship Id="rId4" Target="../media/image51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7" Target="../media/image15.sv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4.png" Type="http://schemas.openxmlformats.org/officeDocument/2006/relationships/image"/><Relationship Id="rId5" Target="../media/image55.jpeg" Type="http://schemas.openxmlformats.org/officeDocument/2006/relationships/image"/><Relationship Id="rId4" Target="../media/image54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4.xml" Type="http://schemas.openxmlformats.org/officeDocument/2006/relationships/slideLayout"/><Relationship Id="rId5" Target="../media/image15.sv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15.sv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14.png" Type="http://schemas.openxmlformats.org/officeDocument/2006/relationships/image"/><Relationship Id="rId3" Target="../media/image58.jpeg" Type="http://schemas.openxmlformats.org/officeDocument/2006/relationships/image"/><Relationship Id="rId7" Target="../media/image62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61.png" Type="http://schemas.openxmlformats.org/officeDocument/2006/relationships/image"/><Relationship Id="rId5" Target="../media/image60.png" Type="http://schemas.openxmlformats.org/officeDocument/2006/relationships/image"/><Relationship Id="rId4" Target="../media/image59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63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5.xml" Type="http://schemas.openxmlformats.org/officeDocument/2006/relationships/slideLayout"/><Relationship Id="rId6" Target="../media/image15.svg" Type="http://schemas.openxmlformats.org/officeDocument/2006/relationships/image"/><Relationship Id="rId5" Target="../media/image14.png" Type="http://schemas.openxmlformats.org/officeDocument/2006/relationships/image"/><Relationship Id="rId4" Target="../media/image64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5.xml" Type="http://schemas.openxmlformats.org/officeDocument/2006/relationships/slideLayout"/><Relationship Id="rId5" Target="../media/image15.sv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svg"/></Relationships>
</file>

<file path=ppt/slides/_rels/slide20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5.svg" Type="http://schemas.openxmlformats.org/officeDocument/2006/relationships/image"/><Relationship Id="rId5" Target="../media/image14.png" Type="http://schemas.openxmlformats.org/officeDocument/2006/relationships/image"/><Relationship Id="rId4" Target="../media/image68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0.jpeg"/></Relationships>
</file>

<file path=ppt/slides/_rels/slide22.xml.rels><?xml version="1.0" encoding="UTF-8" standalone="yes" ?><Relationships xmlns="http://schemas.openxmlformats.org/package/2006/relationships"><Relationship Id="rId8" Target="../media/image76.jpeg" Type="http://schemas.openxmlformats.org/officeDocument/2006/relationships/image"/><Relationship Id="rId3" Target="../media/image71.jpeg" Type="http://schemas.openxmlformats.org/officeDocument/2006/relationships/image"/><Relationship Id="rId7" Target="../media/image75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74.jpeg" Type="http://schemas.openxmlformats.org/officeDocument/2006/relationships/image"/><Relationship Id="rId11" Target="../media/image15.svg" Type="http://schemas.openxmlformats.org/officeDocument/2006/relationships/image"/><Relationship Id="rId5" Target="../media/image73.jpeg" Type="http://schemas.openxmlformats.org/officeDocument/2006/relationships/image"/><Relationship Id="rId10" Target="../media/image14.png" Type="http://schemas.openxmlformats.org/officeDocument/2006/relationships/image"/><Relationship Id="rId4" Target="../media/image72.jpeg" Type="http://schemas.openxmlformats.org/officeDocument/2006/relationships/image"/><Relationship Id="rId9" Target="../media/image77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4.xml.rels><?xml version="1.0" encoding="UTF-8" standalone="yes" ?><Relationships xmlns="http://schemas.openxmlformats.org/package/2006/relationships"><Relationship Id="rId3" Target="../media/image79.jpeg" Type="http://schemas.openxmlformats.org/officeDocument/2006/relationships/image"/><Relationship Id="rId7" Target="../media/image15.sv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4.png" Type="http://schemas.openxmlformats.org/officeDocument/2006/relationships/image"/><Relationship Id="rId5" Target="../media/image81.jpeg" Type="http://schemas.openxmlformats.org/officeDocument/2006/relationships/image"/><Relationship Id="rId4" Target="../media/image80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6.xml.rels><?xml version="1.0" encoding="UTF-8" standalone="yes" ?><Relationships xmlns="http://schemas.openxmlformats.org/package/2006/relationships"><Relationship Id="rId3" Target="../media/image85.jpeg" Type="http://schemas.openxmlformats.org/officeDocument/2006/relationships/image"/><Relationship Id="rId7" Target="../media/image15.sv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4.png" Type="http://schemas.openxmlformats.org/officeDocument/2006/relationships/image"/><Relationship Id="rId5" Target="../media/image87.jpeg" Type="http://schemas.openxmlformats.org/officeDocument/2006/relationships/image"/><Relationship Id="rId4" Target="../media/image86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15.sv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15.svg"/><Relationship Id="rId5" Type="http://schemas.openxmlformats.org/officeDocument/2006/relationships/image" Target="../media/image101.png"/><Relationship Id="rId10" Type="http://schemas.openxmlformats.org/officeDocument/2006/relationships/image" Target="../media/image14.png"/><Relationship Id="rId4" Type="http://schemas.openxmlformats.org/officeDocument/2006/relationships/image" Target="../media/image100.png"/><Relationship Id="rId9" Type="http://schemas.openxmlformats.org/officeDocument/2006/relationships/image" Target="../media/image105.jpeg"/></Relationships>
</file>

<file path=ppt/slides/_rels/slide3.xml.rels><?xml version="1.0" encoding="UTF-8" standalone="yes" ?><Relationships xmlns="http://schemas.openxmlformats.org/package/2006/relationships"><Relationship Id="rId8" Target="../media/image26.jpeg" Type="http://schemas.openxmlformats.org/officeDocument/2006/relationships/image"/><Relationship Id="rId3" Target="../media/image21.jpeg" Type="http://schemas.openxmlformats.org/officeDocument/2006/relationships/image"/><Relationship Id="rId7" Target="../media/image25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24.png" Type="http://schemas.openxmlformats.org/officeDocument/2006/relationships/image"/><Relationship Id="rId5" Target="../media/image23.jpeg" Type="http://schemas.openxmlformats.org/officeDocument/2006/relationships/image"/><Relationship Id="rId10" Target="../media/image15.svg" Type="http://schemas.openxmlformats.org/officeDocument/2006/relationships/image"/><Relationship Id="rId4" Target="../media/image22.jpe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0.xml.rels><?xml version="1.0" encoding="UTF-8" standalone="yes" ?><Relationships xmlns="http://schemas.openxmlformats.org/package/2006/relationships"><Relationship Id="rId3" Target="../media/image106.jpe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5.svg" Type="http://schemas.openxmlformats.org/officeDocument/2006/relationships/image"/><Relationship Id="rId5" Target="../media/image14.png" Type="http://schemas.openxmlformats.org/officeDocument/2006/relationships/image"/><Relationship Id="rId4" Target="../media/image107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108.png" Type="http://schemas.openxmlformats.org/officeDocument/2006/relationships/image"/><Relationship Id="rId7" Target="../media/image15.svg" Type="http://schemas.openxmlformats.org/officeDocument/2006/relationships/image"/><Relationship Id="rId2" Target="../notesSlides/notesSlide30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4.png" Type="http://schemas.openxmlformats.org/officeDocument/2006/relationships/image"/><Relationship Id="rId5" Target="../media/image110.jpeg" Type="http://schemas.openxmlformats.org/officeDocument/2006/relationships/image"/><Relationship Id="rId4" Target="../media/image109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111.jpeg" Type="http://schemas.openxmlformats.org/officeDocument/2006/relationships/image"/><Relationship Id="rId7" Target="../media/image15.sv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4.png" Type="http://schemas.openxmlformats.org/officeDocument/2006/relationships/image"/><Relationship Id="rId5" Target="../media/image113.jpeg" Type="http://schemas.openxmlformats.org/officeDocument/2006/relationships/image"/><Relationship Id="rId4" Target="../media/image112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8" Target="../media/image119.jpeg" Type="http://schemas.openxmlformats.org/officeDocument/2006/relationships/image"/><Relationship Id="rId13" Target="../media/image124.jpeg" Type="http://schemas.openxmlformats.org/officeDocument/2006/relationships/image"/><Relationship Id="rId3" Target="../media/image114.jpeg" Type="http://schemas.openxmlformats.org/officeDocument/2006/relationships/image"/><Relationship Id="rId7" Target="../media/image118.jpeg" Type="http://schemas.openxmlformats.org/officeDocument/2006/relationships/image"/><Relationship Id="rId12" Target="../media/image123.jpe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17.png" Type="http://schemas.openxmlformats.org/officeDocument/2006/relationships/image"/><Relationship Id="rId11" Target="../media/image122.jpeg" Type="http://schemas.openxmlformats.org/officeDocument/2006/relationships/image"/><Relationship Id="rId5" Target="../media/image116.png" Type="http://schemas.openxmlformats.org/officeDocument/2006/relationships/image"/><Relationship Id="rId15" Target="../media/image15.svg" Type="http://schemas.openxmlformats.org/officeDocument/2006/relationships/image"/><Relationship Id="rId10" Target="../media/image121.jpeg" Type="http://schemas.openxmlformats.org/officeDocument/2006/relationships/image"/><Relationship Id="rId4" Target="../media/image115.png" Type="http://schemas.openxmlformats.org/officeDocument/2006/relationships/image"/><Relationship Id="rId9" Target="../media/image120.jpeg" Type="http://schemas.openxmlformats.org/officeDocument/2006/relationships/image"/><Relationship Id="rId14" Target="../media/image14.pn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5.jpe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8.pn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Relationship Id="rId9" Type="http://schemas.openxmlformats.org/officeDocument/2006/relationships/image" Target="../media/image1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4.xml.rels><?xml version="1.0" encoding="UTF-8" standalone="yes" ?><Relationships xmlns="http://schemas.openxmlformats.org/package/2006/relationships"><Relationship Id="rId8" Target="../media/image15.svg" Type="http://schemas.openxmlformats.org/officeDocument/2006/relationships/image"/><Relationship Id="rId3" Target="../media/image27.jpeg" Type="http://schemas.openxmlformats.org/officeDocument/2006/relationships/image"/><Relationship Id="rId7" Target="../media/image14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30.pn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14.png" Type="http://schemas.openxmlformats.org/officeDocument/2006/relationships/image"/><Relationship Id="rId3" Target="../media/image31.png" Type="http://schemas.openxmlformats.org/officeDocument/2006/relationships/image"/><Relationship Id="rId7" Target="../media/image35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image32.jpe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7.png"/></Relationships>
</file>

<file path=ppt/slides/_rels/slide7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5.xml" Type="http://schemas.openxmlformats.org/officeDocument/2006/relationships/slideLayout"/><Relationship Id="rId6" Target="../media/image15.svg" Type="http://schemas.openxmlformats.org/officeDocument/2006/relationships/image"/><Relationship Id="rId5" Target="../media/image14.pn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10" Type="http://schemas.openxmlformats.org/officeDocument/2006/relationships/image" Target="../media/image15.svg"/><Relationship Id="rId4" Type="http://schemas.openxmlformats.org/officeDocument/2006/relationships/image" Target="../media/image4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25EF2CA-3A7C-314F-AB02-CDC252E3B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009" b="-5556"/>
          <a:stretch/>
        </p:blipFill>
        <p:spPr>
          <a:xfrm>
            <a:off x="2243555" y="2486025"/>
            <a:ext cx="6206290" cy="952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07CE8B-675D-A44C-B238-DF2777E39C71}"/>
              </a:ext>
            </a:extLst>
          </p:cNvPr>
          <p:cNvSpPr txBox="1"/>
          <p:nvPr/>
        </p:nvSpPr>
        <p:spPr>
          <a:xfrm>
            <a:off x="3474402" y="3829988"/>
            <a:ext cx="7787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Lounge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Seating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A living room filled with furniture and vase of flowers on a table&#10;&#10;Description automatically generated">
            <a:extLst>
              <a:ext uri="{FF2B5EF4-FFF2-40B4-BE49-F238E27FC236}">
                <a16:creationId xmlns:a16="http://schemas.microsoft.com/office/drawing/2014/main" id="{0CC8F55E-C01B-4A83-88CF-07E3093D0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025"/>
            <a:ext cx="10693400" cy="6065739"/>
          </a:xfrm>
          <a:prstGeom prst="rect">
            <a:avLst/>
          </a:prstGeom>
          <a:noFill/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43D017A-A35D-47DD-9BF1-5430880E1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99500" y="6863449"/>
            <a:ext cx="1590675" cy="2367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74E15CE-268B-48A5-B7B5-B9032DF6A064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LONDON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7" name="Picture 6" descr="A chair sitting in front of a table&#10;&#10;Description automatically generated">
            <a:extLst>
              <a:ext uri="{FF2B5EF4-FFF2-40B4-BE49-F238E27FC236}">
                <a16:creationId xmlns:a16="http://schemas.microsoft.com/office/drawing/2014/main" id="{441C2C20-18C3-433F-9E57-DE12A29E6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687741"/>
            <a:ext cx="8973207" cy="4490025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9" name="Picture 8" descr="A close up of a chair&#10;&#10;Description automatically generated">
            <a:extLst>
              <a:ext uri="{FF2B5EF4-FFF2-40B4-BE49-F238E27FC236}">
                <a16:creationId xmlns:a16="http://schemas.microsoft.com/office/drawing/2014/main" id="{4EF27B80-C80E-4337-A574-6627AB279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9" y="296258"/>
            <a:ext cx="1047064" cy="1047064"/>
          </a:xfrm>
          <a:prstGeom prst="rect">
            <a:avLst/>
          </a:prstGeom>
        </p:spPr>
      </p:pic>
      <p:pic>
        <p:nvPicPr>
          <p:cNvPr id="11" name="Picture 10" descr="A close up of a chair&#10;&#10;Description automatically generated">
            <a:extLst>
              <a:ext uri="{FF2B5EF4-FFF2-40B4-BE49-F238E27FC236}">
                <a16:creationId xmlns:a16="http://schemas.microsoft.com/office/drawing/2014/main" id="{986ED8F8-22CE-40C4-953A-9A1F458A7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6" y="-86334"/>
            <a:ext cx="2743200" cy="137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DB6B85-BB9F-46D4-9603-DF9CB2CE9360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Premier Plus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919074A-9E14-49FF-B57B-84A4C57E1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0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MONTBEL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6" name="Picture 5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0D3D2BFB-9891-A545-BDD7-935F1687AC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6"/>
          <a:stretch/>
        </p:blipFill>
        <p:spPr>
          <a:xfrm>
            <a:off x="1238762" y="1706834"/>
            <a:ext cx="8394587" cy="4458648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9" name="Picture 8" descr="A picture containing seat, furniture, indoor, table&#10;&#10;Description automatically generated">
            <a:extLst>
              <a:ext uri="{FF2B5EF4-FFF2-40B4-BE49-F238E27FC236}">
                <a16:creationId xmlns:a16="http://schemas.microsoft.com/office/drawing/2014/main" id="{CC3550B5-EE33-4346-8E25-B870598C6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1" y="276225"/>
            <a:ext cx="3158526" cy="1097280"/>
          </a:xfrm>
          <a:prstGeom prst="rect">
            <a:avLst/>
          </a:prstGeom>
        </p:spPr>
      </p:pic>
      <p:pic>
        <p:nvPicPr>
          <p:cNvPr id="11" name="Picture 10" descr="A grey chair in the living room&#10;&#10;Description automatically generated">
            <a:extLst>
              <a:ext uri="{FF2B5EF4-FFF2-40B4-BE49-F238E27FC236}">
                <a16:creationId xmlns:a16="http://schemas.microsoft.com/office/drawing/2014/main" id="{67164888-1E2F-7246-9B62-0F0798EFB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02" y="305253"/>
            <a:ext cx="1631354" cy="1097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7371A8-65DD-4E99-92C7-83AE50139367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 err="1">
                <a:solidFill>
                  <a:srgbClr val="231F20"/>
                </a:solidFill>
                <a:latin typeface="Montserrat Thin"/>
                <a:ea typeface="+mj-ea"/>
              </a:rPr>
              <a:t>Luma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B2C07FE-309F-487F-AC32-413D74DDB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4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MONTBEL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10" name="Picture 9" descr="A stool in front of a blue table&#10;&#10;Description automatically generated">
            <a:extLst>
              <a:ext uri="{FF2B5EF4-FFF2-40B4-BE49-F238E27FC236}">
                <a16:creationId xmlns:a16="http://schemas.microsoft.com/office/drawing/2014/main" id="{38E21C4E-2FB7-C249-BF41-4659194CC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2638425"/>
            <a:ext cx="5092700" cy="2928061"/>
          </a:xfrm>
          <a:prstGeom prst="rect">
            <a:avLst/>
          </a:prstGeom>
        </p:spPr>
      </p:pic>
      <p:pic>
        <p:nvPicPr>
          <p:cNvPr id="13" name="Picture 12" descr="A close up of a red chair&#10;&#10;Description automatically generated">
            <a:extLst>
              <a:ext uri="{FF2B5EF4-FFF2-40B4-BE49-F238E27FC236}">
                <a16:creationId xmlns:a16="http://schemas.microsoft.com/office/drawing/2014/main" id="{1ABAC5B4-3E5E-9B4C-8D6E-33F05FEAC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07761"/>
            <a:ext cx="5575300" cy="4115354"/>
          </a:xfrm>
          <a:prstGeom prst="rect">
            <a:avLst/>
          </a:prstGeom>
        </p:spPr>
      </p:pic>
      <p:pic>
        <p:nvPicPr>
          <p:cNvPr id="7" name="Picture 6" descr="A close up of a leather chair&#10;&#10;Description automatically generated">
            <a:extLst>
              <a:ext uri="{FF2B5EF4-FFF2-40B4-BE49-F238E27FC236}">
                <a16:creationId xmlns:a16="http://schemas.microsoft.com/office/drawing/2014/main" id="{363ACA7B-1193-D04F-9B2C-E7ADBA6FE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" y="4725430"/>
            <a:ext cx="5575300" cy="1682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55A4FC-537A-4267-9912-F7B52737787A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 err="1">
                <a:solidFill>
                  <a:srgbClr val="231F20"/>
                </a:solidFill>
                <a:latin typeface="Montserrat Thin"/>
                <a:ea typeface="+mj-ea"/>
              </a:rPr>
              <a:t>Luma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4080B8B-B32E-4AAF-933E-AD26FCD7F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MONTBEL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8EA33E1E-3C17-6844-AF90-622343FFA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33022" r="17933" b="-1218"/>
          <a:stretch/>
        </p:blipFill>
        <p:spPr>
          <a:xfrm>
            <a:off x="241489" y="1210036"/>
            <a:ext cx="10255344" cy="5462085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5E7E4-1450-424B-AAA7-55485129FF4D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Edgar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EEA976-C363-40FE-A60F-9D58A6B2D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6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MONTBEL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 descr="A view of 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4F6C722F-E28A-2D47-9CB8-5FB0586D9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24837" r="6398" b="4295"/>
          <a:stretch/>
        </p:blipFill>
        <p:spPr>
          <a:xfrm>
            <a:off x="52915" y="1239605"/>
            <a:ext cx="10587569" cy="4648201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CD1775-FB50-4897-B5AC-C1282220B567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Star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5B0A939-DF5C-4110-AFF4-616B41CA1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8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MONTBEL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C68ECF26-3F6B-2D45-9F5D-7608035CD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0" b="909"/>
          <a:stretch/>
        </p:blipFill>
        <p:spPr>
          <a:xfrm>
            <a:off x="61687" y="1681981"/>
            <a:ext cx="10570025" cy="4300997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8" name="Picture 7" descr="A living room with a blue seat&#10;&#10;Description automatically generated">
            <a:extLst>
              <a:ext uri="{FF2B5EF4-FFF2-40B4-BE49-F238E27FC236}">
                <a16:creationId xmlns:a16="http://schemas.microsoft.com/office/drawing/2014/main" id="{E071D9F4-F7C7-7349-BADE-2E47F3E4A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625"/>
            <a:ext cx="2741828" cy="1828800"/>
          </a:xfrm>
          <a:prstGeom prst="rect">
            <a:avLst/>
          </a:prstGeom>
        </p:spPr>
      </p:pic>
      <p:pic>
        <p:nvPicPr>
          <p:cNvPr id="12" name="Picture 11" descr="A green chair&#10;&#10;Description automatically generated">
            <a:extLst>
              <a:ext uri="{FF2B5EF4-FFF2-40B4-BE49-F238E27FC236}">
                <a16:creationId xmlns:a16="http://schemas.microsoft.com/office/drawing/2014/main" id="{2F9E40A4-B33B-5042-A184-E1402D610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72" y="110831"/>
            <a:ext cx="1427888" cy="1427888"/>
          </a:xfrm>
          <a:prstGeom prst="rect">
            <a:avLst/>
          </a:prstGeom>
        </p:spPr>
      </p:pic>
      <p:pic>
        <p:nvPicPr>
          <p:cNvPr id="16" name="Picture 15" descr="A picture containing furniture, seat, bed, sitting&#10;&#10;Description automatically generated">
            <a:extLst>
              <a:ext uri="{FF2B5EF4-FFF2-40B4-BE49-F238E27FC236}">
                <a16:creationId xmlns:a16="http://schemas.microsoft.com/office/drawing/2014/main" id="{D6C70856-29DC-1544-A073-3CF16FDD38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31" y="377285"/>
            <a:ext cx="1286976" cy="1286976"/>
          </a:xfrm>
          <a:prstGeom prst="rect">
            <a:avLst/>
          </a:prstGeom>
        </p:spPr>
      </p:pic>
      <p:pic>
        <p:nvPicPr>
          <p:cNvPr id="18" name="Picture 17" descr="A close up of a stool&#10;&#10;Description automatically generated">
            <a:extLst>
              <a:ext uri="{FF2B5EF4-FFF2-40B4-BE49-F238E27FC236}">
                <a16:creationId xmlns:a16="http://schemas.microsoft.com/office/drawing/2014/main" id="{1E4B9DE2-A01B-E043-BD2B-C11411C39C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37" y="348704"/>
            <a:ext cx="1431222" cy="14312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29F4FC-DA84-4D9E-9374-7C429763D404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Delice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D3A874B-8374-4484-8874-E3A2CC55C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67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C43307-01B5-49AA-946B-7C7E31A9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99" y="440330"/>
            <a:ext cx="6242108" cy="2932339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7ED23-097C-413B-8D9B-835CBB334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3760710"/>
            <a:ext cx="8694603" cy="2740901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83B723D0-084F-44BF-AF63-8A4FD90D1D3C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MONTBEL COLLECTION</a:t>
            </a:r>
            <a:endParaRPr sz="1200">
              <a:latin typeface="Gotham Rounded Light"/>
              <a:cs typeface="Gotham Rounded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6B5EF-1DCD-4416-973F-7A95426EB3CF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Rose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85D7D94-3176-4A2B-B105-975CA43CF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01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60F082B-C530-4CB4-9799-49A1A07BC246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MONTBEL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9EC7D-DFE5-4D62-90E5-2ACF81FC8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778" b="-5093"/>
          <a:stretch/>
        </p:blipFill>
        <p:spPr>
          <a:xfrm>
            <a:off x="92116" y="1335822"/>
            <a:ext cx="10509168" cy="5036403"/>
          </a:xfrm>
          <a:prstGeom prst="rect">
            <a:avLst/>
          </a:prstGeom>
          <a:ln w="38100" cmpd="thickThin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EEC951-8A1D-4DE5-8626-DE06722A75C6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Danielle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90BC00-899A-4D0F-9605-33E5EBA13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1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DCFC585D-27AF-44DD-87D9-B2276D70EB25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4" name="Picture 3" descr="A living room filled with furniture and vase of flowers on a table&#10;&#10;Description automatically generated">
            <a:extLst>
              <a:ext uri="{FF2B5EF4-FFF2-40B4-BE49-F238E27FC236}">
                <a16:creationId xmlns:a16="http://schemas.microsoft.com/office/drawing/2014/main" id="{577C0C5B-C1E7-47F6-B89B-4BA4AAE296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8" b="3519"/>
          <a:stretch/>
        </p:blipFill>
        <p:spPr>
          <a:xfrm>
            <a:off x="37653" y="1211488"/>
            <a:ext cx="10618094" cy="5372100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4BED4-559D-4037-8E6A-9326AD24EBD1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Entropy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00CECD-BAD3-48F0-BE77-AEBBCF0C6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0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1FE7E2B-1FA9-4FA1-AD2E-FA9703AC8B4C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4" name="Picture 3" descr="A vase of flowers on a table&#10;&#10;Description automatically generated">
            <a:extLst>
              <a:ext uri="{FF2B5EF4-FFF2-40B4-BE49-F238E27FC236}">
                <a16:creationId xmlns:a16="http://schemas.microsoft.com/office/drawing/2014/main" id="{3C54EB3D-5405-4EB2-B9F0-478960B240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4527"/>
          <a:stretch/>
        </p:blipFill>
        <p:spPr>
          <a:xfrm>
            <a:off x="119649" y="1186697"/>
            <a:ext cx="10454101" cy="5363624"/>
          </a:xfrm>
          <a:prstGeom prst="rect">
            <a:avLst/>
          </a:prstGeom>
          <a:ln w="1270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6F8310-BBB2-4A7F-A3FA-E86C23C4961B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Entropy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437D51E-1E57-4514-AE72-44B7D445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0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 dirty="0">
                <a:solidFill>
                  <a:srgbClr val="231F20"/>
                </a:solidFill>
                <a:latin typeface="Gotham Rounded Light"/>
                <a:cs typeface="Gotham Rounded Light"/>
              </a:rPr>
              <a:t>TONON COLLECTION</a:t>
            </a:r>
            <a:endParaRPr sz="1200" dirty="0">
              <a:latin typeface="Gotham Rounded Light"/>
              <a:cs typeface="Gotham Rounded Light"/>
            </a:endParaRPr>
          </a:p>
        </p:txBody>
      </p:sp>
      <p:pic>
        <p:nvPicPr>
          <p:cNvPr id="9" name="Picture 8" descr="A room with a couch a table and looking at the camera&#10;&#10;Description automatically generated">
            <a:extLst>
              <a:ext uri="{FF2B5EF4-FFF2-40B4-BE49-F238E27FC236}">
                <a16:creationId xmlns:a16="http://schemas.microsoft.com/office/drawing/2014/main" id="{C40B6A8E-05CA-41EE-8B55-3AFC8CA8F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35" y="1447303"/>
            <a:ext cx="4971697" cy="4971697"/>
          </a:xfrm>
          <a:prstGeom prst="rect">
            <a:avLst/>
          </a:prstGeom>
        </p:spPr>
      </p:pic>
      <p:pic>
        <p:nvPicPr>
          <p:cNvPr id="14" name="Picture 13" descr="A chair sitting in front of a wooden table&#10;&#10;Description automatically generated">
            <a:extLst>
              <a:ext uri="{FF2B5EF4-FFF2-40B4-BE49-F238E27FC236}">
                <a16:creationId xmlns:a16="http://schemas.microsoft.com/office/drawing/2014/main" id="{85D73154-7E1B-4EB5-AD6D-6A4B30992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8" y="1620364"/>
            <a:ext cx="4591749" cy="4591749"/>
          </a:xfrm>
          <a:prstGeom prst="rect">
            <a:avLst/>
          </a:prstGeom>
        </p:spPr>
      </p:pic>
      <p:pic>
        <p:nvPicPr>
          <p:cNvPr id="16" name="Picture 15" descr="A close up of a chair&#10;&#10;Description automatically generated">
            <a:extLst>
              <a:ext uri="{FF2B5EF4-FFF2-40B4-BE49-F238E27FC236}">
                <a16:creationId xmlns:a16="http://schemas.microsoft.com/office/drawing/2014/main" id="{ED8CFA55-BAA0-437B-8E87-29D848165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6" y="340819"/>
            <a:ext cx="1101985" cy="1101985"/>
          </a:xfrm>
          <a:prstGeom prst="rect">
            <a:avLst/>
          </a:prstGeom>
        </p:spPr>
      </p:pic>
      <p:pic>
        <p:nvPicPr>
          <p:cNvPr id="20" name="Picture 19" descr="A close up of furniture&#10;&#10;Description automatically generated">
            <a:extLst>
              <a:ext uri="{FF2B5EF4-FFF2-40B4-BE49-F238E27FC236}">
                <a16:creationId xmlns:a16="http://schemas.microsoft.com/office/drawing/2014/main" id="{89E52CD1-F15B-4EA0-BC9B-EDE1C3284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06" y="164705"/>
            <a:ext cx="1364569" cy="1364569"/>
          </a:xfrm>
          <a:prstGeom prst="rect">
            <a:avLst/>
          </a:prstGeom>
        </p:spPr>
      </p:pic>
      <p:pic>
        <p:nvPicPr>
          <p:cNvPr id="23" name="Picture 22" descr="White furniture in it&#10;&#10;Description automatically generated">
            <a:extLst>
              <a:ext uri="{FF2B5EF4-FFF2-40B4-BE49-F238E27FC236}">
                <a16:creationId xmlns:a16="http://schemas.microsoft.com/office/drawing/2014/main" id="{F8F71133-D105-46B6-91F6-F861F70D9F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5" y="-23037"/>
            <a:ext cx="3367314" cy="1684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A6F24-B49C-42E8-B30F-6E9F41758DE7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Libra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A2A89C0-DB99-425C-AC0C-11FC17FB7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3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9" name="Picture 8" descr="A room full of furniture&#10;&#10;Description automatically generated">
            <a:extLst>
              <a:ext uri="{FF2B5EF4-FFF2-40B4-BE49-F238E27FC236}">
                <a16:creationId xmlns:a16="http://schemas.microsoft.com/office/drawing/2014/main" id="{9B08C54F-E86F-6546-8C5E-3D5C369F71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1"/>
          <a:stretch/>
        </p:blipFill>
        <p:spPr>
          <a:xfrm>
            <a:off x="389588" y="423327"/>
            <a:ext cx="7041226" cy="3063314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5" name="Picture 4" descr="A picture containing living, indoor, room, table&#10;&#10;Description automatically generated">
            <a:extLst>
              <a:ext uri="{FF2B5EF4-FFF2-40B4-BE49-F238E27FC236}">
                <a16:creationId xmlns:a16="http://schemas.microsoft.com/office/drawing/2014/main" id="{A699C1A5-92DE-4F78-A97E-8901C3009B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5799" b="11338"/>
          <a:stretch/>
        </p:blipFill>
        <p:spPr>
          <a:xfrm>
            <a:off x="3184681" y="3609495"/>
            <a:ext cx="7239000" cy="3167062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79B865-B5C9-4C66-9DA6-4C65DF5E0B75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Lapse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9B14F1-1752-4F86-8DB1-94609A4C4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3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6" name="Picture 5" descr="A living room&#10;&#10;Description automatically generated">
            <a:extLst>
              <a:ext uri="{FF2B5EF4-FFF2-40B4-BE49-F238E27FC236}">
                <a16:creationId xmlns:a16="http://schemas.microsoft.com/office/drawing/2014/main" id="{B001ABE5-81D7-455B-A4F4-4D89BD6CB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9282" b="8960"/>
          <a:stretch/>
        </p:blipFill>
        <p:spPr>
          <a:xfrm>
            <a:off x="3184681" y="3389890"/>
            <a:ext cx="7239000" cy="3386667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11" name="Picture 10" descr="A large room&#10;&#10;Description automatically generated">
            <a:extLst>
              <a:ext uri="{FF2B5EF4-FFF2-40B4-BE49-F238E27FC236}">
                <a16:creationId xmlns:a16="http://schemas.microsoft.com/office/drawing/2014/main" id="{7DC2C6BC-9A73-46C7-B0C9-E99A866B22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6" r="10811" b="15605"/>
          <a:stretch/>
        </p:blipFill>
        <p:spPr>
          <a:xfrm>
            <a:off x="420906" y="514263"/>
            <a:ext cx="7055345" cy="1779884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BF8437-49DD-401C-9AE7-46B20EA52C7D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Lapse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2090546-0806-435B-A4C2-1960DA580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39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46629" y="1701884"/>
            <a:ext cx="2819399" cy="17923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mpd="thinThick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" y="3913732"/>
            <a:ext cx="10477421" cy="25908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82" r="-182"/>
            </a:stretch>
          </a:blipFill>
          <a:ln w="38100" cmpd="thinThick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0818" y="1689668"/>
            <a:ext cx="5425953" cy="179235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mpd="thinThick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55EAB13-6B94-FB4B-A9CF-6C2F01A8B875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914A452-E6BB-5A4E-9EB3-6A984CDCAAE2}"/>
              </a:ext>
            </a:extLst>
          </p:cNvPr>
          <p:cNvSpPr/>
          <p:nvPr/>
        </p:nvSpPr>
        <p:spPr>
          <a:xfrm>
            <a:off x="428249" y="382275"/>
            <a:ext cx="1104821" cy="101552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2677A69-0D5E-6D42-B499-344F99C76089}"/>
              </a:ext>
            </a:extLst>
          </p:cNvPr>
          <p:cNvSpPr/>
          <p:nvPr/>
        </p:nvSpPr>
        <p:spPr>
          <a:xfrm>
            <a:off x="1838244" y="353246"/>
            <a:ext cx="1104821" cy="103988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9EC10F15-175A-EE4A-9F29-243422A9B336}"/>
              </a:ext>
            </a:extLst>
          </p:cNvPr>
          <p:cNvSpPr/>
          <p:nvPr/>
        </p:nvSpPr>
        <p:spPr>
          <a:xfrm>
            <a:off x="3255037" y="338733"/>
            <a:ext cx="1104820" cy="1039884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B32036A-96B2-5747-9F3C-0D4FC458AA7D}"/>
              </a:ext>
            </a:extLst>
          </p:cNvPr>
          <p:cNvSpPr/>
          <p:nvPr/>
        </p:nvSpPr>
        <p:spPr>
          <a:xfrm>
            <a:off x="4645345" y="740686"/>
            <a:ext cx="1104820" cy="573026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53EEB-3D3E-4A34-A423-956F79936655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 err="1">
                <a:solidFill>
                  <a:srgbClr val="231F20"/>
                </a:solidFill>
                <a:latin typeface="Montserrat Thin"/>
                <a:ea typeface="+mj-ea"/>
              </a:rPr>
              <a:t>Escalas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A211CD2-7590-4205-8151-62BF238757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living room&#10;&#10;Description automatically generated">
            <a:extLst>
              <a:ext uri="{FF2B5EF4-FFF2-40B4-BE49-F238E27FC236}">
                <a16:creationId xmlns:a16="http://schemas.microsoft.com/office/drawing/2014/main" id="{9B9EEF46-F775-4860-BF8B-346B682D0F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13570" r="3087" b="6032"/>
          <a:stretch/>
        </p:blipFill>
        <p:spPr>
          <a:xfrm>
            <a:off x="122833" y="1219656"/>
            <a:ext cx="10447734" cy="4953000"/>
          </a:xfrm>
          <a:prstGeom prst="rect">
            <a:avLst/>
          </a:prstGeom>
          <a:ln w="12700">
            <a:noFill/>
          </a:ln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FD32A6A0-3348-4E51-81F0-9B9E12A991D9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C3B1D-92CE-49F7-A3A3-8227C6649ADF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 err="1">
                <a:solidFill>
                  <a:srgbClr val="231F20"/>
                </a:solidFill>
                <a:latin typeface="Montserrat Thin"/>
                <a:ea typeface="+mj-ea"/>
              </a:rPr>
              <a:t>Escalas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0E07F0-ABEF-41C3-9CE4-4131E146E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65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8" name="Picture 7" descr="A blue and white furniture&#10;&#10;Description automatically generated">
            <a:extLst>
              <a:ext uri="{FF2B5EF4-FFF2-40B4-BE49-F238E27FC236}">
                <a16:creationId xmlns:a16="http://schemas.microsoft.com/office/drawing/2014/main" id="{65363F18-EC9D-CB44-BB45-9A435A21A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8" b="22184"/>
          <a:stretch/>
        </p:blipFill>
        <p:spPr>
          <a:xfrm>
            <a:off x="420906" y="358895"/>
            <a:ext cx="3068882" cy="1315879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14" name="Picture 13" descr="A picture containing indoor, table, living, room&#10;&#10;Description automatically generated">
            <a:extLst>
              <a:ext uri="{FF2B5EF4-FFF2-40B4-BE49-F238E27FC236}">
                <a16:creationId xmlns:a16="http://schemas.microsoft.com/office/drawing/2014/main" id="{9E022D1A-EE64-6040-B9EA-D36F853822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r="5718"/>
          <a:stretch/>
        </p:blipFill>
        <p:spPr>
          <a:xfrm>
            <a:off x="6011701" y="2562225"/>
            <a:ext cx="4573968" cy="3041752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20" name="Picture 19" descr="A living room filled with furniture and a flat screen tv&#10;&#10;Description automatically generated">
            <a:extLst>
              <a:ext uri="{FF2B5EF4-FFF2-40B4-BE49-F238E27FC236}">
                <a16:creationId xmlns:a16="http://schemas.microsoft.com/office/drawing/2014/main" id="{0036D77D-C020-6C48-9E3C-DBDD9744A5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10743" r="2231"/>
          <a:stretch/>
        </p:blipFill>
        <p:spPr>
          <a:xfrm>
            <a:off x="88900" y="2562225"/>
            <a:ext cx="5791200" cy="3039393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A8EAFA-0739-4292-ADFE-CBFD78F64B99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Tetris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E148AC-1407-4FA9-9931-18F71FED1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12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F29C281-DB6A-4173-BED7-CE7C09797523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39673-26D6-4383-8C40-DDF4E0535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10113" r="4463" b="6252"/>
          <a:stretch/>
        </p:blipFill>
        <p:spPr>
          <a:xfrm>
            <a:off x="391885" y="1659803"/>
            <a:ext cx="9761764" cy="4996178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7" name="Picture 6" descr="A picture containing indoor, living, room, table&#10;&#10;Description automatically generated">
            <a:extLst>
              <a:ext uri="{FF2B5EF4-FFF2-40B4-BE49-F238E27FC236}">
                <a16:creationId xmlns:a16="http://schemas.microsoft.com/office/drawing/2014/main" id="{9D05944B-313D-4A33-89D5-DD09E0A4A5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36064" r="52137" b="4395"/>
          <a:stretch/>
        </p:blipFill>
        <p:spPr>
          <a:xfrm>
            <a:off x="500556" y="352622"/>
            <a:ext cx="1143000" cy="942474"/>
          </a:xfrm>
          <a:prstGeom prst="rect">
            <a:avLst/>
          </a:prstGeom>
        </p:spPr>
      </p:pic>
      <p:pic>
        <p:nvPicPr>
          <p:cNvPr id="9" name="Picture 8" descr="A room with a black seat sitting in a living room&#10;&#10;Description automatically generated">
            <a:extLst>
              <a:ext uri="{FF2B5EF4-FFF2-40B4-BE49-F238E27FC236}">
                <a16:creationId xmlns:a16="http://schemas.microsoft.com/office/drawing/2014/main" id="{FE75D7CA-C16E-49B7-8F05-A9E168FAE8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22130" r="7958" b="17062"/>
          <a:stretch/>
        </p:blipFill>
        <p:spPr>
          <a:xfrm>
            <a:off x="1975758" y="267143"/>
            <a:ext cx="2438400" cy="10003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897CAD-09C7-4EB6-91EB-269E4A9D01C6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Marcus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693F98-E1A9-4799-9E59-D75EE7680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31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 descr="A large room&#10;&#10;Description automatically generated">
            <a:extLst>
              <a:ext uri="{FF2B5EF4-FFF2-40B4-BE49-F238E27FC236}">
                <a16:creationId xmlns:a16="http://schemas.microsoft.com/office/drawing/2014/main" id="{CC52A959-20B7-974F-B7BB-1627A570D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2" y="244842"/>
            <a:ext cx="4797267" cy="6325164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7" name="Picture 6" descr="A chair in a room&#10;&#10;Description automatically generated">
            <a:extLst>
              <a:ext uri="{FF2B5EF4-FFF2-40B4-BE49-F238E27FC236}">
                <a16:creationId xmlns:a16="http://schemas.microsoft.com/office/drawing/2014/main" id="{38C9EA9B-FC46-E24F-9F74-1B2E32DC3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05" y="4216752"/>
            <a:ext cx="5195262" cy="2353254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6" name="Picture 5" descr="An empty chair in a room&#10;&#10;Description automatically generated">
            <a:extLst>
              <a:ext uri="{FF2B5EF4-FFF2-40B4-BE49-F238E27FC236}">
                <a16:creationId xmlns:a16="http://schemas.microsoft.com/office/drawing/2014/main" id="{4434A34B-4C6B-4A62-9510-B4CF463B5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05" y="1191057"/>
            <a:ext cx="5171098" cy="2897970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955DBE-8CD1-44B5-B322-7DE0F6867854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Lund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6CB9E6A-9C57-4A43-B1CA-749A3BC8D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iving room filled with furniture and a fireplace&#10;&#10;Description automatically generated">
            <a:extLst>
              <a:ext uri="{FF2B5EF4-FFF2-40B4-BE49-F238E27FC236}">
                <a16:creationId xmlns:a16="http://schemas.microsoft.com/office/drawing/2014/main" id="{C3861DBE-B0CA-2F45-973D-A52A7F2825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1" b="7012"/>
          <a:stretch/>
        </p:blipFill>
        <p:spPr>
          <a:xfrm>
            <a:off x="6049732" y="4098363"/>
            <a:ext cx="4506184" cy="1905110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8" name="Picture 7" descr="A picture containing indoor, table, living, room&#10;&#10;Description automatically generated">
            <a:extLst>
              <a:ext uri="{FF2B5EF4-FFF2-40B4-BE49-F238E27FC236}">
                <a16:creationId xmlns:a16="http://schemas.microsoft.com/office/drawing/2014/main" id="{E39CBE0E-F80B-B04D-972C-97953845C7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3"/>
          <a:stretch/>
        </p:blipFill>
        <p:spPr>
          <a:xfrm>
            <a:off x="6032500" y="1701637"/>
            <a:ext cx="4523415" cy="2101587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10" name="Picture 9" descr="A black seat sitting in a chair&#10;&#10;Description automatically generated">
            <a:extLst>
              <a:ext uri="{FF2B5EF4-FFF2-40B4-BE49-F238E27FC236}">
                <a16:creationId xmlns:a16="http://schemas.microsoft.com/office/drawing/2014/main" id="{1FB71BF5-F965-5C41-8F6C-9008BEFEF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19203" r="7522" b="8139"/>
          <a:stretch/>
        </p:blipFill>
        <p:spPr>
          <a:xfrm>
            <a:off x="516559" y="371388"/>
            <a:ext cx="1011208" cy="864826"/>
          </a:xfrm>
          <a:prstGeom prst="rect">
            <a:avLst/>
          </a:prstGeom>
        </p:spPr>
      </p:pic>
      <p:pic>
        <p:nvPicPr>
          <p:cNvPr id="13" name="Picture 12" descr="A white and black furniture&#10;&#10;Description automatically generated">
            <a:extLst>
              <a:ext uri="{FF2B5EF4-FFF2-40B4-BE49-F238E27FC236}">
                <a16:creationId xmlns:a16="http://schemas.microsoft.com/office/drawing/2014/main" id="{62171D10-880D-514D-92FB-49C681BE14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6" b="19123"/>
          <a:stretch/>
        </p:blipFill>
        <p:spPr>
          <a:xfrm>
            <a:off x="1726227" y="371387"/>
            <a:ext cx="1339962" cy="864827"/>
          </a:xfrm>
          <a:prstGeom prst="rect">
            <a:avLst/>
          </a:prstGeom>
        </p:spPr>
      </p:pic>
      <p:pic>
        <p:nvPicPr>
          <p:cNvPr id="17" name="Picture 16" descr="A picture containing sofa, seat, furniture, indoor&#10;&#10;Description automatically generated">
            <a:extLst>
              <a:ext uri="{FF2B5EF4-FFF2-40B4-BE49-F238E27FC236}">
                <a16:creationId xmlns:a16="http://schemas.microsoft.com/office/drawing/2014/main" id="{0FB969B6-CD1F-8145-B37D-B70724C9A6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t="12097" r="7086" b="19906"/>
          <a:stretch/>
        </p:blipFill>
        <p:spPr>
          <a:xfrm>
            <a:off x="3308191" y="349025"/>
            <a:ext cx="1206256" cy="903128"/>
          </a:xfrm>
          <a:prstGeom prst="rect">
            <a:avLst/>
          </a:prstGeom>
        </p:spPr>
      </p:pic>
      <p:pic>
        <p:nvPicPr>
          <p:cNvPr id="19" name="Picture 18" descr="A sofa in a room&#10;&#10;Description automatically generated">
            <a:extLst>
              <a:ext uri="{FF2B5EF4-FFF2-40B4-BE49-F238E27FC236}">
                <a16:creationId xmlns:a16="http://schemas.microsoft.com/office/drawing/2014/main" id="{8677A79F-50B0-5344-9AAC-FB28000853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7652" r="6223" b="16747"/>
          <a:stretch/>
        </p:blipFill>
        <p:spPr>
          <a:xfrm>
            <a:off x="4888093" y="281529"/>
            <a:ext cx="1206255" cy="1018255"/>
          </a:xfrm>
          <a:prstGeom prst="rect">
            <a:avLst/>
          </a:prstGeom>
        </p:spPr>
      </p:pic>
      <p:pic>
        <p:nvPicPr>
          <p:cNvPr id="21" name="Picture 20" descr="A bed in a room&#10;&#10;Description automatically generated">
            <a:extLst>
              <a:ext uri="{FF2B5EF4-FFF2-40B4-BE49-F238E27FC236}">
                <a16:creationId xmlns:a16="http://schemas.microsoft.com/office/drawing/2014/main" id="{E7D4B9D1-2A9A-AB46-8D61-6F9A9F4AD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2"/>
          <a:stretch/>
        </p:blipFill>
        <p:spPr>
          <a:xfrm>
            <a:off x="84658" y="2717263"/>
            <a:ext cx="5917840" cy="3286210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EF0744-0C50-4389-A144-FF266CAB38B2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Pau</a:t>
            </a:r>
            <a:endParaRPr lang="en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48E3796-F3D6-4F59-9441-E9FB6BCFFB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9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 descr="A large red chair in a room&#10;&#10;Description automatically generated">
            <a:extLst>
              <a:ext uri="{FF2B5EF4-FFF2-40B4-BE49-F238E27FC236}">
                <a16:creationId xmlns:a16="http://schemas.microsoft.com/office/drawing/2014/main" id="{1FA80A54-5A72-E149-AD28-7F8268215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1" b="2181"/>
          <a:stretch/>
        </p:blipFill>
        <p:spPr>
          <a:xfrm>
            <a:off x="898698" y="1654048"/>
            <a:ext cx="8835395" cy="4407408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0D2943-F330-CE4B-A6BC-808FE5BB8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" y="284901"/>
            <a:ext cx="1078692" cy="1078692"/>
          </a:xfrm>
          <a:prstGeom prst="rect">
            <a:avLst/>
          </a:prstGeom>
        </p:spPr>
      </p:pic>
      <p:pic>
        <p:nvPicPr>
          <p:cNvPr id="14" name="Picture 13" descr="A picture containing furniture, sitting, bed, table&#10;&#10;Description automatically generated">
            <a:extLst>
              <a:ext uri="{FF2B5EF4-FFF2-40B4-BE49-F238E27FC236}">
                <a16:creationId xmlns:a16="http://schemas.microsoft.com/office/drawing/2014/main" id="{7DB75A68-CE35-D44D-8A77-556CC795F7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t="10044" r="17266" b="8171"/>
          <a:stretch/>
        </p:blipFill>
        <p:spPr>
          <a:xfrm>
            <a:off x="1863272" y="253571"/>
            <a:ext cx="2026555" cy="1289214"/>
          </a:xfrm>
          <a:prstGeom prst="rect">
            <a:avLst/>
          </a:prstGeom>
        </p:spPr>
      </p:pic>
      <p:pic>
        <p:nvPicPr>
          <p:cNvPr id="16" name="Picture 15" descr="A picture containing indoor, bench, sitting, chair&#10;&#10;Description automatically generated">
            <a:extLst>
              <a:ext uri="{FF2B5EF4-FFF2-40B4-BE49-F238E27FC236}">
                <a16:creationId xmlns:a16="http://schemas.microsoft.com/office/drawing/2014/main" id="{52EEAF2F-4EDA-0844-BE2F-283137E485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2" b="19195"/>
          <a:stretch/>
        </p:blipFill>
        <p:spPr>
          <a:xfrm>
            <a:off x="4145647" y="126496"/>
            <a:ext cx="2157182" cy="1242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1860CF-1CF3-492A-AE47-7ACF1A6F426E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Avalon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A0A96A5-A18B-4CAD-A7BF-C8348FD819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12" name="Picture 11" descr="A close up of a chair&#10;&#10;Description automatically generated">
            <a:extLst>
              <a:ext uri="{FF2B5EF4-FFF2-40B4-BE49-F238E27FC236}">
                <a16:creationId xmlns:a16="http://schemas.microsoft.com/office/drawing/2014/main" id="{A24A9BDB-992F-2D4B-BFAB-DF05A8A45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5" y="416083"/>
            <a:ext cx="1037102" cy="1037102"/>
          </a:xfrm>
          <a:prstGeom prst="rect">
            <a:avLst/>
          </a:prstGeom>
        </p:spPr>
      </p:pic>
      <p:pic>
        <p:nvPicPr>
          <p:cNvPr id="14" name="Picture 13" descr="A close up of a black chair&#10;&#10;Description automatically generated">
            <a:extLst>
              <a:ext uri="{FF2B5EF4-FFF2-40B4-BE49-F238E27FC236}">
                <a16:creationId xmlns:a16="http://schemas.microsoft.com/office/drawing/2014/main" id="{1D0E67B2-FA10-D746-8CBA-84AC3C829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1" y="389174"/>
            <a:ext cx="1037102" cy="1037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99F259-838A-174E-9A2B-98DA299B8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38" y="452167"/>
            <a:ext cx="1010766" cy="1010766"/>
          </a:xfrm>
          <a:prstGeom prst="rect">
            <a:avLst/>
          </a:prstGeom>
        </p:spPr>
      </p:pic>
      <p:pic>
        <p:nvPicPr>
          <p:cNvPr id="20" name="Picture 19" descr="A picture containing seat, furniture, stool, chair&#10;&#10;Description automatically generated">
            <a:extLst>
              <a:ext uri="{FF2B5EF4-FFF2-40B4-BE49-F238E27FC236}">
                <a16:creationId xmlns:a16="http://schemas.microsoft.com/office/drawing/2014/main" id="{E7DB8B69-4F29-1749-8B8D-65C503B15F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69" y="504825"/>
            <a:ext cx="882000" cy="882000"/>
          </a:xfrm>
          <a:prstGeom prst="rect">
            <a:avLst/>
          </a:prstGeom>
        </p:spPr>
      </p:pic>
      <p:pic>
        <p:nvPicPr>
          <p:cNvPr id="22" name="Picture 21" descr="A picture containing object, sitting, lamp, computer&#10;&#10;Description automatically generated">
            <a:extLst>
              <a:ext uri="{FF2B5EF4-FFF2-40B4-BE49-F238E27FC236}">
                <a16:creationId xmlns:a16="http://schemas.microsoft.com/office/drawing/2014/main" id="{BB1441E3-B70C-ED46-9CBC-2944C187DD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67" y="359792"/>
            <a:ext cx="1010766" cy="1010766"/>
          </a:xfrm>
          <a:prstGeom prst="rect">
            <a:avLst/>
          </a:prstGeom>
        </p:spPr>
      </p:pic>
      <p:pic>
        <p:nvPicPr>
          <p:cNvPr id="6" name="Picture 5" descr="A chair sitting in front of a table&#10;&#10;Description automatically generated">
            <a:extLst>
              <a:ext uri="{FF2B5EF4-FFF2-40B4-BE49-F238E27FC236}">
                <a16:creationId xmlns:a16="http://schemas.microsoft.com/office/drawing/2014/main" id="{D1EC4709-E133-4B22-92A6-D01D7B6CB1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13763" r="3907" b="9073"/>
          <a:stretch/>
        </p:blipFill>
        <p:spPr>
          <a:xfrm>
            <a:off x="3843351" y="2714625"/>
            <a:ext cx="6781801" cy="3167999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15" name="Picture 14" descr="A close up of a chair&#10;&#10;Description automatically generated">
            <a:extLst>
              <a:ext uri="{FF2B5EF4-FFF2-40B4-BE49-F238E27FC236}">
                <a16:creationId xmlns:a16="http://schemas.microsoft.com/office/drawing/2014/main" id="{D24900A8-7C29-42FE-94F4-380AC702F8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r="12500"/>
          <a:stretch/>
        </p:blipFill>
        <p:spPr>
          <a:xfrm>
            <a:off x="68248" y="1733813"/>
            <a:ext cx="3555086" cy="4597683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07C4FA-F444-493B-9230-793FD7E79913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Dunas XL</a:t>
            </a:r>
            <a:endParaRPr lang="en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A463946-F885-47A8-89E8-552247F353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TONON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6" name="Picture 5" descr="A room with a large mirror&#10;&#10;Description automatically generated">
            <a:extLst>
              <a:ext uri="{FF2B5EF4-FFF2-40B4-BE49-F238E27FC236}">
                <a16:creationId xmlns:a16="http://schemas.microsoft.com/office/drawing/2014/main" id="{E0BB50C6-6656-A646-A4C7-8133355C0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t="11251" r="15879" b="9480"/>
          <a:stretch/>
        </p:blipFill>
        <p:spPr>
          <a:xfrm>
            <a:off x="4929465" y="1642447"/>
            <a:ext cx="5598835" cy="4271312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9" name="Picture 8" descr="A chair sitting in front of a book shelf&#10;&#10;Description automatically generated">
            <a:extLst>
              <a:ext uri="{FF2B5EF4-FFF2-40B4-BE49-F238E27FC236}">
                <a16:creationId xmlns:a16="http://schemas.microsoft.com/office/drawing/2014/main" id="{F73D3249-22BB-5246-BEB7-8C4277126E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0"/>
          <a:stretch/>
        </p:blipFill>
        <p:spPr>
          <a:xfrm>
            <a:off x="232121" y="1647001"/>
            <a:ext cx="4568878" cy="4293103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11" name="Picture 10" descr="A picture containing indoor, sitting, black, wooden&#10;&#10;Description automatically generated">
            <a:extLst>
              <a:ext uri="{FF2B5EF4-FFF2-40B4-BE49-F238E27FC236}">
                <a16:creationId xmlns:a16="http://schemas.microsoft.com/office/drawing/2014/main" id="{6EB26A59-66C1-7E43-B912-96AE23C3AD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9" y="319505"/>
            <a:ext cx="913121" cy="1097280"/>
          </a:xfrm>
          <a:prstGeom prst="rect">
            <a:avLst/>
          </a:prstGeom>
        </p:spPr>
      </p:pic>
      <p:pic>
        <p:nvPicPr>
          <p:cNvPr id="16" name="Picture 15" descr="A picture containing table, sitting, black, white&#10;&#10;Description automatically generated">
            <a:extLst>
              <a:ext uri="{FF2B5EF4-FFF2-40B4-BE49-F238E27FC236}">
                <a16:creationId xmlns:a16="http://schemas.microsoft.com/office/drawing/2014/main" id="{179B7420-3073-DF41-87C6-C98D2FCD6F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98" y="319505"/>
            <a:ext cx="1097280" cy="1097280"/>
          </a:xfrm>
          <a:prstGeom prst="rect">
            <a:avLst/>
          </a:prstGeom>
        </p:spPr>
      </p:pic>
      <p:pic>
        <p:nvPicPr>
          <p:cNvPr id="22" name="Picture 21" descr="A close up of a chair&#10;&#10;Description automatically generated">
            <a:extLst>
              <a:ext uri="{FF2B5EF4-FFF2-40B4-BE49-F238E27FC236}">
                <a16:creationId xmlns:a16="http://schemas.microsoft.com/office/drawing/2014/main" id="{E2EE7F1A-10A1-164C-BDC9-B38109BD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03" y="825253"/>
            <a:ext cx="742260" cy="621075"/>
          </a:xfrm>
          <a:prstGeom prst="rect">
            <a:avLst/>
          </a:prstGeom>
        </p:spPr>
      </p:pic>
      <p:pic>
        <p:nvPicPr>
          <p:cNvPr id="24" name="Picture 23" descr="A close up of a stool&#10;&#10;Description automatically generated">
            <a:extLst>
              <a:ext uri="{FF2B5EF4-FFF2-40B4-BE49-F238E27FC236}">
                <a16:creationId xmlns:a16="http://schemas.microsoft.com/office/drawing/2014/main" id="{15E0FB0A-B2CF-0B4A-A389-08B4D78DDA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06" y="814175"/>
            <a:ext cx="670551" cy="6026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63A71F-FD66-48C0-90C8-681CC5ABD6F7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Loft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42D46A-FA82-475C-BD26-7FCA9CD0CE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93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 descr="A chair sitting in front of a table&#10;&#10;Description automatically generated">
            <a:extLst>
              <a:ext uri="{FF2B5EF4-FFF2-40B4-BE49-F238E27FC236}">
                <a16:creationId xmlns:a16="http://schemas.microsoft.com/office/drawing/2014/main" id="{C24DEB3B-2245-5246-8656-5C8D35617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5" y="1726992"/>
            <a:ext cx="8640330" cy="4733870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7" name="Picture 6" descr="A chair sitting in front of a table&#10;&#10;Description automatically generated">
            <a:extLst>
              <a:ext uri="{FF2B5EF4-FFF2-40B4-BE49-F238E27FC236}">
                <a16:creationId xmlns:a16="http://schemas.microsoft.com/office/drawing/2014/main" id="{FD73703B-343D-7B44-828F-3AC8CA1C71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5" b="10722"/>
          <a:stretch/>
        </p:blipFill>
        <p:spPr>
          <a:xfrm>
            <a:off x="1026535" y="272626"/>
            <a:ext cx="3505200" cy="12224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185304-8C3D-43C0-9C05-C181996E662D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 err="1">
                <a:solidFill>
                  <a:srgbClr val="231F20"/>
                </a:solidFill>
                <a:latin typeface="Montserrat Thin"/>
                <a:ea typeface="+mj-ea"/>
              </a:rPr>
              <a:t>Unnia</a:t>
            </a:r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 Soft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1AB750E-3EDF-4057-B68E-19EDCDFF3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0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6" name="Picture 5" descr="A close up of a chair&#10;&#10;Description automatically generated">
            <a:extLst>
              <a:ext uri="{FF2B5EF4-FFF2-40B4-BE49-F238E27FC236}">
                <a16:creationId xmlns:a16="http://schemas.microsoft.com/office/drawing/2014/main" id="{2C8D17D5-9881-2A41-A525-3E41229A4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4" y="227309"/>
            <a:ext cx="1175968" cy="1175968"/>
          </a:xfrm>
          <a:prstGeom prst="rect">
            <a:avLst/>
          </a:prstGeom>
        </p:spPr>
      </p:pic>
      <p:pic>
        <p:nvPicPr>
          <p:cNvPr id="9" name="Picture 8" descr="A chair sitting in front of a table&#10;&#10;Description automatically generated">
            <a:extLst>
              <a:ext uri="{FF2B5EF4-FFF2-40B4-BE49-F238E27FC236}">
                <a16:creationId xmlns:a16="http://schemas.microsoft.com/office/drawing/2014/main" id="{B3049AC7-B4AD-C740-92B5-4014502E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b="15495"/>
          <a:stretch/>
        </p:blipFill>
        <p:spPr>
          <a:xfrm>
            <a:off x="1779062" y="52307"/>
            <a:ext cx="2139796" cy="1379165"/>
          </a:xfrm>
          <a:prstGeom prst="rect">
            <a:avLst/>
          </a:prstGeom>
        </p:spPr>
      </p:pic>
      <p:pic>
        <p:nvPicPr>
          <p:cNvPr id="11" name="Picture 10" descr="A room with a couch and a table&#10;&#10;Description automatically generated">
            <a:extLst>
              <a:ext uri="{FF2B5EF4-FFF2-40B4-BE49-F238E27FC236}">
                <a16:creationId xmlns:a16="http://schemas.microsoft.com/office/drawing/2014/main" id="{7F3F5A9F-ACC9-CE41-A224-E473D437F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7" y="2022729"/>
            <a:ext cx="8842015" cy="4425696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74578F-0F79-48A7-B09E-B137BB5EB19A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 err="1">
                <a:solidFill>
                  <a:srgbClr val="231F20"/>
                </a:solidFill>
                <a:latin typeface="Montserrat Thin"/>
                <a:ea typeface="+mj-ea"/>
              </a:rPr>
              <a:t>Etnia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DB81E6-9B53-44C6-90F2-636FD9EDB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53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7C84CA-A7B3-5546-B4B9-943584ADF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08" b="12409"/>
          <a:stretch/>
        </p:blipFill>
        <p:spPr>
          <a:xfrm>
            <a:off x="363053" y="374261"/>
            <a:ext cx="1509290" cy="1103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59542-92E4-5C49-81ED-B8245F703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79" y="1691373"/>
            <a:ext cx="4421221" cy="4421221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57E07-0F71-1849-800A-E65081AAF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300" y="1691373"/>
            <a:ext cx="4421222" cy="4421222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313EE40A-9E47-8D4E-8507-16D23C12B877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45">
                <a:solidFill>
                  <a:srgbClr val="231F20"/>
                </a:solidFill>
                <a:latin typeface="Gotham Rounded Light"/>
                <a:cs typeface="Gotham Rounded Light"/>
              </a:rPr>
              <a:t>INCLASS</a:t>
            </a: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 COLLECTION</a:t>
            </a:r>
            <a:endParaRPr sz="1200">
              <a:latin typeface="Gotham Rounded Light"/>
              <a:cs typeface="Gotham Rounded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86A867-83E9-4738-B7E7-5AC14F4453D7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 err="1">
                <a:solidFill>
                  <a:srgbClr val="231F20"/>
                </a:solidFill>
                <a:latin typeface="Montserrat Thin"/>
                <a:ea typeface="+mj-ea"/>
              </a:rPr>
              <a:t>Cubik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A931981-1DB0-4662-9375-6238DFF38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ET AL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6" name="Picture 5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0F9FA733-19BA-8949-9056-EF09C98ED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18873" r="49573" b="7498"/>
          <a:stretch/>
        </p:blipFill>
        <p:spPr>
          <a:xfrm>
            <a:off x="914399" y="1705542"/>
            <a:ext cx="4132943" cy="4996554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8" name="Picture 7" descr="A close up of a chair&#10;&#10;Description automatically generated">
            <a:extLst>
              <a:ext uri="{FF2B5EF4-FFF2-40B4-BE49-F238E27FC236}">
                <a16:creationId xmlns:a16="http://schemas.microsoft.com/office/drawing/2014/main" id="{B3080F2D-41E5-D94D-B565-FCE30F0A6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15" y="521660"/>
            <a:ext cx="796914" cy="79691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90830E2-DE8D-114C-B349-CC70C329D3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18" y="490857"/>
            <a:ext cx="796913" cy="796913"/>
          </a:xfrm>
          <a:prstGeom prst="rect">
            <a:avLst/>
          </a:prstGeom>
        </p:spPr>
      </p:pic>
      <p:pic>
        <p:nvPicPr>
          <p:cNvPr id="14" name="Picture 13" descr="A close up of a chair&#10;&#10;Description automatically generated">
            <a:extLst>
              <a:ext uri="{FF2B5EF4-FFF2-40B4-BE49-F238E27FC236}">
                <a16:creationId xmlns:a16="http://schemas.microsoft.com/office/drawing/2014/main" id="{D9A5E4D7-5C5E-994B-8B72-14542B1602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13" y="536174"/>
            <a:ext cx="796914" cy="796914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013340F9-0F94-B048-87C3-EEE53061E540}"/>
              </a:ext>
            </a:extLst>
          </p:cNvPr>
          <p:cNvSpPr/>
          <p:nvPr/>
        </p:nvSpPr>
        <p:spPr>
          <a:xfrm>
            <a:off x="346407" y="542264"/>
            <a:ext cx="705722" cy="82334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B26B234A-2CF5-8642-A195-BA92980BB63E}"/>
              </a:ext>
            </a:extLst>
          </p:cNvPr>
          <p:cNvSpPr/>
          <p:nvPr/>
        </p:nvSpPr>
        <p:spPr>
          <a:xfrm>
            <a:off x="1151242" y="517994"/>
            <a:ext cx="666518" cy="862551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D7802ACB-CF9D-BD44-904A-FAB6C6B6211C}"/>
              </a:ext>
            </a:extLst>
          </p:cNvPr>
          <p:cNvSpPr/>
          <p:nvPr/>
        </p:nvSpPr>
        <p:spPr>
          <a:xfrm>
            <a:off x="4603708" y="400145"/>
            <a:ext cx="638363" cy="940740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0B41AE27-8C08-F24C-8211-B21341DA2F39}"/>
              </a:ext>
            </a:extLst>
          </p:cNvPr>
          <p:cNvSpPr/>
          <p:nvPr/>
        </p:nvSpPr>
        <p:spPr>
          <a:xfrm>
            <a:off x="6328228" y="410508"/>
            <a:ext cx="943128" cy="943128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4816181D-CC58-D54F-B182-49668FFA2B43}"/>
              </a:ext>
            </a:extLst>
          </p:cNvPr>
          <p:cNvSpPr/>
          <p:nvPr/>
        </p:nvSpPr>
        <p:spPr>
          <a:xfrm>
            <a:off x="7562357" y="386204"/>
            <a:ext cx="983943" cy="979403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4FF4C4C3-5EF6-FA48-838D-5F95630492EB}"/>
              </a:ext>
            </a:extLst>
          </p:cNvPr>
          <p:cNvSpPr/>
          <p:nvPr/>
        </p:nvSpPr>
        <p:spPr>
          <a:xfrm>
            <a:off x="5486531" y="410508"/>
            <a:ext cx="604762" cy="940740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yellow chair in a room&#10;&#10;Description automatically generated">
            <a:extLst>
              <a:ext uri="{FF2B5EF4-FFF2-40B4-BE49-F238E27FC236}">
                <a16:creationId xmlns:a16="http://schemas.microsoft.com/office/drawing/2014/main" id="{11A15FFA-95BA-EF4D-A5E4-A9B2D9CAAB6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" r="7086" b="2917"/>
          <a:stretch/>
        </p:blipFill>
        <p:spPr>
          <a:xfrm>
            <a:off x="5467935" y="2348139"/>
            <a:ext cx="4891075" cy="3725707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29782B-E7E7-4A42-9DC0-8C1A7DE09871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Myra</a:t>
            </a:r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6DB7AA9-37C9-4218-851E-571AE3ED42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64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ET AL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 descr="A living room with a black seat sitting in a chair&#10;&#10;Description automatically generated">
            <a:extLst>
              <a:ext uri="{FF2B5EF4-FFF2-40B4-BE49-F238E27FC236}">
                <a16:creationId xmlns:a16="http://schemas.microsoft.com/office/drawing/2014/main" id="{273E2A77-6216-3B44-96FD-FBFC81D08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/>
          <a:stretch/>
        </p:blipFill>
        <p:spPr>
          <a:xfrm>
            <a:off x="542451" y="1663267"/>
            <a:ext cx="9615745" cy="4403703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9" name="Picture 8" descr="A picture containing seat, furniture, indoor, chair&#10;&#10;Description automatically generated">
            <a:extLst>
              <a:ext uri="{FF2B5EF4-FFF2-40B4-BE49-F238E27FC236}">
                <a16:creationId xmlns:a16="http://schemas.microsoft.com/office/drawing/2014/main" id="{9FB9DF9F-8147-4F45-B0F6-48628928B9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/>
          <a:stretch/>
        </p:blipFill>
        <p:spPr>
          <a:xfrm>
            <a:off x="4084482" y="226271"/>
            <a:ext cx="1463040" cy="1188720"/>
          </a:xfrm>
          <a:prstGeom prst="rect">
            <a:avLst/>
          </a:prstGeom>
        </p:spPr>
      </p:pic>
      <p:pic>
        <p:nvPicPr>
          <p:cNvPr id="11" name="Picture 10" descr="A picture containing seat, furniture, indoor, sofa&#10;&#10;Description automatically generated">
            <a:extLst>
              <a:ext uri="{FF2B5EF4-FFF2-40B4-BE49-F238E27FC236}">
                <a16:creationId xmlns:a16="http://schemas.microsoft.com/office/drawing/2014/main" id="{BD339C25-D122-3D4C-8C5D-9BD059BD62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50" y="226271"/>
            <a:ext cx="2192235" cy="1097280"/>
          </a:xfrm>
          <a:prstGeom prst="rect">
            <a:avLst/>
          </a:prstGeom>
        </p:spPr>
      </p:pic>
      <p:pic>
        <p:nvPicPr>
          <p:cNvPr id="15" name="Picture 14" descr="A picture containing seat, furniture, indoor, sitting&#10;&#10;Description automatically generated">
            <a:extLst>
              <a:ext uri="{FF2B5EF4-FFF2-40B4-BE49-F238E27FC236}">
                <a16:creationId xmlns:a16="http://schemas.microsoft.com/office/drawing/2014/main" id="{9DD828EE-69CD-FF40-85C7-5526BE21A2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7" t="14286" r="15918"/>
          <a:stretch/>
        </p:blipFill>
        <p:spPr>
          <a:xfrm>
            <a:off x="239299" y="226271"/>
            <a:ext cx="1693265" cy="1097280"/>
          </a:xfrm>
          <a:prstGeom prst="rect">
            <a:avLst/>
          </a:prstGeom>
        </p:spPr>
      </p:pic>
      <p:pic>
        <p:nvPicPr>
          <p:cNvPr id="18" name="Picture 17" descr="A picture containing indoor, seat, furniture, sitting&#10;&#10;Description automatically generated">
            <a:extLst>
              <a:ext uri="{FF2B5EF4-FFF2-40B4-BE49-F238E27FC236}">
                <a16:creationId xmlns:a16="http://schemas.microsoft.com/office/drawing/2014/main" id="{B5CB6D45-6D59-7444-856E-219B65FA38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20673" r="5299"/>
          <a:stretch/>
        </p:blipFill>
        <p:spPr>
          <a:xfrm>
            <a:off x="5606191" y="295429"/>
            <a:ext cx="2313230" cy="10155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C480E4-EC6C-4349-B38D-E0156658D1BF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Damon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CCD0637-1C6E-42D0-BA1C-0C17446DA6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3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41F0AC7-A855-4D3C-913D-BD849CA52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5797" y="2772043"/>
            <a:ext cx="6781801" cy="1009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8A6499-D86A-4A05-AD24-85E757813EC6}"/>
              </a:ext>
            </a:extLst>
          </p:cNvPr>
          <p:cNvSpPr txBox="1"/>
          <p:nvPr/>
        </p:nvSpPr>
        <p:spPr>
          <a:xfrm>
            <a:off x="3837211" y="5355771"/>
            <a:ext cx="301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Thin" panose="00000300000000000000" pitchFamily="50" charset="0"/>
              </a:rPr>
              <a:t>www.sandlerseating.com</a:t>
            </a:r>
          </a:p>
        </p:txBody>
      </p:sp>
    </p:spTree>
    <p:extLst>
      <p:ext uri="{BB962C8B-B14F-4D97-AF65-F5344CB8AC3E}">
        <p14:creationId xmlns:p14="http://schemas.microsoft.com/office/powerpoint/2010/main" val="22863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TONON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 descr="A picture containing indoor, ceiling, room, table&#10;&#10;Description automatically generated">
            <a:extLst>
              <a:ext uri="{FF2B5EF4-FFF2-40B4-BE49-F238E27FC236}">
                <a16:creationId xmlns:a16="http://schemas.microsoft.com/office/drawing/2014/main" id="{8B3936CB-5F65-9241-B844-44F08D51C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614" b="310"/>
          <a:stretch/>
        </p:blipFill>
        <p:spPr>
          <a:xfrm>
            <a:off x="5270500" y="1645347"/>
            <a:ext cx="5029200" cy="4667358"/>
          </a:xfrm>
          <a:prstGeom prst="rect">
            <a:avLst/>
          </a:prstGeom>
          <a:ln w="38100" cmpd="thinThick">
            <a:noFill/>
          </a:ln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</p:pic>
      <p:pic>
        <p:nvPicPr>
          <p:cNvPr id="11" name="Picture 10" descr="A picture containing seat, sitting, chair, table&#10;&#10;Description automatically generated">
            <a:extLst>
              <a:ext uri="{FF2B5EF4-FFF2-40B4-BE49-F238E27FC236}">
                <a16:creationId xmlns:a16="http://schemas.microsoft.com/office/drawing/2014/main" id="{AEFA6FDF-C983-6846-914F-AA08DC95A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6" y="323457"/>
            <a:ext cx="1060380" cy="1097280"/>
          </a:xfrm>
          <a:prstGeom prst="rect">
            <a:avLst/>
          </a:prstGeom>
        </p:spPr>
      </p:pic>
      <p:pic>
        <p:nvPicPr>
          <p:cNvPr id="14" name="Picture 13" descr="A close up of a white chair&#10;&#10;Description automatically generated">
            <a:extLst>
              <a:ext uri="{FF2B5EF4-FFF2-40B4-BE49-F238E27FC236}">
                <a16:creationId xmlns:a16="http://schemas.microsoft.com/office/drawing/2014/main" id="{2689A939-FABA-0B4D-ABCC-A52EF8E491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97" y="313665"/>
            <a:ext cx="1060380" cy="1097280"/>
          </a:xfrm>
          <a:prstGeom prst="rect">
            <a:avLst/>
          </a:prstGeom>
        </p:spPr>
      </p:pic>
      <p:pic>
        <p:nvPicPr>
          <p:cNvPr id="18" name="Picture 17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76FAAC1A-E196-5B48-B287-BD7A17B64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645347"/>
            <a:ext cx="4667358" cy="4667358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A4869-B224-4C19-98CB-9A216C650E49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Fly Too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6C35AB3-2C37-483D-8F4F-E6208AD603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TONON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B8B9A686-02D3-7D44-A169-BA1198683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t="7215" r="4779"/>
          <a:stretch/>
        </p:blipFill>
        <p:spPr>
          <a:xfrm>
            <a:off x="4889500" y="1642448"/>
            <a:ext cx="5351624" cy="4266757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7" name="Picture 6" descr="A dining room table in front of a red chair&#10;&#10;Description automatically generated">
            <a:extLst>
              <a:ext uri="{FF2B5EF4-FFF2-40B4-BE49-F238E27FC236}">
                <a16:creationId xmlns:a16="http://schemas.microsoft.com/office/drawing/2014/main" id="{8517F3AA-291F-8F47-BE66-4B5702DC3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8" y="1642448"/>
            <a:ext cx="4271312" cy="4271312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14" name="Picture 13" descr="A chair sitting in front of a table&#10;&#10;Description automatically generated">
            <a:extLst>
              <a:ext uri="{FF2B5EF4-FFF2-40B4-BE49-F238E27FC236}">
                <a16:creationId xmlns:a16="http://schemas.microsoft.com/office/drawing/2014/main" id="{B5879554-6F9C-624F-AA64-D99199F3DC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93" y="323457"/>
            <a:ext cx="1906702" cy="1097280"/>
          </a:xfrm>
          <a:prstGeom prst="rect">
            <a:avLst/>
          </a:prstGeom>
        </p:spPr>
      </p:pic>
      <p:pic>
        <p:nvPicPr>
          <p:cNvPr id="18" name="Picture 17" descr="A close up of a black chair&#10;&#10;Description automatically generated">
            <a:extLst>
              <a:ext uri="{FF2B5EF4-FFF2-40B4-BE49-F238E27FC236}">
                <a16:creationId xmlns:a16="http://schemas.microsoft.com/office/drawing/2014/main" id="{45EDFF00-D906-4F44-BF0E-010E27A313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4" y="334281"/>
            <a:ext cx="1203410" cy="1097280"/>
          </a:xfrm>
          <a:prstGeom prst="rect">
            <a:avLst/>
          </a:prstGeom>
        </p:spPr>
      </p:pic>
      <p:pic>
        <p:nvPicPr>
          <p:cNvPr id="20" name="Picture 19" descr="A close up of furniture&#10;&#10;Description automatically generated">
            <a:extLst>
              <a:ext uri="{FF2B5EF4-FFF2-40B4-BE49-F238E27FC236}">
                <a16:creationId xmlns:a16="http://schemas.microsoft.com/office/drawing/2014/main" id="{5C196E18-087B-9C49-9DD9-AB7613FF81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55" y="492951"/>
            <a:ext cx="1112299" cy="924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A43673-BED7-4ED8-B7AC-C7EBA74FE0FD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Wave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DAC383B-0409-4331-A71E-E2FC8FBF0D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E2E96DF-1F67-48F9-975E-CBBABE11535F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TONON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 descr="A chair sitting in front of a window&#10;&#10;Description automatically generated">
            <a:extLst>
              <a:ext uri="{FF2B5EF4-FFF2-40B4-BE49-F238E27FC236}">
                <a16:creationId xmlns:a16="http://schemas.microsoft.com/office/drawing/2014/main" id="{AEE2AE1F-3B40-4299-8B6C-0560B0B3A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7647" r="17526" b="5756"/>
          <a:stretch/>
        </p:blipFill>
        <p:spPr>
          <a:xfrm>
            <a:off x="4952550" y="1673677"/>
            <a:ext cx="5410200" cy="4039616"/>
          </a:xfrm>
          <a:prstGeom prst="rect">
            <a:avLst/>
          </a:prstGeom>
          <a:ln w="38100" cmpd="thinThick">
            <a:noFill/>
          </a:ln>
        </p:spPr>
      </p:pic>
      <p:pic>
        <p:nvPicPr>
          <p:cNvPr id="7" name="Picture 6" descr="A close up of a chair&#10;&#10;Description automatically generated">
            <a:extLst>
              <a:ext uri="{FF2B5EF4-FFF2-40B4-BE49-F238E27FC236}">
                <a16:creationId xmlns:a16="http://schemas.microsoft.com/office/drawing/2014/main" id="{DAFF99E1-C90E-45CD-A33D-F0912C701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1" y="1717226"/>
            <a:ext cx="4010025" cy="4010025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8C7DDA-AF8A-4B3A-BBD7-5A2075F4057D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Up Lounge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CF45D4E-68DE-43B7-AA02-AB7D3A9C3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7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ir in a room&#10;&#10;Description automatically generated">
            <a:extLst>
              <a:ext uri="{FF2B5EF4-FFF2-40B4-BE49-F238E27FC236}">
                <a16:creationId xmlns:a16="http://schemas.microsoft.com/office/drawing/2014/main" id="{D7064474-9E35-416C-9CF0-651D41A0C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7" y="1659885"/>
            <a:ext cx="9905093" cy="4956324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C4136927-F4FA-46B2-AF10-777AD9841163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TONON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38541-7397-403E-A574-01363227B4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215"/>
          <a:stretch/>
        </p:blipFill>
        <p:spPr>
          <a:xfrm>
            <a:off x="483507" y="338731"/>
            <a:ext cx="1066471" cy="929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9A15C5-4A5A-4CDE-88FF-1F75BC6B3B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99"/>
          <a:stretch/>
        </p:blipFill>
        <p:spPr>
          <a:xfrm>
            <a:off x="1549978" y="342053"/>
            <a:ext cx="3612981" cy="929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235187-1B50-492E-AFB7-04BCBE93D5F5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Spirit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FDADF7D-7FB5-40EF-834C-AA8EA874D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6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ChangeAspect="1"/>
          </p:cNvSpPr>
          <p:nvPr/>
        </p:nvSpPr>
        <p:spPr>
          <a:xfrm>
            <a:off x="6112794" y="4015634"/>
            <a:ext cx="3088281" cy="246888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mpd="thinThick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759" y="404653"/>
            <a:ext cx="939911" cy="93991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1977" y="239177"/>
            <a:ext cx="939911" cy="117487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6F6E088-FD0D-2A4F-AB0D-FCB574549C7F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LONDON COLLECTION</a:t>
            </a:r>
            <a:endParaRPr sz="1200">
              <a:latin typeface="Gotham Rounded Light"/>
              <a:cs typeface="Gotham Rounded Light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B98B91B1-BFCD-FE45-8214-7AF86ECFC8E5}"/>
              </a:ext>
            </a:extLst>
          </p:cNvPr>
          <p:cNvSpPr>
            <a:spLocks noChangeAspect="1"/>
          </p:cNvSpPr>
          <p:nvPr/>
        </p:nvSpPr>
        <p:spPr>
          <a:xfrm>
            <a:off x="679049" y="1673028"/>
            <a:ext cx="4123907" cy="512064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mpd="thinThick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close up of a chair&#10;&#10;Description automatically generated">
            <a:extLst>
              <a:ext uri="{FF2B5EF4-FFF2-40B4-BE49-F238E27FC236}">
                <a16:creationId xmlns:a16="http://schemas.microsoft.com/office/drawing/2014/main" id="{89675083-2E3E-8D44-B236-16DC9C24E4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/>
          <a:stretch/>
        </p:blipFill>
        <p:spPr>
          <a:xfrm>
            <a:off x="5815312" y="783072"/>
            <a:ext cx="2807988" cy="3098215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17" name="object 10">
            <a:extLst>
              <a:ext uri="{FF2B5EF4-FFF2-40B4-BE49-F238E27FC236}">
                <a16:creationId xmlns:a16="http://schemas.microsoft.com/office/drawing/2014/main" id="{5F325C39-E73D-EB42-8EEE-8A05877FC744}"/>
              </a:ext>
            </a:extLst>
          </p:cNvPr>
          <p:cNvSpPr/>
          <p:nvPr/>
        </p:nvSpPr>
        <p:spPr>
          <a:xfrm>
            <a:off x="2558023" y="218470"/>
            <a:ext cx="939911" cy="1174875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6D5D7-DFC1-4426-AD59-62B0C48B28D1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Ariane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7555C99-F097-41AB-ADCE-BD9953F324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827A91B-D2DE-44E1-91EF-00AD24D3077E}"/>
              </a:ext>
            </a:extLst>
          </p:cNvPr>
          <p:cNvSpPr txBox="1"/>
          <p:nvPr/>
        </p:nvSpPr>
        <p:spPr>
          <a:xfrm>
            <a:off x="239299" y="6925030"/>
            <a:ext cx="25038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0" spc="45">
                <a:solidFill>
                  <a:srgbClr val="231F20"/>
                </a:solidFill>
                <a:latin typeface="Gotham Rounded Light"/>
                <a:cs typeface="Gotham Rounded Light"/>
              </a:rPr>
              <a:t>LONDON COLLECTION</a:t>
            </a:r>
            <a:endParaRPr sz="1200">
              <a:latin typeface="Gotham Rounded Light"/>
              <a:cs typeface="Gotham Rounded Light"/>
            </a:endParaRPr>
          </a:p>
        </p:txBody>
      </p:sp>
      <p:pic>
        <p:nvPicPr>
          <p:cNvPr id="5" name="Picture 4" descr="A picture containing indoor, room, sitting, table&#10;&#10;Description automatically generated">
            <a:extLst>
              <a:ext uri="{FF2B5EF4-FFF2-40B4-BE49-F238E27FC236}">
                <a16:creationId xmlns:a16="http://schemas.microsoft.com/office/drawing/2014/main" id="{19D24DDD-760C-49C7-B928-1B69438F9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14640" r="7683" b="2645"/>
          <a:stretch/>
        </p:blipFill>
        <p:spPr>
          <a:xfrm>
            <a:off x="1450521" y="1200134"/>
            <a:ext cx="7792357" cy="5375713"/>
          </a:xfrm>
          <a:prstGeom prst="rect">
            <a:avLst/>
          </a:prstGeom>
          <a:ln w="38100" cmpd="thinThick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CB1788-E39E-4C35-AF61-8ADC2D73F887}"/>
              </a:ext>
            </a:extLst>
          </p:cNvPr>
          <p:cNvSpPr txBox="1"/>
          <p:nvPr/>
        </p:nvSpPr>
        <p:spPr>
          <a:xfrm>
            <a:off x="6228908" y="358895"/>
            <a:ext cx="404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0" spc="-185" dirty="0">
                <a:solidFill>
                  <a:srgbClr val="231F20"/>
                </a:solidFill>
                <a:latin typeface="Montserrat Thin"/>
                <a:ea typeface="+mj-ea"/>
              </a:rPr>
              <a:t>Ariane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CC4930-64FD-473D-BC46-2B3D92E04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7100" y="7000648"/>
            <a:ext cx="1590675" cy="2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4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F3F439C274B4AA7E64B886C9D2196" ma:contentTypeVersion="2" ma:contentTypeDescription="Create a new document." ma:contentTypeScope="" ma:versionID="6afe6b7690085540fd307c8d0a489a0c">
  <xsd:schema xmlns:xsd="http://www.w3.org/2001/XMLSchema" xmlns:xs="http://www.w3.org/2001/XMLSchema" xmlns:p="http://schemas.microsoft.com/office/2006/metadata/properties" xmlns:ns3="de60a5d8-7021-48a6-ba3a-a87e614ae496" targetNamespace="http://schemas.microsoft.com/office/2006/metadata/properties" ma:root="true" ma:fieldsID="2e24b97b0c6f7e713900404323d58553" ns3:_="">
    <xsd:import namespace="de60a5d8-7021-48a6-ba3a-a87e614ae4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0a5d8-7021-48a6-ba3a-a87e614ae4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23CBC0-2530-43E7-AF6E-CAEFD6E8AB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8C88FB-8D90-41EF-B4F9-D428EB9725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5924C8-D06C-45EC-9AE4-38512987B9FE}">
  <ds:schemaRefs>
    <ds:schemaRef ds:uri="de60a5d8-7021-48a6-ba3a-a87e614ae4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867</Words>
  <Application>Microsoft Office PowerPoint</Application>
  <PresentationFormat>Custom</PresentationFormat>
  <Paragraphs>133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Gotham Rounded Light</vt:lpstr>
      <vt:lpstr>Montserrat SemiBold</vt:lpstr>
      <vt:lpstr>Montserrat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Sandler Seating Additions 2019</dc:title>
  <dc:creator>Will Howells</dc:creator>
  <cp:lastModifiedBy>Marty Smith</cp:lastModifiedBy>
  <cp:revision>31</cp:revision>
  <cp:lastPrinted>2020-01-16T15:44:55Z</cp:lastPrinted>
  <dcterms:created xsi:type="dcterms:W3CDTF">2019-07-05T14:38:13Z</dcterms:created>
  <dcterms:modified xsi:type="dcterms:W3CDTF">2020-04-15T20:33:45Z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0x0101006D3F3F439C274B4AA7E64B886C9D2196</vt:lpwstr>
  </property>
  <property fmtid="{D5CDD505-2E9C-101B-9397-08002B2CF9AE}" name="Created" pid="3">
    <vt:filetime>2019-07-05T00:00:00Z</vt:filetime>
  </property>
  <property fmtid="{D5CDD505-2E9C-101B-9397-08002B2CF9AE}" name="Creator" pid="4">
    <vt:lpwstr>Adobe InDesign 14.0 (Windows)</vt:lpwstr>
  </property>
  <property fmtid="{D5CDD505-2E9C-101B-9397-08002B2CF9AE}" name="LastSaved" pid="5">
    <vt:filetime>2019-07-05T00:00:00Z</vt:filetime>
  </property>
  <property fmtid="{D5CDD505-2E9C-101B-9397-08002B2CF9AE}" name="NXPowerLiteLastOptimized" pid="6">
    <vt:lpwstr>6389779</vt:lpwstr>
  </property>
  <property fmtid="{D5CDD505-2E9C-101B-9397-08002B2CF9AE}" name="NXPowerLiteSettings" pid="7">
    <vt:lpwstr>C700052003A000</vt:lpwstr>
  </property>
  <property fmtid="{D5CDD505-2E9C-101B-9397-08002B2CF9AE}" name="NXPowerLiteVersion" pid="8">
    <vt:lpwstr>D8.0.11</vt:lpwstr>
  </property>
</Properties>
</file>