
<file path=[Content_Types].xml><?xml version="1.0" encoding="utf-8"?>
<Types xmlns="http://schemas.openxmlformats.org/package/2006/content-types">
  <Default ContentType="image/jpeg" Extension="jpeg"/>
  <Default ContentType="image/png" Extension="png"/>
  <Default ContentType="application/vnd.openxmlformats-package.relationships+xml" Extension="rels"/>
  <Default ContentType="image/tif" Extension="tif"/>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slide+xml" PartName="/ppt/slides/slide99.xml"/>
  <Override ContentType="application/vnd.openxmlformats-officedocument.presentationml.slide+xml" PartName="/ppt/slides/slide100.xml"/>
  <Override ContentType="application/vnd.openxmlformats-officedocument.presentationml.slide+xml" PartName="/ppt/slides/slide101.xml"/>
  <Override ContentType="application/vnd.openxmlformats-officedocument.presentationml.slide+xml" PartName="/ppt/slides/slide102.xml"/>
  <Override ContentType="application/vnd.openxmlformats-officedocument.presentationml.slide+xml" PartName="/ppt/slides/slide103.xml"/>
  <Override ContentType="application/vnd.openxmlformats-officedocument.presentationml.slide+xml" PartName="/ppt/slides/slide104.xml"/>
  <Override ContentType="application/vnd.openxmlformats-officedocument.presentationml.slide+xml" PartName="/ppt/slides/slide105.xml"/>
  <Override ContentType="application/vnd.openxmlformats-officedocument.presentationml.slide+xml" PartName="/ppt/slides/slide106.xml"/>
  <Override ContentType="application/vnd.openxmlformats-officedocument.presentationml.slide+xml" PartName="/ppt/slides/slide107.xml"/>
  <Override ContentType="application/vnd.openxmlformats-officedocument.presentationml.slide+xml" PartName="/ppt/slides/slide108.xml"/>
  <Override ContentType="application/vnd.openxmlformats-officedocument.presentationml.slide+xml" PartName="/ppt/slides/slide109.xml"/>
  <Override ContentType="application/vnd.openxmlformats-officedocument.presentationml.slide+xml" PartName="/ppt/slides/slide110.xml"/>
  <Override ContentType="application/vnd.openxmlformats-officedocument.presentationml.slide+xml" PartName="/ppt/slides/slide111.xml"/>
  <Override ContentType="application/vnd.openxmlformats-officedocument.presentationml.slide+xml" PartName="/ppt/slides/slide112.xml"/>
  <Override ContentType="application/vnd.openxmlformats-officedocument.presentationml.slide+xml" PartName="/ppt/slides/slide113.xml"/>
  <Override ContentType="application/vnd.openxmlformats-officedocument.presentationml.slide+xml" PartName="/ppt/slides/slide114.xml"/>
  <Override ContentType="application/vnd.openxmlformats-officedocument.presentationml.slide+xml" PartName="/ppt/slides/slide115.xml"/>
  <Override ContentType="application/vnd.openxmlformats-officedocument.presentationml.slide+xml" PartName="/ppt/slides/slide116.xml"/>
  <Override ContentType="application/vnd.openxmlformats-officedocument.presentationml.slide+xml" PartName="/ppt/slides/slide117.xml"/>
  <Override ContentType="application/vnd.openxmlformats-officedocument.presentationml.slide+xml" PartName="/ppt/slides/slide118.xml"/>
  <Override ContentType="application/vnd.openxmlformats-officedocument.presentationml.slide+xml" PartName="/ppt/slides/slide119.xml"/>
  <Override ContentType="application/vnd.openxmlformats-officedocument.presentationml.slide+xml" PartName="/ppt/slides/slide120.xml"/>
  <Override ContentType="application/vnd.openxmlformats-officedocument.presentationml.slide+xml" PartName="/ppt/slides/slide121.xml"/>
  <Override ContentType="application/vnd.openxmlformats-officedocument.presentationml.slide+xml" PartName="/ppt/slides/slide122.xml"/>
  <Override ContentType="application/vnd.openxmlformats-officedocument.presentationml.slide+xml" PartName="/ppt/slides/slide123.xml"/>
  <Override ContentType="application/vnd.openxmlformats-officedocument.presentationml.slide+xml" PartName="/ppt/slides/slide124.xml"/>
  <Override ContentType="application/vnd.openxmlformats-officedocument.presentationml.slide+xml" PartName="/ppt/slides/slide125.xml"/>
  <Override ContentType="application/vnd.openxmlformats-officedocument.presentationml.slide+xml" PartName="/ppt/slides/slide126.xml"/>
  <Override ContentType="application/vnd.openxmlformats-officedocument.presentationml.slide+xml" PartName="/ppt/slides/slide127.xml"/>
  <Override ContentType="application/vnd.openxmlformats-officedocument.presentationml.slide+xml" PartName="/ppt/slides/slide128.xml"/>
  <Override ContentType="application/vnd.openxmlformats-officedocument.presentationml.slide+xml" PartName="/ppt/slides/slide129.xml"/>
  <Override ContentType="application/vnd.openxmlformats-officedocument.presentationml.slide+xml" PartName="/ppt/slides/slide130.xml"/>
  <Override ContentType="application/vnd.openxmlformats-officedocument.presentationml.slide+xml" PartName="/ppt/slides/slide131.xml"/>
  <Override ContentType="application/vnd.openxmlformats-officedocument.presentationml.slide+xml" PartName="/ppt/slides/slide132.xml"/>
  <Override ContentType="application/vnd.openxmlformats-officedocument.presentationml.slide+xml" PartName="/ppt/slides/slide133.xml"/>
  <Override ContentType="application/vnd.openxmlformats-officedocument.presentationml.slide+xml" PartName="/ppt/slides/slide134.xml"/>
  <Override ContentType="application/vnd.openxmlformats-officedocument.presentationml.slide+xml" PartName="/ppt/slides/slide135.xml"/>
  <Override ContentType="application/vnd.openxmlformats-officedocument.presentationml.slide+xml" PartName="/ppt/slides/slide136.xml"/>
  <Override ContentType="application/vnd.openxmlformats-officedocument.presentationml.slide+xml" PartName="/ppt/slides/slide137.xml"/>
  <Override ContentType="application/vnd.openxmlformats-officedocument.presentationml.slide+xml" PartName="/ppt/slides/slide138.xml"/>
  <Override ContentType="application/vnd.openxmlformats-officedocument.presentationml.slide+xml" PartName="/ppt/slides/slide139.xml"/>
  <Override ContentType="application/vnd.openxmlformats-officedocument.presentationml.slide+xml" PartName="/ppt/slides/slide140.xml"/>
  <Override ContentType="application/vnd.openxmlformats-officedocument.presentationml.slide+xml" PartName="/ppt/slides/slide141.xml"/>
  <Override ContentType="application/vnd.openxmlformats-officedocument.presentationml.slide+xml" PartName="/ppt/slides/slide142.xml"/>
  <Override ContentType="application/vnd.openxmlformats-officedocument.presentationml.slide+xml" PartName="/ppt/slides/slide143.xml"/>
  <Override ContentType="application/vnd.openxmlformats-officedocument.presentationml.slide+xml" PartName="/ppt/slides/slide144.xml"/>
  <Override ContentType="application/vnd.openxmlformats-officedocument.presentationml.slide+xml" PartName="/ppt/slides/slide145.xml"/>
  <Override ContentType="application/vnd.openxmlformats-officedocument.presentationml.slide+xml" PartName="/ppt/slides/slide146.xml"/>
  <Override ContentType="application/vnd.openxmlformats-officedocument.presentationml.slide+xml" PartName="/ppt/slides/slide147.xml"/>
  <Override ContentType="application/vnd.openxmlformats-officedocument.presentationml.slide+xml" PartName="/ppt/slides/slide148.xml"/>
  <Override ContentType="application/vnd.openxmlformats-officedocument.presentationml.slide+xml" PartName="/ppt/slides/slide149.xml"/>
  <Override ContentType="application/vnd.openxmlformats-officedocument.presentationml.slide+xml" PartName="/ppt/slides/slide150.xml"/>
  <Override ContentType="application/vnd.openxmlformats-officedocument.presentationml.slide+xml" PartName="/ppt/slides/slide151.xml"/>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theme+xml" PartName="/ppt/theme/theme2.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ms-powerpoint.revisioninfo+xml" PartName="/ppt/revisionInfo.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app.xml" Type="http://schemas.openxmlformats.org/officeDocument/2006/relationships/extended-properties"/><Relationship Id="rId2" Target="docProps/core.xml" Type="http://schemas.openxmlformats.org/package/2006/relationships/metadata/core-properties"/><Relationship Id="rId1" Target="ppt/presentation.xml" Type="http://schemas.openxmlformats.org/officeDocument/2006/relationships/officeDocument"/><Relationship Id="rId4"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Lst>
  <p:sldSz cx="10693400" cy="7556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CBEDEB-649B-164F-07A8-7E0AA4F08F57}" v="1" dt="2021-06-23T18:20:51.33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24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Shape 566"/>
          <p:cNvSpPr>
            <a:spLocks noGrp="1" noRot="1" noChangeAspect="1"/>
          </p:cNvSpPr>
          <p:nvPr>
            <p:ph type="sldImg"/>
          </p:nvPr>
        </p:nvSpPr>
        <p:spPr>
          <a:xfrm>
            <a:off x="1003300" y="685800"/>
            <a:ext cx="4851400" cy="3429000"/>
          </a:xfrm>
          <a:prstGeom prst="rect">
            <a:avLst/>
          </a:prstGeom>
        </p:spPr>
        <p:txBody>
          <a:bodyPr/>
          <a:lstStyle/>
          <a:p>
            <a:endParaRPr/>
          </a:p>
        </p:txBody>
      </p:sp>
      <p:sp>
        <p:nvSpPr>
          <p:cNvPr id="567" name="Shape 567"/>
          <p:cNvSpPr>
            <a:spLocks noGrp="1"/>
          </p:cNvSpPr>
          <p:nvPr>
            <p:ph type="body" sz="quarter" idx="1"/>
          </p:nvPr>
        </p:nvSpPr>
        <p:spPr>
          <a:prstGeom prst="rect">
            <a:avLst/>
          </a:prstGeom>
        </p:spPr>
        <p:txBody>
          <a:bodyPr/>
          <a:lstStyle/>
          <a:p>
            <a:r>
              <a:t>Here is the big reveal… INSPEC! We are so excited to launch InSpec, which is a new division of Sandler. InSpec is created of 3 factories - Lammhults (Sweden), Randers+Radius (Denmark) and OMK (United Kingdom). Very elegant in design, InSpec is creating waves in the furniture market.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Shape 616"/>
          <p:cNvSpPr>
            <a:spLocks noGrp="1" noRot="1" noChangeAspect="1"/>
          </p:cNvSpPr>
          <p:nvPr>
            <p:ph type="sldImg"/>
          </p:nvPr>
        </p:nvSpPr>
        <p:spPr>
          <a:xfrm>
            <a:off x="1003300" y="685800"/>
            <a:ext cx="4851400" cy="3429000"/>
          </a:xfrm>
          <a:prstGeom prst="rect">
            <a:avLst/>
          </a:prstGeom>
        </p:spPr>
        <p:txBody>
          <a:bodyPr/>
          <a:lstStyle/>
          <a:p>
            <a:endParaRPr/>
          </a:p>
        </p:txBody>
      </p:sp>
      <p:sp>
        <p:nvSpPr>
          <p:cNvPr id="617" name="Shape 617"/>
          <p:cNvSpPr>
            <a:spLocks noGrp="1"/>
          </p:cNvSpPr>
          <p:nvPr>
            <p:ph type="body" sz="quarter" idx="1"/>
          </p:nvPr>
        </p:nvSpPr>
        <p:spPr>
          <a:prstGeom prst="rect">
            <a:avLst/>
          </a:prstGeom>
        </p:spPr>
        <p:txBody>
          <a:bodyPr/>
          <a:lstStyle/>
          <a:p>
            <a:r>
              <a:t>Add storage includes coat hanger and magazine rack/storage rack. Add table is an extension of the Add family, including a number chairs and stools as well as storage products.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Shape 621"/>
          <p:cNvSpPr>
            <a:spLocks noGrp="1" noRot="1" noChangeAspect="1"/>
          </p:cNvSpPr>
          <p:nvPr>
            <p:ph type="sldImg"/>
          </p:nvPr>
        </p:nvSpPr>
        <p:spPr>
          <a:xfrm>
            <a:off x="1003300" y="685800"/>
            <a:ext cx="4851400" cy="3429000"/>
          </a:xfrm>
          <a:prstGeom prst="rect">
            <a:avLst/>
          </a:prstGeom>
        </p:spPr>
        <p:txBody>
          <a:bodyPr/>
          <a:lstStyle/>
          <a:p>
            <a:endParaRPr/>
          </a:p>
        </p:txBody>
      </p:sp>
      <p:sp>
        <p:nvSpPr>
          <p:cNvPr id="622" name="Shape 622"/>
          <p:cNvSpPr>
            <a:spLocks noGrp="1"/>
          </p:cNvSpPr>
          <p:nvPr>
            <p:ph type="body" sz="quarter" idx="1"/>
          </p:nvPr>
        </p:nvSpPr>
        <p:spPr>
          <a:prstGeom prst="rect">
            <a:avLst/>
          </a:prstGeom>
        </p:spPr>
        <p:txBody>
          <a:bodyPr/>
          <a:lstStyle/>
          <a:p>
            <a:r>
              <a:t>Lifestyle is now workstyle, and Aperi addresses both in balance. Aperi arrives to the modern office where sitting has evolved to the welcoming touchstones of softness and support. </a:t>
            </a:r>
          </a:p>
          <a:p>
            <a:endParaRPr/>
          </a:p>
          <a:p>
            <a:r>
              <a:t>The dynamic office relies more and more on the comforts of home, while the home is often an office. </a:t>
            </a:r>
          </a:p>
          <a:p>
            <a:r>
              <a:t>The compact monolithic form of Aperi brings a sense of calm to the work environment.</a:t>
            </a:r>
          </a:p>
          <a:p>
            <a:r>
              <a:t>Starts at LIST $3630</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Shape 626"/>
          <p:cNvSpPr>
            <a:spLocks noGrp="1" noRot="1" noChangeAspect="1"/>
          </p:cNvSpPr>
          <p:nvPr>
            <p:ph type="sldImg"/>
          </p:nvPr>
        </p:nvSpPr>
        <p:spPr>
          <a:xfrm>
            <a:off x="1003300" y="685800"/>
            <a:ext cx="4851400" cy="3429000"/>
          </a:xfrm>
          <a:prstGeom prst="rect">
            <a:avLst/>
          </a:prstGeom>
        </p:spPr>
        <p:txBody>
          <a:bodyPr/>
          <a:lstStyle/>
          <a:p>
            <a:endParaRPr/>
          </a:p>
        </p:txBody>
      </p:sp>
      <p:sp>
        <p:nvSpPr>
          <p:cNvPr id="627" name="Shape 627"/>
          <p:cNvSpPr>
            <a:spLocks noGrp="1"/>
          </p:cNvSpPr>
          <p:nvPr>
            <p:ph type="body" sz="quarter" idx="1"/>
          </p:nvPr>
        </p:nvSpPr>
        <p:spPr>
          <a:prstGeom prst="rect">
            <a:avLst/>
          </a:prstGeom>
        </p:spPr>
        <p:txBody>
          <a:bodyPr/>
          <a:lstStyle/>
          <a:p>
            <a:r>
              <a:t>Aperi is available as a single seat chair, as well as two and three seat versions, upholstered in fabric with stitched seams in diverging color as an option. Casters are available.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Shape 631"/>
          <p:cNvSpPr>
            <a:spLocks noGrp="1" noRot="1" noChangeAspect="1"/>
          </p:cNvSpPr>
          <p:nvPr>
            <p:ph type="sldImg"/>
          </p:nvPr>
        </p:nvSpPr>
        <p:spPr>
          <a:xfrm>
            <a:off x="1003300" y="685800"/>
            <a:ext cx="4851400" cy="3429000"/>
          </a:xfrm>
          <a:prstGeom prst="rect">
            <a:avLst/>
          </a:prstGeom>
        </p:spPr>
        <p:txBody>
          <a:bodyPr/>
          <a:lstStyle/>
          <a:p>
            <a:endParaRPr/>
          </a:p>
        </p:txBody>
      </p:sp>
      <p:sp>
        <p:nvSpPr>
          <p:cNvPr id="632" name="Shape 632"/>
          <p:cNvSpPr>
            <a:spLocks noGrp="1"/>
          </p:cNvSpPr>
          <p:nvPr>
            <p:ph type="body" sz="quarter" idx="1"/>
          </p:nvPr>
        </p:nvSpPr>
        <p:spPr>
          <a:prstGeom prst="rect">
            <a:avLst/>
          </a:prstGeom>
        </p:spPr>
        <p:txBody>
          <a:bodyPr/>
          <a:lstStyle/>
          <a:p>
            <a:r>
              <a:t>The Add chair is a further development of the flexible and graphic Add stool series. The contemporary workplace is an active seating area, and the Add stool has brought convenience to the active worker. </a:t>
            </a:r>
          </a:p>
          <a:p>
            <a:r>
              <a:t>With its generous and embracing back and flexible frame, Add chair offers active and relaxed seating in one and the same chair.</a:t>
            </a:r>
          </a:p>
          <a:p>
            <a:r>
              <a:t>Stool starts at LIST $960</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 name="Shape 642"/>
          <p:cNvSpPr>
            <a:spLocks noGrp="1" noRot="1" noChangeAspect="1"/>
          </p:cNvSpPr>
          <p:nvPr>
            <p:ph type="sldImg"/>
          </p:nvPr>
        </p:nvSpPr>
        <p:spPr>
          <a:xfrm>
            <a:off x="1003300" y="685800"/>
            <a:ext cx="4851400" cy="3429000"/>
          </a:xfrm>
          <a:prstGeom prst="rect">
            <a:avLst/>
          </a:prstGeom>
        </p:spPr>
        <p:txBody>
          <a:bodyPr/>
          <a:lstStyle/>
          <a:p>
            <a:endParaRPr/>
          </a:p>
        </p:txBody>
      </p:sp>
      <p:sp>
        <p:nvSpPr>
          <p:cNvPr id="643" name="Shape 643"/>
          <p:cNvSpPr>
            <a:spLocks noGrp="1"/>
          </p:cNvSpPr>
          <p:nvPr>
            <p:ph type="body" sz="quarter" idx="1"/>
          </p:nvPr>
        </p:nvSpPr>
        <p:spPr>
          <a:prstGeom prst="rect">
            <a:avLst/>
          </a:prstGeom>
        </p:spPr>
        <p:txBody>
          <a:bodyPr/>
          <a:lstStyle/>
          <a:p>
            <a:r>
              <a:t>A more generous seat width, wider armrests and extra padding for better comfort. Archal XL constitutes yet another compliment to the Archal family. Carrying the Lammhults’ signature touch of elegance with utmost craftsmanship, Archal XL is available in either Lounge or Conference versions.</a:t>
            </a:r>
          </a:p>
          <a:p>
            <a:r>
              <a:t>Starts at LIST $3110</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Shape 653"/>
          <p:cNvSpPr>
            <a:spLocks noGrp="1" noRot="1" noChangeAspect="1"/>
          </p:cNvSpPr>
          <p:nvPr>
            <p:ph type="sldImg"/>
          </p:nvPr>
        </p:nvSpPr>
        <p:spPr>
          <a:xfrm>
            <a:off x="1003300" y="685800"/>
            <a:ext cx="4851400" cy="3429000"/>
          </a:xfrm>
          <a:prstGeom prst="rect">
            <a:avLst/>
          </a:prstGeom>
        </p:spPr>
        <p:txBody>
          <a:bodyPr/>
          <a:lstStyle/>
          <a:p>
            <a:endParaRPr/>
          </a:p>
        </p:txBody>
      </p:sp>
      <p:sp>
        <p:nvSpPr>
          <p:cNvPr id="654" name="Shape 654"/>
          <p:cNvSpPr>
            <a:spLocks noGrp="1"/>
          </p:cNvSpPr>
          <p:nvPr>
            <p:ph type="body" sz="quarter" idx="1"/>
          </p:nvPr>
        </p:nvSpPr>
        <p:spPr>
          <a:prstGeom prst="rect">
            <a:avLst/>
          </a:prstGeom>
        </p:spPr>
        <p:txBody>
          <a:bodyPr/>
          <a:lstStyle/>
          <a:p>
            <a:r>
              <a:t>InSpec allows us to jump into the conference table game, starting with Attach.</a:t>
            </a:r>
          </a:p>
          <a:p>
            <a:r>
              <a:t>Attach is a conference table that allows you to go 16 feet on just 4 legs. The legs can be placed as far as 9 feet apart in distance.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 name="Shape 659"/>
          <p:cNvSpPr>
            <a:spLocks noGrp="1" noRot="1" noChangeAspect="1"/>
          </p:cNvSpPr>
          <p:nvPr>
            <p:ph type="sldImg"/>
          </p:nvPr>
        </p:nvSpPr>
        <p:spPr>
          <a:xfrm>
            <a:off x="1003300" y="685800"/>
            <a:ext cx="4851400" cy="3429000"/>
          </a:xfrm>
          <a:prstGeom prst="rect">
            <a:avLst/>
          </a:prstGeom>
        </p:spPr>
        <p:txBody>
          <a:bodyPr/>
          <a:lstStyle/>
          <a:p>
            <a:endParaRPr/>
          </a:p>
        </p:txBody>
      </p:sp>
      <p:sp>
        <p:nvSpPr>
          <p:cNvPr id="660" name="Shape 660"/>
          <p:cNvSpPr>
            <a:spLocks noGrp="1"/>
          </p:cNvSpPr>
          <p:nvPr>
            <p:ph type="body" sz="quarter" idx="1"/>
          </p:nvPr>
        </p:nvSpPr>
        <p:spPr>
          <a:prstGeom prst="rect">
            <a:avLst/>
          </a:prstGeom>
        </p:spPr>
        <p:txBody>
          <a:bodyPr/>
          <a:lstStyle/>
          <a:p>
            <a:r>
              <a:t>Attach is a table system offering almost limitless possibilities in terms of size, shape and design. The Attach table series brings the simplified principles of basic physics to the function of table construction. Extruded anodized recycled aluminium beams and structural recycled aluminium legs are linked under the table and secured by gravity. </a:t>
            </a:r>
          </a:p>
          <a:p>
            <a:r>
              <a:t>Technology marries art in the construction of this impressive table series. Using just a few simple basic elements, combined with a wide selection of table top materials and a choice of colours for the legs, Lammhults is offering a mass-produced yet unique table that can be freely adapted to the specific room and environment.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Shape 664"/>
          <p:cNvSpPr>
            <a:spLocks noGrp="1" noRot="1" noChangeAspect="1"/>
          </p:cNvSpPr>
          <p:nvPr>
            <p:ph type="sldImg"/>
          </p:nvPr>
        </p:nvSpPr>
        <p:spPr>
          <a:xfrm>
            <a:off x="1003300" y="685800"/>
            <a:ext cx="4851400" cy="3429000"/>
          </a:xfrm>
          <a:prstGeom prst="rect">
            <a:avLst/>
          </a:prstGeom>
        </p:spPr>
        <p:txBody>
          <a:bodyPr/>
          <a:lstStyle/>
          <a:p>
            <a:endParaRPr/>
          </a:p>
        </p:txBody>
      </p:sp>
      <p:sp>
        <p:nvSpPr>
          <p:cNvPr id="665" name="Shape 665"/>
          <p:cNvSpPr>
            <a:spLocks noGrp="1"/>
          </p:cNvSpPr>
          <p:nvPr>
            <p:ph type="body" sz="quarter" idx="1"/>
          </p:nvPr>
        </p:nvSpPr>
        <p:spPr>
          <a:prstGeom prst="rect">
            <a:avLst/>
          </a:prstGeom>
        </p:spPr>
        <p:txBody>
          <a:bodyPr/>
          <a:lstStyle/>
          <a:p>
            <a:r>
              <a:t>Ponto is ‘exclusivity and simplicity’ defined, where every detail breathes the designers and Lammhults’ sense of innovation and quality. Ponto is the table that allows modern technology to meet solid craftsmanship. </a:t>
            </a:r>
          </a:p>
          <a:p>
            <a:r>
              <a:t>The legs of Ponto are made of carefully selected solid wood that is milled to fit the aluminum profiles that support the entire table. Nothing on Ponto is unnecessary, with a maximum length of 219.69", only four legs and table surfaces are all that is needed, no more no less, together they are whole and that is remarkable in its simplicity. Assembly is quick, by sliding the leg onto the aluminum profile to the desired position.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 name="Shape 669"/>
          <p:cNvSpPr>
            <a:spLocks noGrp="1" noRot="1" noChangeAspect="1"/>
          </p:cNvSpPr>
          <p:nvPr>
            <p:ph type="sldImg"/>
          </p:nvPr>
        </p:nvSpPr>
        <p:spPr>
          <a:xfrm>
            <a:off x="1003300" y="685800"/>
            <a:ext cx="4851400" cy="3429000"/>
          </a:xfrm>
          <a:prstGeom prst="rect">
            <a:avLst/>
          </a:prstGeom>
        </p:spPr>
        <p:txBody>
          <a:bodyPr/>
          <a:lstStyle/>
          <a:p>
            <a:endParaRPr/>
          </a:p>
        </p:txBody>
      </p:sp>
      <p:sp>
        <p:nvSpPr>
          <p:cNvPr id="670" name="Shape 670"/>
          <p:cNvSpPr>
            <a:spLocks noGrp="1"/>
          </p:cNvSpPr>
          <p:nvPr>
            <p:ph type="body" sz="quarter" idx="1"/>
          </p:nvPr>
        </p:nvSpPr>
        <p:spPr>
          <a:prstGeom prst="rect">
            <a:avLst/>
          </a:prstGeom>
        </p:spPr>
        <p:txBody>
          <a:bodyPr/>
          <a:lstStyle/>
          <a:p>
            <a:r>
              <a:t>The Ponto tables come in a number of standard sizes, in height 29.13”.</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Shape 677"/>
          <p:cNvSpPr>
            <a:spLocks noGrp="1" noRot="1" noChangeAspect="1"/>
          </p:cNvSpPr>
          <p:nvPr>
            <p:ph type="sldImg"/>
          </p:nvPr>
        </p:nvSpPr>
        <p:spPr>
          <a:xfrm>
            <a:off x="1003300" y="685800"/>
            <a:ext cx="4851400" cy="3429000"/>
          </a:xfrm>
          <a:prstGeom prst="rect">
            <a:avLst/>
          </a:prstGeom>
        </p:spPr>
        <p:txBody>
          <a:bodyPr/>
          <a:lstStyle/>
          <a:p>
            <a:endParaRPr/>
          </a:p>
        </p:txBody>
      </p:sp>
      <p:sp>
        <p:nvSpPr>
          <p:cNvPr id="678" name="Shape 678"/>
          <p:cNvSpPr>
            <a:spLocks noGrp="1"/>
          </p:cNvSpPr>
          <p:nvPr>
            <p:ph type="body" sz="quarter" idx="1"/>
          </p:nvPr>
        </p:nvSpPr>
        <p:spPr>
          <a:prstGeom prst="rect">
            <a:avLst/>
          </a:prstGeom>
        </p:spPr>
        <p:txBody>
          <a:bodyPr/>
          <a:lstStyle/>
          <a:p>
            <a:r>
              <a:t>Dexter is a multifunctional set of solutions in one wire sculpture: seating, stacking and linking – a variety of applications with minimalistic simplicity.</a:t>
            </a:r>
          </a:p>
          <a:p>
            <a:r>
              <a:t>Starts at $1290</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Shape 571"/>
          <p:cNvSpPr>
            <a:spLocks noGrp="1" noRot="1" noChangeAspect="1"/>
          </p:cNvSpPr>
          <p:nvPr>
            <p:ph type="sldImg"/>
          </p:nvPr>
        </p:nvSpPr>
        <p:spPr>
          <a:xfrm>
            <a:off x="1003300" y="685800"/>
            <a:ext cx="4851400" cy="3429000"/>
          </a:xfrm>
          <a:prstGeom prst="rect">
            <a:avLst/>
          </a:prstGeom>
        </p:spPr>
        <p:txBody>
          <a:bodyPr/>
          <a:lstStyle/>
          <a:p>
            <a:endParaRPr/>
          </a:p>
        </p:txBody>
      </p:sp>
      <p:sp>
        <p:nvSpPr>
          <p:cNvPr id="572" name="Shape 572"/>
          <p:cNvSpPr>
            <a:spLocks noGrp="1"/>
          </p:cNvSpPr>
          <p:nvPr>
            <p:ph type="body" sz="quarter" idx="1"/>
          </p:nvPr>
        </p:nvSpPr>
        <p:spPr>
          <a:prstGeom prst="rect">
            <a:avLst/>
          </a:prstGeom>
        </p:spPr>
        <p:txBody>
          <a:bodyPr/>
          <a:lstStyle/>
          <a:p>
            <a:r>
              <a:t>Lammhults is our Swedish partner, based in the city of Lammhult, Sweden. These are their Top 10 Best Sellers in the states.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Shape 682"/>
          <p:cNvSpPr>
            <a:spLocks noGrp="1" noRot="1" noChangeAspect="1"/>
          </p:cNvSpPr>
          <p:nvPr>
            <p:ph type="sldImg"/>
          </p:nvPr>
        </p:nvSpPr>
        <p:spPr>
          <a:xfrm>
            <a:off x="1003300" y="685800"/>
            <a:ext cx="4851400" cy="3429000"/>
          </a:xfrm>
          <a:prstGeom prst="rect">
            <a:avLst/>
          </a:prstGeom>
        </p:spPr>
        <p:txBody>
          <a:bodyPr/>
          <a:lstStyle/>
          <a:p>
            <a:endParaRPr/>
          </a:p>
        </p:txBody>
      </p:sp>
      <p:sp>
        <p:nvSpPr>
          <p:cNvPr id="683" name="Shape 683"/>
          <p:cNvSpPr>
            <a:spLocks noGrp="1"/>
          </p:cNvSpPr>
          <p:nvPr>
            <p:ph type="body" sz="quarter" idx="1"/>
          </p:nvPr>
        </p:nvSpPr>
        <p:spPr>
          <a:prstGeom prst="rect">
            <a:avLst/>
          </a:prstGeom>
        </p:spPr>
        <p:txBody>
          <a:bodyPr/>
          <a:lstStyle/>
          <a:p>
            <a:r>
              <a:t>Randers + Radius (Denmark)</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 name="Shape 687"/>
          <p:cNvSpPr>
            <a:spLocks noGrp="1" noRot="1" noChangeAspect="1"/>
          </p:cNvSpPr>
          <p:nvPr>
            <p:ph type="sldImg"/>
          </p:nvPr>
        </p:nvSpPr>
        <p:spPr>
          <a:xfrm>
            <a:off x="1003300" y="685800"/>
            <a:ext cx="4851400" cy="3429000"/>
          </a:xfrm>
          <a:prstGeom prst="rect">
            <a:avLst/>
          </a:prstGeom>
        </p:spPr>
        <p:txBody>
          <a:bodyPr/>
          <a:lstStyle/>
          <a:p>
            <a:endParaRPr/>
          </a:p>
        </p:txBody>
      </p:sp>
      <p:sp>
        <p:nvSpPr>
          <p:cNvPr id="688" name="Shape 688"/>
          <p:cNvSpPr>
            <a:spLocks noGrp="1"/>
          </p:cNvSpPr>
          <p:nvPr>
            <p:ph type="body" sz="quarter" idx="1"/>
          </p:nvPr>
        </p:nvSpPr>
        <p:spPr>
          <a:prstGeom prst="rect">
            <a:avLst/>
          </a:prstGeom>
        </p:spPr>
        <p:txBody>
          <a:bodyPr/>
          <a:lstStyle/>
          <a:p>
            <a:r>
              <a:t>The Mood chair collection helps you to create the right atmosphere and the right environment for your surroundings. </a:t>
            </a:r>
          </a:p>
          <a:p>
            <a:r>
              <a:t>It has a beautifully shaped seat shell, and available in a variety of colors. </a:t>
            </a:r>
          </a:p>
          <a:p>
            <a:r>
              <a:t>Starts at LIST $630</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Shape 692"/>
          <p:cNvSpPr>
            <a:spLocks noGrp="1" noRot="1" noChangeAspect="1"/>
          </p:cNvSpPr>
          <p:nvPr>
            <p:ph type="sldImg"/>
          </p:nvPr>
        </p:nvSpPr>
        <p:spPr>
          <a:xfrm>
            <a:off x="1003300" y="685800"/>
            <a:ext cx="4851400" cy="3429000"/>
          </a:xfrm>
          <a:prstGeom prst="rect">
            <a:avLst/>
          </a:prstGeom>
        </p:spPr>
        <p:txBody>
          <a:bodyPr/>
          <a:lstStyle/>
          <a:p>
            <a:endParaRPr/>
          </a:p>
        </p:txBody>
      </p:sp>
      <p:sp>
        <p:nvSpPr>
          <p:cNvPr id="693" name="Shape 693"/>
          <p:cNvSpPr>
            <a:spLocks noGrp="1"/>
          </p:cNvSpPr>
          <p:nvPr>
            <p:ph type="body" sz="quarter" idx="1"/>
          </p:nvPr>
        </p:nvSpPr>
        <p:spPr>
          <a:prstGeom prst="rect">
            <a:avLst/>
          </a:prstGeom>
        </p:spPr>
        <p:txBody>
          <a:bodyPr/>
          <a:lstStyle/>
          <a:p>
            <a:r>
              <a:t>Mood100% - a Mood chair with an upcycled shell. The shell is made from 100% upcycled plastic waste from the European car industry e.g. dashboards and door panels.</a:t>
            </a:r>
          </a:p>
          <a:p>
            <a:endParaRPr/>
          </a:p>
          <a:p>
            <a:r>
              <a:t>The shell is available in black and can be combined with all the different frames and upholstery combinations of the Mood collection, making it an extremely versatile chair and an ideal component of most modern interiors.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Shape 698"/>
          <p:cNvSpPr>
            <a:spLocks noGrp="1" noRot="1" noChangeAspect="1"/>
          </p:cNvSpPr>
          <p:nvPr>
            <p:ph type="sldImg"/>
          </p:nvPr>
        </p:nvSpPr>
        <p:spPr>
          <a:xfrm>
            <a:off x="1003300" y="685800"/>
            <a:ext cx="4851400" cy="3429000"/>
          </a:xfrm>
          <a:prstGeom prst="rect">
            <a:avLst/>
          </a:prstGeom>
        </p:spPr>
        <p:txBody>
          <a:bodyPr/>
          <a:lstStyle/>
          <a:p>
            <a:endParaRPr/>
          </a:p>
        </p:txBody>
      </p:sp>
      <p:sp>
        <p:nvSpPr>
          <p:cNvPr id="699" name="Shape 699"/>
          <p:cNvSpPr>
            <a:spLocks noGrp="1"/>
          </p:cNvSpPr>
          <p:nvPr>
            <p:ph type="body" sz="quarter" idx="1"/>
          </p:nvPr>
        </p:nvSpPr>
        <p:spPr>
          <a:prstGeom prst="rect">
            <a:avLst/>
          </a:prstGeom>
        </p:spPr>
        <p:txBody>
          <a:bodyPr/>
          <a:lstStyle/>
          <a:p>
            <a:r>
              <a:t>Mood Classic is an elegant, sustainable wooden armchair made of FSC solid wood. The shell, foam and fabric meet the criteria of the Ecolabel.</a:t>
            </a:r>
          </a:p>
          <a:p>
            <a:r>
              <a:t>Flexible seat shell offers excellent comfort</a:t>
            </a:r>
          </a:p>
          <a:p>
            <a:endParaRPr/>
          </a:p>
          <a:p>
            <a:r>
              <a:t>The Mood Classic armchair differs from most wooden chairs by having a flexible back. Wooden chairs often have a slightly hard back, but with Mood Classic, the designer have gone an unconventional way by combining a beautiful classic wooden frame with all the benefits of a flexible seat shell.</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 name="Shape 703"/>
          <p:cNvSpPr>
            <a:spLocks noGrp="1" noRot="1" noChangeAspect="1"/>
          </p:cNvSpPr>
          <p:nvPr>
            <p:ph type="sldImg"/>
          </p:nvPr>
        </p:nvSpPr>
        <p:spPr>
          <a:xfrm>
            <a:off x="1003300" y="685800"/>
            <a:ext cx="4851400" cy="3429000"/>
          </a:xfrm>
          <a:prstGeom prst="rect">
            <a:avLst/>
          </a:prstGeom>
        </p:spPr>
        <p:txBody>
          <a:bodyPr/>
          <a:lstStyle/>
          <a:p>
            <a:endParaRPr/>
          </a:p>
        </p:txBody>
      </p:sp>
      <p:sp>
        <p:nvSpPr>
          <p:cNvPr id="704" name="Shape 704"/>
          <p:cNvSpPr>
            <a:spLocks noGrp="1"/>
          </p:cNvSpPr>
          <p:nvPr>
            <p:ph type="body" sz="quarter" idx="1"/>
          </p:nvPr>
        </p:nvSpPr>
        <p:spPr>
          <a:prstGeom prst="rect">
            <a:avLst/>
          </a:prstGeom>
        </p:spPr>
        <p:txBody>
          <a:bodyPr/>
          <a:lstStyle/>
          <a:p>
            <a:r>
              <a:t>An Award wining chair, Dry is a highly versatile chair designed for several segments of the contract market and is ideal for almost all situations where large numbers of people have to be seated. Dry is characterized by its soft and flexible shell made of polyurthane, which also helps to provide a highly comfortable sitting experience.</a:t>
            </a:r>
          </a:p>
          <a:p>
            <a:r>
              <a:t>Starts at LIST $1060</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 name="Shape 711"/>
          <p:cNvSpPr>
            <a:spLocks noGrp="1" noRot="1" noChangeAspect="1"/>
          </p:cNvSpPr>
          <p:nvPr>
            <p:ph type="sldImg"/>
          </p:nvPr>
        </p:nvSpPr>
        <p:spPr>
          <a:xfrm>
            <a:off x="1003300" y="685800"/>
            <a:ext cx="4851400" cy="3429000"/>
          </a:xfrm>
          <a:prstGeom prst="rect">
            <a:avLst/>
          </a:prstGeom>
        </p:spPr>
        <p:txBody>
          <a:bodyPr/>
          <a:lstStyle/>
          <a:p>
            <a:endParaRPr/>
          </a:p>
        </p:txBody>
      </p:sp>
      <p:sp>
        <p:nvSpPr>
          <p:cNvPr id="712" name="Shape 712"/>
          <p:cNvSpPr>
            <a:spLocks noGrp="1"/>
          </p:cNvSpPr>
          <p:nvPr>
            <p:ph type="body" sz="quarter" idx="1"/>
          </p:nvPr>
        </p:nvSpPr>
        <p:spPr>
          <a:prstGeom prst="rect">
            <a:avLst/>
          </a:prstGeom>
        </p:spPr>
        <p:txBody>
          <a:bodyPr/>
          <a:lstStyle/>
          <a:p>
            <a:r>
              <a:t>The secret of Drys high comfort lies in the flexible polyurethane shell. The straight and flat looking shell surprisingly adapts to the shape of the body providing both support and comfort.</a:t>
            </a:r>
          </a:p>
          <a:p>
            <a:endParaRPr/>
          </a:p>
          <a:p>
            <a:r>
              <a:t>Its soft-touch surface also contributes to great room acoustics and the minimalistic expression of Dry can easily match any architectural surrounding. The shell in its final form is carefully hand finished by talented craftsmen.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Shape 716"/>
          <p:cNvSpPr>
            <a:spLocks noGrp="1" noRot="1" noChangeAspect="1"/>
          </p:cNvSpPr>
          <p:nvPr>
            <p:ph type="sldImg"/>
          </p:nvPr>
        </p:nvSpPr>
        <p:spPr>
          <a:xfrm>
            <a:off x="1003300" y="685800"/>
            <a:ext cx="4851400" cy="3429000"/>
          </a:xfrm>
          <a:prstGeom prst="rect">
            <a:avLst/>
          </a:prstGeom>
        </p:spPr>
        <p:txBody>
          <a:bodyPr/>
          <a:lstStyle/>
          <a:p>
            <a:endParaRPr/>
          </a:p>
        </p:txBody>
      </p:sp>
      <p:sp>
        <p:nvSpPr>
          <p:cNvPr id="717" name="Shape 717"/>
          <p:cNvSpPr>
            <a:spLocks noGrp="1"/>
          </p:cNvSpPr>
          <p:nvPr>
            <p:ph type="body" sz="quarter" idx="1"/>
          </p:nvPr>
        </p:nvSpPr>
        <p:spPr>
          <a:prstGeom prst="rect">
            <a:avLst/>
          </a:prstGeom>
        </p:spPr>
        <p:txBody>
          <a:bodyPr/>
          <a:lstStyle/>
          <a:p>
            <a:r>
              <a:t>Tono was one of the first chairs on the market which was made of environmental friendly materials and at the same time is a sound absorbing chair with a shell made of felt from recycled PET bottles.</a:t>
            </a:r>
          </a:p>
          <a:p>
            <a:r>
              <a:t>Starts at LIST $1700</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Shape 721"/>
          <p:cNvSpPr>
            <a:spLocks noGrp="1" noRot="1" noChangeAspect="1"/>
          </p:cNvSpPr>
          <p:nvPr>
            <p:ph type="sldImg"/>
          </p:nvPr>
        </p:nvSpPr>
        <p:spPr>
          <a:xfrm>
            <a:off x="1003300" y="685800"/>
            <a:ext cx="4851400" cy="3429000"/>
          </a:xfrm>
          <a:prstGeom prst="rect">
            <a:avLst/>
          </a:prstGeom>
        </p:spPr>
        <p:txBody>
          <a:bodyPr/>
          <a:lstStyle/>
          <a:p>
            <a:endParaRPr/>
          </a:p>
        </p:txBody>
      </p:sp>
      <p:sp>
        <p:nvSpPr>
          <p:cNvPr id="722" name="Shape 722"/>
          <p:cNvSpPr>
            <a:spLocks noGrp="1"/>
          </p:cNvSpPr>
          <p:nvPr>
            <p:ph type="body" sz="quarter" idx="1"/>
          </p:nvPr>
        </p:nvSpPr>
        <p:spPr>
          <a:prstGeom prst="rect">
            <a:avLst/>
          </a:prstGeom>
        </p:spPr>
        <p:txBody>
          <a:bodyPr/>
          <a:lstStyle/>
          <a:p>
            <a:r>
              <a:t>TONO is designed and developed for the contract market as a meeting room chair or a multifunctional chair for waiting rooms, offices etc. There has already been a strong interest in the chair, because it embraces and interprets the latest trends in offices furnished in softer and more textured materials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 name="Shape 726"/>
          <p:cNvSpPr>
            <a:spLocks noGrp="1" noRot="1" noChangeAspect="1"/>
          </p:cNvSpPr>
          <p:nvPr>
            <p:ph type="sldImg"/>
          </p:nvPr>
        </p:nvSpPr>
        <p:spPr>
          <a:xfrm>
            <a:off x="1003300" y="685800"/>
            <a:ext cx="4851400" cy="3429000"/>
          </a:xfrm>
          <a:prstGeom prst="rect">
            <a:avLst/>
          </a:prstGeom>
        </p:spPr>
        <p:txBody>
          <a:bodyPr/>
          <a:lstStyle/>
          <a:p>
            <a:endParaRPr/>
          </a:p>
        </p:txBody>
      </p:sp>
      <p:sp>
        <p:nvSpPr>
          <p:cNvPr id="727" name="Shape 727"/>
          <p:cNvSpPr>
            <a:spLocks noGrp="1"/>
          </p:cNvSpPr>
          <p:nvPr>
            <p:ph type="body" sz="quarter" idx="1"/>
          </p:nvPr>
        </p:nvSpPr>
        <p:spPr>
          <a:prstGeom prst="rect">
            <a:avLst/>
          </a:prstGeom>
        </p:spPr>
        <p:txBody>
          <a:bodyPr/>
          <a:lstStyle/>
          <a:p>
            <a:r>
              <a:t>Quality, which exceeds expectations </a:t>
            </a:r>
          </a:p>
          <a:p>
            <a:endParaRPr/>
          </a:p>
          <a:p>
            <a:r>
              <a:t>Tube is among the best in the world. A completely individual functional table with a level of quality, which exceeds expectations. </a:t>
            </a:r>
          </a:p>
          <a:p>
            <a:r>
              <a:t>Tube is available in two versions - Tube Fold, which is a folding table, and Tube Stay, which is a fixed table. The Tube Fold also available in a Counter Height Table</a:t>
            </a:r>
          </a:p>
          <a:p>
            <a:r>
              <a:t>Starts at LIST $2600</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Shape 737"/>
          <p:cNvSpPr>
            <a:spLocks noGrp="1" noRot="1" noChangeAspect="1"/>
          </p:cNvSpPr>
          <p:nvPr>
            <p:ph type="sldImg"/>
          </p:nvPr>
        </p:nvSpPr>
        <p:spPr>
          <a:xfrm>
            <a:off x="1003300" y="685800"/>
            <a:ext cx="4851400" cy="3429000"/>
          </a:xfrm>
          <a:prstGeom prst="rect">
            <a:avLst/>
          </a:prstGeom>
        </p:spPr>
        <p:txBody>
          <a:bodyPr/>
          <a:lstStyle/>
          <a:p>
            <a:endParaRPr/>
          </a:p>
        </p:txBody>
      </p:sp>
      <p:sp>
        <p:nvSpPr>
          <p:cNvPr id="738" name="Shape 738"/>
          <p:cNvSpPr>
            <a:spLocks noGrp="1"/>
          </p:cNvSpPr>
          <p:nvPr>
            <p:ph type="body" sz="quarter" idx="1"/>
          </p:nvPr>
        </p:nvSpPr>
        <p:spPr>
          <a:prstGeom prst="rect">
            <a:avLst/>
          </a:prstGeom>
        </p:spPr>
        <p:txBody>
          <a:bodyPr/>
          <a:lstStyle/>
          <a:p>
            <a:r>
              <a:t>FLEX – the flexible table</a:t>
            </a:r>
          </a:p>
          <a:p>
            <a:endParaRPr/>
          </a:p>
          <a:p>
            <a:r>
              <a:t>FLEX is a complete range of tables for conferences, seminar and assembly rooms as well as canteens and auditoriums. The diversified Flex table with its flexible construction is the perfect solution in multipurpose areas serving many purposes, many people and many different demands.</a:t>
            </a:r>
          </a:p>
          <a:p>
            <a:r>
              <a:t>Starts at LIST $1810</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Shape 576"/>
          <p:cNvSpPr>
            <a:spLocks noGrp="1" noRot="1" noChangeAspect="1"/>
          </p:cNvSpPr>
          <p:nvPr>
            <p:ph type="sldImg"/>
          </p:nvPr>
        </p:nvSpPr>
        <p:spPr>
          <a:xfrm>
            <a:off x="1003300" y="685800"/>
            <a:ext cx="4851400" cy="3429000"/>
          </a:xfrm>
          <a:prstGeom prst="rect">
            <a:avLst/>
          </a:prstGeom>
        </p:spPr>
        <p:txBody>
          <a:bodyPr/>
          <a:lstStyle/>
          <a:p>
            <a:endParaRPr/>
          </a:p>
        </p:txBody>
      </p:sp>
      <p:sp>
        <p:nvSpPr>
          <p:cNvPr id="577" name="Shape 577"/>
          <p:cNvSpPr>
            <a:spLocks noGrp="1"/>
          </p:cNvSpPr>
          <p:nvPr>
            <p:ph type="body" sz="quarter" idx="1"/>
          </p:nvPr>
        </p:nvSpPr>
        <p:spPr>
          <a:prstGeom prst="rect">
            <a:avLst/>
          </a:prstGeom>
        </p:spPr>
        <p:txBody>
          <a:bodyPr/>
          <a:lstStyle/>
          <a:p>
            <a:r>
              <a:t>The Quickly table is the number 1 seller in the states. Quickly is just that - a folding table that folds “quickly” and in a matter of seconds. Starts at LIST $1600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Shape 743"/>
          <p:cNvSpPr>
            <a:spLocks noGrp="1" noRot="1" noChangeAspect="1"/>
          </p:cNvSpPr>
          <p:nvPr>
            <p:ph type="sldImg"/>
          </p:nvPr>
        </p:nvSpPr>
        <p:spPr>
          <a:xfrm>
            <a:off x="1003300" y="685800"/>
            <a:ext cx="4851400" cy="3429000"/>
          </a:xfrm>
          <a:prstGeom prst="rect">
            <a:avLst/>
          </a:prstGeom>
        </p:spPr>
        <p:txBody>
          <a:bodyPr/>
          <a:lstStyle/>
          <a:p>
            <a:endParaRPr/>
          </a:p>
        </p:txBody>
      </p:sp>
      <p:sp>
        <p:nvSpPr>
          <p:cNvPr id="744" name="Shape 744"/>
          <p:cNvSpPr>
            <a:spLocks noGrp="1"/>
          </p:cNvSpPr>
          <p:nvPr>
            <p:ph type="body" sz="quarter" idx="1"/>
          </p:nvPr>
        </p:nvSpPr>
        <p:spPr>
          <a:prstGeom prst="rect">
            <a:avLst/>
          </a:prstGeom>
        </p:spPr>
        <p:txBody>
          <a:bodyPr/>
          <a:lstStyle/>
          <a:p>
            <a:r>
              <a:t>Flex is available in two versions: a fixed table and a folding table.</a:t>
            </a:r>
          </a:p>
          <a:p>
            <a:endParaRPr/>
          </a:p>
          <a:p>
            <a:r>
              <a:t>The Flex table is well-known for being a strong, robust and stable table. Also consisting of modesty panels, cable management, linking devices and transport trolleys, the Flex range is even more suitable and prepared for any area of use.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Shape 581"/>
          <p:cNvSpPr>
            <a:spLocks noGrp="1" noRot="1" noChangeAspect="1"/>
          </p:cNvSpPr>
          <p:nvPr>
            <p:ph type="sldImg"/>
          </p:nvPr>
        </p:nvSpPr>
        <p:spPr>
          <a:xfrm>
            <a:off x="1003300" y="685800"/>
            <a:ext cx="4851400" cy="3429000"/>
          </a:xfrm>
          <a:prstGeom prst="rect">
            <a:avLst/>
          </a:prstGeom>
        </p:spPr>
        <p:txBody>
          <a:bodyPr/>
          <a:lstStyle/>
          <a:p>
            <a:endParaRPr/>
          </a:p>
        </p:txBody>
      </p:sp>
      <p:sp>
        <p:nvSpPr>
          <p:cNvPr id="582" name="Shape 582"/>
          <p:cNvSpPr>
            <a:spLocks noGrp="1"/>
          </p:cNvSpPr>
          <p:nvPr>
            <p:ph type="body" sz="quarter" idx="1"/>
          </p:nvPr>
        </p:nvSpPr>
        <p:spPr>
          <a:prstGeom prst="rect">
            <a:avLst/>
          </a:prstGeom>
        </p:spPr>
        <p:txBody>
          <a:bodyPr/>
          <a:lstStyle/>
          <a:p>
            <a:r>
              <a:t>The Campus chair, a 28 year old design, launched in 1992, became an instant success. The design idea was clear: create a functional affordable volume chair for the international contract market. The response was Campus. </a:t>
            </a:r>
          </a:p>
          <a:p>
            <a:r>
              <a:t>Available as a chair and an armchair, Campus comes in a number of variations, with four legs or sled base. The seat and back in can come in a wood veneer, upholstered seat, and/or seat and back. Starts at LIST $1070+</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Shape 588"/>
          <p:cNvSpPr>
            <a:spLocks noGrp="1" noRot="1" noChangeAspect="1"/>
          </p:cNvSpPr>
          <p:nvPr>
            <p:ph type="sldImg"/>
          </p:nvPr>
        </p:nvSpPr>
        <p:spPr>
          <a:xfrm>
            <a:off x="1003300" y="685800"/>
            <a:ext cx="4851400" cy="3429000"/>
          </a:xfrm>
          <a:prstGeom prst="rect">
            <a:avLst/>
          </a:prstGeom>
        </p:spPr>
        <p:txBody>
          <a:bodyPr/>
          <a:lstStyle/>
          <a:p>
            <a:endParaRPr/>
          </a:p>
        </p:txBody>
      </p:sp>
      <p:sp>
        <p:nvSpPr>
          <p:cNvPr id="589" name="Shape 589"/>
          <p:cNvSpPr>
            <a:spLocks noGrp="1"/>
          </p:cNvSpPr>
          <p:nvPr>
            <p:ph type="body" sz="quarter" idx="1"/>
          </p:nvPr>
        </p:nvSpPr>
        <p:spPr>
          <a:prstGeom prst="rect">
            <a:avLst/>
          </a:prstGeom>
        </p:spPr>
        <p:txBody>
          <a:bodyPr/>
          <a:lstStyle/>
          <a:p>
            <a:r>
              <a:t>The Campus design was moved forward with a new seat and back of fiberglass-reinforced polyamide plastic, creating Campus Air. </a:t>
            </a:r>
          </a:p>
          <a:p>
            <a:r>
              <a:t>With an optional weather-resistant frame, Campus Air can be used outdoors. The durable solid polyamide surface resists scratching and is easy to clean. Starts at LIST $670+</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 name="Shape 596"/>
          <p:cNvSpPr>
            <a:spLocks noGrp="1" noRot="1" noChangeAspect="1"/>
          </p:cNvSpPr>
          <p:nvPr>
            <p:ph type="sldImg"/>
          </p:nvPr>
        </p:nvSpPr>
        <p:spPr>
          <a:xfrm>
            <a:off x="1003300" y="685800"/>
            <a:ext cx="4851400" cy="3429000"/>
          </a:xfrm>
          <a:prstGeom prst="rect">
            <a:avLst/>
          </a:prstGeom>
        </p:spPr>
        <p:txBody>
          <a:bodyPr/>
          <a:lstStyle/>
          <a:p>
            <a:endParaRPr/>
          </a:p>
        </p:txBody>
      </p:sp>
      <p:sp>
        <p:nvSpPr>
          <p:cNvPr id="597" name="Shape 597"/>
          <p:cNvSpPr>
            <a:spLocks noGrp="1"/>
          </p:cNvSpPr>
          <p:nvPr>
            <p:ph type="body" sz="quarter" idx="1"/>
          </p:nvPr>
        </p:nvSpPr>
        <p:spPr>
          <a:prstGeom prst="rect">
            <a:avLst/>
          </a:prstGeom>
        </p:spPr>
        <p:txBody>
          <a:bodyPr/>
          <a:lstStyle/>
          <a:p>
            <a:r>
              <a:t>With its graduated shell which has also given the series its name, Grade Plus has a unique design and its own expression that is recognized regardless of model and frame. With the armrest integrated into the shell, the designers have created a timeless and generous model focusing on high comfort in many different sitting positions.</a:t>
            </a:r>
          </a:p>
          <a:p>
            <a:endParaRPr/>
          </a:p>
          <a:p>
            <a:r>
              <a:t>The shell comes in five colors: white-grey, graphite, beige, dark red or black. </a:t>
            </a:r>
          </a:p>
          <a:p>
            <a:r>
              <a:t>Grade Plus is offered in a variety of frames and an upholstered seat as an option.</a:t>
            </a:r>
          </a:p>
          <a:p>
            <a:r>
              <a:t>Starts at $690</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Shape 601"/>
          <p:cNvSpPr>
            <a:spLocks noGrp="1" noRot="1" noChangeAspect="1"/>
          </p:cNvSpPr>
          <p:nvPr>
            <p:ph type="sldImg"/>
          </p:nvPr>
        </p:nvSpPr>
        <p:spPr>
          <a:xfrm>
            <a:off x="1003300" y="685800"/>
            <a:ext cx="4851400" cy="3429000"/>
          </a:xfrm>
          <a:prstGeom prst="rect">
            <a:avLst/>
          </a:prstGeom>
        </p:spPr>
        <p:txBody>
          <a:bodyPr/>
          <a:lstStyle/>
          <a:p>
            <a:endParaRPr/>
          </a:p>
        </p:txBody>
      </p:sp>
      <p:sp>
        <p:nvSpPr>
          <p:cNvPr id="602" name="Shape 602"/>
          <p:cNvSpPr>
            <a:spLocks noGrp="1"/>
          </p:cNvSpPr>
          <p:nvPr>
            <p:ph type="body" sz="quarter" idx="1"/>
          </p:nvPr>
        </p:nvSpPr>
        <p:spPr>
          <a:prstGeom prst="rect">
            <a:avLst/>
          </a:prstGeom>
        </p:spPr>
        <p:txBody>
          <a:bodyPr/>
          <a:lstStyle/>
          <a:p>
            <a:r>
              <a:t>The value of Spira is in its clever comfort features in a volume chair and its various versions. </a:t>
            </a:r>
          </a:p>
          <a:p>
            <a:r>
              <a:t>Spira is available:</a:t>
            </a:r>
          </a:p>
          <a:p>
            <a:r>
              <a:t>	- Fully upholstered</a:t>
            </a:r>
          </a:p>
          <a:p>
            <a:r>
              <a:t>	- Upholstered seat in combination with wooden</a:t>
            </a:r>
          </a:p>
          <a:p>
            <a:r>
              <a:t>	- Polyurethane back or seat and back in cast polyurethane. </a:t>
            </a:r>
          </a:p>
          <a:p>
            <a:endParaRPr/>
          </a:p>
          <a:p>
            <a:r>
              <a:t>As a chair or armchair, with a stackable four-leg base, or swivel-tilt four-star base with glides or five-star base with casters. Armrests in black or white Woodfibre.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Shape 606"/>
          <p:cNvSpPr>
            <a:spLocks noGrp="1" noRot="1" noChangeAspect="1"/>
          </p:cNvSpPr>
          <p:nvPr>
            <p:ph type="sldImg"/>
          </p:nvPr>
        </p:nvSpPr>
        <p:spPr>
          <a:xfrm>
            <a:off x="1003300" y="685800"/>
            <a:ext cx="4851400" cy="3429000"/>
          </a:xfrm>
          <a:prstGeom prst="rect">
            <a:avLst/>
          </a:prstGeom>
        </p:spPr>
        <p:txBody>
          <a:bodyPr/>
          <a:lstStyle/>
          <a:p>
            <a:endParaRPr/>
          </a:p>
        </p:txBody>
      </p:sp>
      <p:sp>
        <p:nvSpPr>
          <p:cNvPr id="607" name="Shape 607"/>
          <p:cNvSpPr>
            <a:spLocks noGrp="1"/>
          </p:cNvSpPr>
          <p:nvPr>
            <p:ph type="body" sz="quarter" idx="1"/>
          </p:nvPr>
        </p:nvSpPr>
        <p:spPr>
          <a:prstGeom prst="rect">
            <a:avLst/>
          </a:prstGeom>
        </p:spPr>
        <p:txBody>
          <a:bodyPr/>
          <a:lstStyle/>
          <a:p>
            <a:r>
              <a:t>Spira Link is unique linking chair, where the chairs are linked together by the arm of the chair next to it. To link, simply lift the chair arm over the arm of the chair next to it, and ta-da, it is linked. Reverse the method to unlink the chairs.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Shape 611"/>
          <p:cNvSpPr>
            <a:spLocks noGrp="1" noRot="1" noChangeAspect="1"/>
          </p:cNvSpPr>
          <p:nvPr>
            <p:ph type="sldImg"/>
          </p:nvPr>
        </p:nvSpPr>
        <p:spPr>
          <a:xfrm>
            <a:off x="1003300" y="685800"/>
            <a:ext cx="4851400" cy="3429000"/>
          </a:xfrm>
          <a:prstGeom prst="rect">
            <a:avLst/>
          </a:prstGeom>
        </p:spPr>
        <p:txBody>
          <a:bodyPr/>
          <a:lstStyle/>
          <a:p>
            <a:endParaRPr/>
          </a:p>
        </p:txBody>
      </p:sp>
      <p:sp>
        <p:nvSpPr>
          <p:cNvPr id="612" name="Shape 612"/>
          <p:cNvSpPr>
            <a:spLocks noGrp="1"/>
          </p:cNvSpPr>
          <p:nvPr>
            <p:ph type="body" sz="quarter" idx="1"/>
          </p:nvPr>
        </p:nvSpPr>
        <p:spPr>
          <a:prstGeom prst="rect">
            <a:avLst/>
          </a:prstGeom>
        </p:spPr>
        <p:txBody>
          <a:bodyPr/>
          <a:lstStyle/>
          <a:p>
            <a:r>
              <a:rPr dirty="0"/>
              <a:t>Add. It stores clothes. It stores journals. It even stores flowerpots. In fact, Add stores just about anything you need, simply and elegantly. </a:t>
            </a:r>
          </a:p>
          <a:p>
            <a:r>
              <a:rPr dirty="0"/>
              <a:t>The storage elements are structural and thoughtfully simple, allowing them to be easily linked in any combination. </a:t>
            </a:r>
          </a:p>
          <a:p>
            <a:r>
              <a:rPr dirty="0"/>
              <a:t>The powder-coated steel tubing elements (available in white or black) come in two widths, with fixed or swivel base. </a:t>
            </a:r>
          </a:p>
          <a:p>
            <a:r>
              <a:rPr dirty="0"/>
              <a:t>Starts at LIST $1940</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4" name="Title Text"/>
          <p:cNvSpPr txBox="1">
            <a:spLocks noGrp="1"/>
          </p:cNvSpPr>
          <p:nvPr>
            <p:ph type="title"/>
          </p:nvPr>
        </p:nvSpPr>
        <p:spPr>
          <a:prstGeom prst="rect">
            <a:avLst/>
          </a:prstGeom>
        </p:spPr>
        <p:txBody>
          <a:bodyPr/>
          <a:lstStyle/>
          <a:p>
            <a:r>
              <a:t>Title Text</a:t>
            </a:r>
          </a:p>
        </p:txBody>
      </p:sp>
      <p:sp>
        <p:nvSpPr>
          <p:cNvPr id="2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33" name="bk object 16"/>
          <p:cNvSpPr/>
          <p:nvPr/>
        </p:nvSpPr>
        <p:spPr>
          <a:xfrm>
            <a:off x="8388291" y="6941853"/>
            <a:ext cx="306988" cy="156587"/>
          </a:xfrm>
          <a:prstGeom prst="rect">
            <a:avLst/>
          </a:prstGeom>
          <a:blipFill>
            <a:blip r:embed="rId2"/>
            <a:stretch>
              <a:fillRect/>
            </a:stretch>
          </a:blipFill>
          <a:ln w="12700">
            <a:miter lim="400000"/>
          </a:ln>
        </p:spPr>
        <p:txBody>
          <a:bodyPr lIns="45718" tIns="45718" rIns="45718" bIns="45718"/>
          <a:lstStyle/>
          <a:p>
            <a:endParaRPr/>
          </a:p>
        </p:txBody>
      </p:sp>
      <p:sp>
        <p:nvSpPr>
          <p:cNvPr id="34" name="bk object 17"/>
          <p:cNvSpPr/>
          <p:nvPr/>
        </p:nvSpPr>
        <p:spPr>
          <a:xfrm>
            <a:off x="8717522" y="6943904"/>
            <a:ext cx="124716" cy="153159"/>
          </a:xfrm>
          <a:prstGeom prst="rect">
            <a:avLst/>
          </a:prstGeom>
          <a:blipFill>
            <a:blip r:embed="rId3"/>
            <a:stretch>
              <a:fillRect/>
            </a:stretch>
          </a:blipFill>
          <a:ln w="12700">
            <a:miter lim="400000"/>
          </a:ln>
        </p:spPr>
        <p:txBody>
          <a:bodyPr lIns="45718" tIns="45718" rIns="45718" bIns="45718"/>
          <a:lstStyle/>
          <a:p>
            <a:endParaRPr/>
          </a:p>
        </p:txBody>
      </p:sp>
      <p:sp>
        <p:nvSpPr>
          <p:cNvPr id="35" name="bk object 18"/>
          <p:cNvSpPr/>
          <p:nvPr/>
        </p:nvSpPr>
        <p:spPr>
          <a:xfrm>
            <a:off x="8874593" y="6945845"/>
            <a:ext cx="131739" cy="149074"/>
          </a:xfrm>
          <a:prstGeom prst="rect">
            <a:avLst/>
          </a:prstGeom>
          <a:blipFill>
            <a:blip r:embed="rId4"/>
            <a:stretch>
              <a:fillRect/>
            </a:stretch>
          </a:blipFill>
          <a:ln w="12700">
            <a:miter lim="400000"/>
          </a:ln>
        </p:spPr>
        <p:txBody>
          <a:bodyPr lIns="45718" tIns="45718" rIns="45718" bIns="45718"/>
          <a:lstStyle/>
          <a:p>
            <a:endParaRPr/>
          </a:p>
        </p:txBody>
      </p:sp>
      <p:sp>
        <p:nvSpPr>
          <p:cNvPr id="36" name="bk object 19"/>
          <p:cNvSpPr/>
          <p:nvPr/>
        </p:nvSpPr>
        <p:spPr>
          <a:xfrm>
            <a:off x="9037287" y="6943434"/>
            <a:ext cx="113981" cy="151487"/>
          </a:xfrm>
          <a:prstGeom prst="rect">
            <a:avLst/>
          </a:prstGeom>
          <a:blipFill>
            <a:blip r:embed="rId5"/>
            <a:stretch>
              <a:fillRect/>
            </a:stretch>
          </a:blipFill>
          <a:ln w="12700">
            <a:miter lim="400000"/>
          </a:ln>
        </p:spPr>
        <p:txBody>
          <a:bodyPr lIns="45718" tIns="45718" rIns="45718" bIns="45718"/>
          <a:lstStyle/>
          <a:p>
            <a:endParaRPr/>
          </a:p>
        </p:txBody>
      </p:sp>
      <p:sp>
        <p:nvSpPr>
          <p:cNvPr id="37" name="bk object 20"/>
          <p:cNvSpPr/>
          <p:nvPr/>
        </p:nvSpPr>
        <p:spPr>
          <a:xfrm>
            <a:off x="9172316" y="6945845"/>
            <a:ext cx="119773" cy="149074"/>
          </a:xfrm>
          <a:prstGeom prst="rect">
            <a:avLst/>
          </a:prstGeom>
          <a:blipFill>
            <a:blip r:embed="rId6"/>
            <a:stretch>
              <a:fillRect/>
            </a:stretch>
          </a:blipFill>
          <a:ln w="12700">
            <a:miter lim="400000"/>
          </a:ln>
        </p:spPr>
        <p:txBody>
          <a:bodyPr lIns="45718" tIns="45718" rIns="45718" bIns="45718"/>
          <a:lstStyle/>
          <a:p>
            <a:endParaRPr/>
          </a:p>
        </p:txBody>
      </p:sp>
      <p:sp>
        <p:nvSpPr>
          <p:cNvPr id="38" name="bk object 21"/>
          <p:cNvSpPr/>
          <p:nvPr/>
        </p:nvSpPr>
        <p:spPr>
          <a:xfrm>
            <a:off x="9322116" y="6945596"/>
            <a:ext cx="125414" cy="151249"/>
          </a:xfrm>
          <a:prstGeom prst="rect">
            <a:avLst/>
          </a:prstGeom>
          <a:blipFill>
            <a:blip r:embed="rId7"/>
            <a:stretch>
              <a:fillRect/>
            </a:stretch>
          </a:blipFill>
          <a:ln w="12700">
            <a:miter lim="400000"/>
          </a:ln>
        </p:spPr>
        <p:txBody>
          <a:bodyPr lIns="45718" tIns="45718" rIns="45718" bIns="45718"/>
          <a:lstStyle/>
          <a:p>
            <a:endParaRPr/>
          </a:p>
        </p:txBody>
      </p:sp>
      <p:sp>
        <p:nvSpPr>
          <p:cNvPr id="39" name="bk object 22"/>
          <p:cNvSpPr/>
          <p:nvPr/>
        </p:nvSpPr>
        <p:spPr>
          <a:xfrm>
            <a:off x="9478957" y="6944197"/>
            <a:ext cx="135955" cy="153062"/>
          </a:xfrm>
          <a:prstGeom prst="rect">
            <a:avLst/>
          </a:prstGeom>
          <a:blipFill>
            <a:blip r:embed="rId8"/>
            <a:stretch>
              <a:fillRect/>
            </a:stretch>
          </a:blipFill>
          <a:ln w="12700">
            <a:miter lim="400000"/>
          </a:ln>
        </p:spPr>
        <p:txBody>
          <a:bodyPr lIns="45718" tIns="45718" rIns="45718" bIns="45718"/>
          <a:lstStyle/>
          <a:p>
            <a:endParaRPr/>
          </a:p>
        </p:txBody>
      </p:sp>
      <p:sp>
        <p:nvSpPr>
          <p:cNvPr id="40" name="bk object 23"/>
          <p:cNvSpPr/>
          <p:nvPr/>
        </p:nvSpPr>
        <p:spPr>
          <a:xfrm>
            <a:off x="9645401" y="6941618"/>
            <a:ext cx="410480" cy="157291"/>
          </a:xfrm>
          <a:prstGeom prst="rect">
            <a:avLst/>
          </a:prstGeom>
          <a:blipFill>
            <a:blip r:embed="rId9"/>
            <a:stretch>
              <a:fillRect/>
            </a:stretch>
          </a:blipFill>
          <a:ln w="12700">
            <a:miter lim="400000"/>
          </a:ln>
        </p:spPr>
        <p:txBody>
          <a:bodyPr lIns="45718" tIns="45718" rIns="45718" bIns="45718"/>
          <a:lstStyle/>
          <a:p>
            <a:endParaRPr/>
          </a:p>
        </p:txBody>
      </p:sp>
      <p:sp>
        <p:nvSpPr>
          <p:cNvPr id="41" name="bk object 24"/>
          <p:cNvSpPr/>
          <p:nvPr/>
        </p:nvSpPr>
        <p:spPr>
          <a:xfrm>
            <a:off x="10090580" y="6942780"/>
            <a:ext cx="2" cy="153557"/>
          </a:xfrm>
          <a:prstGeom prst="line">
            <a:avLst/>
          </a:prstGeom>
          <a:ln w="8432">
            <a:solidFill>
              <a:srgbClr val="142530"/>
            </a:solidFill>
          </a:ln>
        </p:spPr>
        <p:txBody>
          <a:bodyPr lIns="45718" tIns="45718" rIns="45718" bIns="45718"/>
          <a:lstStyle/>
          <a:p>
            <a:endParaRPr/>
          </a:p>
        </p:txBody>
      </p:sp>
      <p:sp>
        <p:nvSpPr>
          <p:cNvPr id="42" name="bk object 25"/>
          <p:cNvSpPr/>
          <p:nvPr/>
        </p:nvSpPr>
        <p:spPr>
          <a:xfrm>
            <a:off x="10138033" y="6943252"/>
            <a:ext cx="117920" cy="153075"/>
          </a:xfrm>
          <a:prstGeom prst="rect">
            <a:avLst/>
          </a:prstGeom>
          <a:blipFill>
            <a:blip r:embed="rId10"/>
            <a:stretch>
              <a:fillRect/>
            </a:stretch>
          </a:blipFill>
          <a:ln w="12700">
            <a:miter lim="400000"/>
          </a:ln>
        </p:spPr>
        <p:txBody>
          <a:bodyPr lIns="45718" tIns="45718" rIns="45718" bIns="45718"/>
          <a:lstStyle/>
          <a:p>
            <a:endParaRPr/>
          </a:p>
        </p:txBody>
      </p:sp>
      <p:sp>
        <p:nvSpPr>
          <p:cNvPr id="43" name="bk object 26"/>
          <p:cNvSpPr/>
          <p:nvPr/>
        </p:nvSpPr>
        <p:spPr>
          <a:xfrm>
            <a:off x="10289246" y="6943265"/>
            <a:ext cx="134558" cy="154001"/>
          </a:xfrm>
          <a:prstGeom prst="rect">
            <a:avLst/>
          </a:prstGeom>
          <a:blipFill>
            <a:blip r:embed="rId11"/>
            <a:stretch>
              <a:fillRect/>
            </a:stretch>
          </a:blipFill>
          <a:ln w="12700">
            <a:miter lim="400000"/>
          </a:ln>
        </p:spPr>
        <p:txBody>
          <a:bodyPr lIns="45718" tIns="45718" rIns="45718" bIns="45718"/>
          <a:lstStyle/>
          <a:p>
            <a:endParaRPr/>
          </a:p>
        </p:txBody>
      </p:sp>
      <p:sp>
        <p:nvSpPr>
          <p:cNvPr id="44" name="Title Text"/>
          <p:cNvSpPr txBox="1">
            <a:spLocks noGrp="1"/>
          </p:cNvSpPr>
          <p:nvPr>
            <p:ph type="title"/>
          </p:nvPr>
        </p:nvSpPr>
        <p:spPr>
          <a:prstGeom prst="rect">
            <a:avLst/>
          </a:prstGeom>
        </p:spPr>
        <p:txBody>
          <a:bodyPr/>
          <a:lstStyle/>
          <a:p>
            <a:r>
              <a:t>Title Text</a:t>
            </a:r>
          </a:p>
        </p:txBody>
      </p:sp>
      <p:sp>
        <p:nvSpPr>
          <p:cNvPr id="45" name="Body Level One…"/>
          <p:cNvSpPr txBox="1">
            <a:spLocks noGrp="1"/>
          </p:cNvSpPr>
          <p:nvPr>
            <p:ph type="body" sz="half" idx="1"/>
          </p:nvPr>
        </p:nvSpPr>
        <p:spPr>
          <a:xfrm>
            <a:off x="534669" y="1739455"/>
            <a:ext cx="4651631" cy="499148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53" name="bk object 16"/>
          <p:cNvSpPr/>
          <p:nvPr/>
        </p:nvSpPr>
        <p:spPr>
          <a:xfrm>
            <a:off x="8388291" y="6941853"/>
            <a:ext cx="306988" cy="156587"/>
          </a:xfrm>
          <a:prstGeom prst="rect">
            <a:avLst/>
          </a:prstGeom>
          <a:blipFill>
            <a:blip r:embed="rId2"/>
            <a:stretch>
              <a:fillRect/>
            </a:stretch>
          </a:blipFill>
          <a:ln w="12700">
            <a:miter lim="400000"/>
          </a:ln>
        </p:spPr>
        <p:txBody>
          <a:bodyPr lIns="45718" tIns="45718" rIns="45718" bIns="45718"/>
          <a:lstStyle/>
          <a:p>
            <a:endParaRPr/>
          </a:p>
        </p:txBody>
      </p:sp>
      <p:sp>
        <p:nvSpPr>
          <p:cNvPr id="54" name="bk object 17"/>
          <p:cNvSpPr/>
          <p:nvPr/>
        </p:nvSpPr>
        <p:spPr>
          <a:xfrm>
            <a:off x="8717522" y="6943904"/>
            <a:ext cx="124716" cy="153159"/>
          </a:xfrm>
          <a:prstGeom prst="rect">
            <a:avLst/>
          </a:prstGeom>
          <a:blipFill>
            <a:blip r:embed="rId3"/>
            <a:stretch>
              <a:fillRect/>
            </a:stretch>
          </a:blipFill>
          <a:ln w="12700">
            <a:miter lim="400000"/>
          </a:ln>
        </p:spPr>
        <p:txBody>
          <a:bodyPr lIns="45718" tIns="45718" rIns="45718" bIns="45718"/>
          <a:lstStyle/>
          <a:p>
            <a:endParaRPr/>
          </a:p>
        </p:txBody>
      </p:sp>
      <p:sp>
        <p:nvSpPr>
          <p:cNvPr id="55" name="bk object 18"/>
          <p:cNvSpPr/>
          <p:nvPr/>
        </p:nvSpPr>
        <p:spPr>
          <a:xfrm>
            <a:off x="8874593" y="6945845"/>
            <a:ext cx="131739" cy="149074"/>
          </a:xfrm>
          <a:prstGeom prst="rect">
            <a:avLst/>
          </a:prstGeom>
          <a:blipFill>
            <a:blip r:embed="rId4"/>
            <a:stretch>
              <a:fillRect/>
            </a:stretch>
          </a:blipFill>
          <a:ln w="12700">
            <a:miter lim="400000"/>
          </a:ln>
        </p:spPr>
        <p:txBody>
          <a:bodyPr lIns="45718" tIns="45718" rIns="45718" bIns="45718"/>
          <a:lstStyle/>
          <a:p>
            <a:endParaRPr/>
          </a:p>
        </p:txBody>
      </p:sp>
      <p:sp>
        <p:nvSpPr>
          <p:cNvPr id="56" name="bk object 19"/>
          <p:cNvSpPr/>
          <p:nvPr/>
        </p:nvSpPr>
        <p:spPr>
          <a:xfrm>
            <a:off x="9037287" y="6943434"/>
            <a:ext cx="113981" cy="151487"/>
          </a:xfrm>
          <a:prstGeom prst="rect">
            <a:avLst/>
          </a:prstGeom>
          <a:blipFill>
            <a:blip r:embed="rId5"/>
            <a:stretch>
              <a:fillRect/>
            </a:stretch>
          </a:blipFill>
          <a:ln w="12700">
            <a:miter lim="400000"/>
          </a:ln>
        </p:spPr>
        <p:txBody>
          <a:bodyPr lIns="45718" tIns="45718" rIns="45718" bIns="45718"/>
          <a:lstStyle/>
          <a:p>
            <a:endParaRPr/>
          </a:p>
        </p:txBody>
      </p:sp>
      <p:sp>
        <p:nvSpPr>
          <p:cNvPr id="57" name="bk object 20"/>
          <p:cNvSpPr/>
          <p:nvPr/>
        </p:nvSpPr>
        <p:spPr>
          <a:xfrm>
            <a:off x="9172316" y="6945845"/>
            <a:ext cx="119773" cy="149074"/>
          </a:xfrm>
          <a:prstGeom prst="rect">
            <a:avLst/>
          </a:prstGeom>
          <a:blipFill>
            <a:blip r:embed="rId6"/>
            <a:stretch>
              <a:fillRect/>
            </a:stretch>
          </a:blipFill>
          <a:ln w="12700">
            <a:miter lim="400000"/>
          </a:ln>
        </p:spPr>
        <p:txBody>
          <a:bodyPr lIns="45718" tIns="45718" rIns="45718" bIns="45718"/>
          <a:lstStyle/>
          <a:p>
            <a:endParaRPr/>
          </a:p>
        </p:txBody>
      </p:sp>
      <p:sp>
        <p:nvSpPr>
          <p:cNvPr id="58" name="bk object 21"/>
          <p:cNvSpPr/>
          <p:nvPr/>
        </p:nvSpPr>
        <p:spPr>
          <a:xfrm>
            <a:off x="9322116" y="6945596"/>
            <a:ext cx="125414" cy="151249"/>
          </a:xfrm>
          <a:prstGeom prst="rect">
            <a:avLst/>
          </a:prstGeom>
          <a:blipFill>
            <a:blip r:embed="rId7"/>
            <a:stretch>
              <a:fillRect/>
            </a:stretch>
          </a:blipFill>
          <a:ln w="12700">
            <a:miter lim="400000"/>
          </a:ln>
        </p:spPr>
        <p:txBody>
          <a:bodyPr lIns="45718" tIns="45718" rIns="45718" bIns="45718"/>
          <a:lstStyle/>
          <a:p>
            <a:endParaRPr/>
          </a:p>
        </p:txBody>
      </p:sp>
      <p:sp>
        <p:nvSpPr>
          <p:cNvPr id="59" name="bk object 22"/>
          <p:cNvSpPr/>
          <p:nvPr/>
        </p:nvSpPr>
        <p:spPr>
          <a:xfrm>
            <a:off x="9478957" y="6944197"/>
            <a:ext cx="135955" cy="153062"/>
          </a:xfrm>
          <a:prstGeom prst="rect">
            <a:avLst/>
          </a:prstGeom>
          <a:blipFill>
            <a:blip r:embed="rId8"/>
            <a:stretch>
              <a:fillRect/>
            </a:stretch>
          </a:blipFill>
          <a:ln w="12700">
            <a:miter lim="400000"/>
          </a:ln>
        </p:spPr>
        <p:txBody>
          <a:bodyPr lIns="45718" tIns="45718" rIns="45718" bIns="45718"/>
          <a:lstStyle/>
          <a:p>
            <a:endParaRPr/>
          </a:p>
        </p:txBody>
      </p:sp>
      <p:sp>
        <p:nvSpPr>
          <p:cNvPr id="60" name="bk object 23"/>
          <p:cNvSpPr/>
          <p:nvPr/>
        </p:nvSpPr>
        <p:spPr>
          <a:xfrm>
            <a:off x="9645401" y="6941618"/>
            <a:ext cx="410480" cy="157291"/>
          </a:xfrm>
          <a:prstGeom prst="rect">
            <a:avLst/>
          </a:prstGeom>
          <a:blipFill>
            <a:blip r:embed="rId9"/>
            <a:stretch>
              <a:fillRect/>
            </a:stretch>
          </a:blipFill>
          <a:ln w="12700">
            <a:miter lim="400000"/>
          </a:ln>
        </p:spPr>
        <p:txBody>
          <a:bodyPr lIns="45718" tIns="45718" rIns="45718" bIns="45718"/>
          <a:lstStyle/>
          <a:p>
            <a:endParaRPr/>
          </a:p>
        </p:txBody>
      </p:sp>
      <p:sp>
        <p:nvSpPr>
          <p:cNvPr id="61" name="bk object 24"/>
          <p:cNvSpPr/>
          <p:nvPr/>
        </p:nvSpPr>
        <p:spPr>
          <a:xfrm>
            <a:off x="10090580" y="6942780"/>
            <a:ext cx="2" cy="153557"/>
          </a:xfrm>
          <a:prstGeom prst="line">
            <a:avLst/>
          </a:prstGeom>
          <a:ln w="8432">
            <a:solidFill>
              <a:srgbClr val="142530"/>
            </a:solidFill>
          </a:ln>
        </p:spPr>
        <p:txBody>
          <a:bodyPr lIns="45718" tIns="45718" rIns="45718" bIns="45718"/>
          <a:lstStyle/>
          <a:p>
            <a:endParaRPr/>
          </a:p>
        </p:txBody>
      </p:sp>
      <p:sp>
        <p:nvSpPr>
          <p:cNvPr id="62" name="bk object 25"/>
          <p:cNvSpPr/>
          <p:nvPr/>
        </p:nvSpPr>
        <p:spPr>
          <a:xfrm>
            <a:off x="10138033" y="6943252"/>
            <a:ext cx="117920" cy="153075"/>
          </a:xfrm>
          <a:prstGeom prst="rect">
            <a:avLst/>
          </a:prstGeom>
          <a:blipFill>
            <a:blip r:embed="rId10"/>
            <a:stretch>
              <a:fillRect/>
            </a:stretch>
          </a:blipFill>
          <a:ln w="12700">
            <a:miter lim="400000"/>
          </a:ln>
        </p:spPr>
        <p:txBody>
          <a:bodyPr lIns="45718" tIns="45718" rIns="45718" bIns="45718"/>
          <a:lstStyle/>
          <a:p>
            <a:endParaRPr/>
          </a:p>
        </p:txBody>
      </p:sp>
      <p:sp>
        <p:nvSpPr>
          <p:cNvPr id="63" name="bk object 26"/>
          <p:cNvSpPr/>
          <p:nvPr/>
        </p:nvSpPr>
        <p:spPr>
          <a:xfrm>
            <a:off x="10289246" y="6943265"/>
            <a:ext cx="134558" cy="154001"/>
          </a:xfrm>
          <a:prstGeom prst="rect">
            <a:avLst/>
          </a:prstGeom>
          <a:blipFill>
            <a:blip r:embed="rId11"/>
            <a:stretch>
              <a:fillRect/>
            </a:stretch>
          </a:blipFill>
          <a:ln w="12700">
            <a:miter lim="400000"/>
          </a:ln>
        </p:spPr>
        <p:txBody>
          <a:bodyPr lIns="45718" tIns="45718" rIns="45718" bIns="45718"/>
          <a:lstStyle/>
          <a:p>
            <a:endParaRPr/>
          </a:p>
        </p:txBody>
      </p:sp>
      <p:sp>
        <p:nvSpPr>
          <p:cNvPr id="64" name="Title Text"/>
          <p:cNvSpPr txBox="1">
            <a:spLocks noGrp="1"/>
          </p:cNvSpPr>
          <p:nvPr>
            <p:ph type="title"/>
          </p:nvPr>
        </p:nvSpPr>
        <p:spPr>
          <a:prstGeom prst="rect">
            <a:avLst/>
          </a:prstGeom>
        </p:spPr>
        <p:txBody>
          <a:bodyPr/>
          <a:lstStyle/>
          <a:p>
            <a:r>
              <a:t>Title Text</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72" name="bk object 16"/>
          <p:cNvSpPr/>
          <p:nvPr/>
        </p:nvSpPr>
        <p:spPr>
          <a:xfrm>
            <a:off x="9162991" y="6941853"/>
            <a:ext cx="306988" cy="156587"/>
          </a:xfrm>
          <a:prstGeom prst="rect">
            <a:avLst/>
          </a:prstGeom>
          <a:blipFill>
            <a:blip r:embed="rId2"/>
            <a:stretch>
              <a:fillRect/>
            </a:stretch>
          </a:blipFill>
          <a:ln w="12700">
            <a:miter lim="400000"/>
          </a:ln>
        </p:spPr>
        <p:txBody>
          <a:bodyPr lIns="45718" tIns="45718" rIns="45718" bIns="45718"/>
          <a:lstStyle/>
          <a:p>
            <a:endParaRPr/>
          </a:p>
        </p:txBody>
      </p:sp>
      <p:sp>
        <p:nvSpPr>
          <p:cNvPr id="73" name="bk object 17"/>
          <p:cNvSpPr/>
          <p:nvPr/>
        </p:nvSpPr>
        <p:spPr>
          <a:xfrm>
            <a:off x="9492222" y="6943904"/>
            <a:ext cx="124716" cy="153159"/>
          </a:xfrm>
          <a:prstGeom prst="rect">
            <a:avLst/>
          </a:prstGeom>
          <a:blipFill>
            <a:blip r:embed="rId3"/>
            <a:stretch>
              <a:fillRect/>
            </a:stretch>
          </a:blipFill>
          <a:ln w="12700">
            <a:miter lim="400000"/>
          </a:ln>
        </p:spPr>
        <p:txBody>
          <a:bodyPr lIns="45718" tIns="45718" rIns="45718" bIns="45718"/>
          <a:lstStyle/>
          <a:p>
            <a:endParaRPr/>
          </a:p>
        </p:txBody>
      </p:sp>
      <p:sp>
        <p:nvSpPr>
          <p:cNvPr id="74" name="bk object 18"/>
          <p:cNvSpPr/>
          <p:nvPr/>
        </p:nvSpPr>
        <p:spPr>
          <a:xfrm>
            <a:off x="9649293" y="6945845"/>
            <a:ext cx="131739" cy="149074"/>
          </a:xfrm>
          <a:prstGeom prst="rect">
            <a:avLst/>
          </a:prstGeom>
          <a:blipFill>
            <a:blip r:embed="rId4"/>
            <a:stretch>
              <a:fillRect/>
            </a:stretch>
          </a:blipFill>
          <a:ln w="12700">
            <a:miter lim="400000"/>
          </a:ln>
        </p:spPr>
        <p:txBody>
          <a:bodyPr lIns="45718" tIns="45718" rIns="45718" bIns="45718"/>
          <a:lstStyle/>
          <a:p>
            <a:endParaRPr/>
          </a:p>
        </p:txBody>
      </p:sp>
      <p:sp>
        <p:nvSpPr>
          <p:cNvPr id="75" name="bk object 19"/>
          <p:cNvSpPr/>
          <p:nvPr/>
        </p:nvSpPr>
        <p:spPr>
          <a:xfrm>
            <a:off x="9811987" y="6943434"/>
            <a:ext cx="113981" cy="151487"/>
          </a:xfrm>
          <a:prstGeom prst="rect">
            <a:avLst/>
          </a:prstGeom>
          <a:blipFill>
            <a:blip r:embed="rId5"/>
            <a:stretch>
              <a:fillRect/>
            </a:stretch>
          </a:blipFill>
          <a:ln w="12700">
            <a:miter lim="400000"/>
          </a:ln>
        </p:spPr>
        <p:txBody>
          <a:bodyPr lIns="45718" tIns="45718" rIns="45718" bIns="45718"/>
          <a:lstStyle/>
          <a:p>
            <a:endParaRPr/>
          </a:p>
        </p:txBody>
      </p:sp>
      <p:sp>
        <p:nvSpPr>
          <p:cNvPr id="76" name="bk object 20"/>
          <p:cNvSpPr/>
          <p:nvPr/>
        </p:nvSpPr>
        <p:spPr>
          <a:xfrm>
            <a:off x="9947016" y="6945845"/>
            <a:ext cx="119773" cy="149074"/>
          </a:xfrm>
          <a:prstGeom prst="rect">
            <a:avLst/>
          </a:prstGeom>
          <a:blipFill>
            <a:blip r:embed="rId6"/>
            <a:stretch>
              <a:fillRect/>
            </a:stretch>
          </a:blipFill>
          <a:ln w="12700">
            <a:miter lim="400000"/>
          </a:ln>
        </p:spPr>
        <p:txBody>
          <a:bodyPr lIns="45718" tIns="45718" rIns="45718" bIns="45718"/>
          <a:lstStyle/>
          <a:p>
            <a:endParaRPr/>
          </a:p>
        </p:txBody>
      </p:sp>
      <p:sp>
        <p:nvSpPr>
          <p:cNvPr id="77" name="bk object 21"/>
          <p:cNvSpPr/>
          <p:nvPr/>
        </p:nvSpPr>
        <p:spPr>
          <a:xfrm>
            <a:off x="10096816" y="6945596"/>
            <a:ext cx="125414" cy="151249"/>
          </a:xfrm>
          <a:prstGeom prst="rect">
            <a:avLst/>
          </a:prstGeom>
          <a:blipFill>
            <a:blip r:embed="rId7"/>
            <a:stretch>
              <a:fillRect/>
            </a:stretch>
          </a:blipFill>
          <a:ln w="12700">
            <a:miter lim="400000"/>
          </a:ln>
        </p:spPr>
        <p:txBody>
          <a:bodyPr lIns="45718" tIns="45718" rIns="45718" bIns="45718"/>
          <a:lstStyle/>
          <a:p>
            <a:endParaRP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olo e contenuto">
    <p:spTree>
      <p:nvGrpSpPr>
        <p:cNvPr id="1" name=""/>
        <p:cNvGrpSpPr/>
        <p:nvPr/>
      </p:nvGrpSpPr>
      <p:grpSpPr>
        <a:xfrm>
          <a:off x="0" y="0"/>
          <a:ext cx="0" cy="0"/>
          <a:chOff x="0" y="0"/>
          <a:chExt cx="0" cy="0"/>
        </a:xfrm>
      </p:grpSpPr>
      <p:sp>
        <p:nvSpPr>
          <p:cNvPr id="85" name="Title Text"/>
          <p:cNvSpPr txBox="1">
            <a:spLocks noGrp="1"/>
          </p:cNvSpPr>
          <p:nvPr>
            <p:ph type="title"/>
          </p:nvPr>
        </p:nvSpPr>
        <p:spPr>
          <a:xfrm>
            <a:off x="735171" y="1090976"/>
            <a:ext cx="9223059" cy="1162631"/>
          </a:xfrm>
          <a:prstGeom prst="rect">
            <a:avLst/>
          </a:prstGeom>
        </p:spPr>
        <p:txBody>
          <a:bodyPr lIns="40099" tIns="40099" rIns="40099" bIns="40099" anchor="ctr"/>
          <a:lstStyle>
            <a:lvl1pPr defTabSz="1007532">
              <a:lnSpc>
                <a:spcPct val="90000"/>
              </a:lnSpc>
              <a:defRPr>
                <a:solidFill>
                  <a:srgbClr val="000000"/>
                </a:solidFill>
                <a:latin typeface="Calibri Light"/>
                <a:ea typeface="Calibri Light"/>
                <a:cs typeface="Calibri Light"/>
                <a:sym typeface="Calibri Light"/>
              </a:defRPr>
            </a:lvl1pPr>
          </a:lstStyle>
          <a:p>
            <a:r>
              <a:t>Title Text</a:t>
            </a:r>
          </a:p>
        </p:txBody>
      </p:sp>
      <p:sp>
        <p:nvSpPr>
          <p:cNvPr id="86" name="Body Level One…"/>
          <p:cNvSpPr txBox="1">
            <a:spLocks noGrp="1"/>
          </p:cNvSpPr>
          <p:nvPr>
            <p:ph type="body" idx="1"/>
          </p:nvPr>
        </p:nvSpPr>
        <p:spPr>
          <a:xfrm>
            <a:off x="735171" y="2371955"/>
            <a:ext cx="9223059" cy="3816488"/>
          </a:xfrm>
          <a:prstGeom prst="rect">
            <a:avLst/>
          </a:prstGeom>
        </p:spPr>
        <p:txBody>
          <a:bodyPr lIns="40099" tIns="40099" rIns="40099" bIns="40099"/>
          <a:lstStyle>
            <a:lvl1pPr marL="244928" indent="-244928" defTabSz="1007532">
              <a:lnSpc>
                <a:spcPct val="90000"/>
              </a:lnSpc>
              <a:spcBef>
                <a:spcPts val="1100"/>
              </a:spcBef>
              <a:buSzPct val="100000"/>
              <a:buFont typeface="Arial"/>
              <a:buChar char="•"/>
              <a:defRPr sz="3000"/>
            </a:lvl1pPr>
            <a:lvl2pPr marL="742950" indent="-285750" defTabSz="1007532">
              <a:lnSpc>
                <a:spcPct val="90000"/>
              </a:lnSpc>
              <a:spcBef>
                <a:spcPts val="1100"/>
              </a:spcBef>
              <a:buSzPct val="100000"/>
              <a:buFont typeface="Arial"/>
              <a:buChar char="•"/>
              <a:defRPr sz="3000"/>
            </a:lvl2pPr>
            <a:lvl3pPr marL="1257300" indent="-342900" defTabSz="1007532">
              <a:lnSpc>
                <a:spcPct val="90000"/>
              </a:lnSpc>
              <a:spcBef>
                <a:spcPts val="1100"/>
              </a:spcBef>
              <a:buSzPct val="100000"/>
              <a:buFont typeface="Arial"/>
              <a:buChar char="•"/>
              <a:defRPr sz="3000"/>
            </a:lvl3pPr>
            <a:lvl4pPr marL="1752600" indent="-381000" defTabSz="1007532">
              <a:lnSpc>
                <a:spcPct val="90000"/>
              </a:lnSpc>
              <a:spcBef>
                <a:spcPts val="1100"/>
              </a:spcBef>
              <a:buSzPct val="100000"/>
              <a:buFont typeface="Arial"/>
              <a:buChar char="•"/>
              <a:defRPr sz="3000"/>
            </a:lvl4pPr>
            <a:lvl5pPr marL="2209800" indent="-381000" defTabSz="1007532">
              <a:lnSpc>
                <a:spcPct val="90000"/>
              </a:lnSpc>
              <a:spcBef>
                <a:spcPts val="1100"/>
              </a:spcBef>
              <a:buSzPct val="100000"/>
              <a:buFont typeface="Arial"/>
              <a:buChar char="•"/>
              <a:defRPr sz="3000"/>
            </a:lvl5pPr>
          </a:lstStyle>
          <a:p>
            <a:r>
              <a:t>Body Level One</a:t>
            </a:r>
          </a:p>
          <a:p>
            <a:pPr lvl="1"/>
            <a:r>
              <a:t>Body Level Two</a:t>
            </a:r>
          </a:p>
          <a:p>
            <a:pPr lvl="2"/>
            <a:r>
              <a:t>Body Level Three</a:t>
            </a:r>
          </a:p>
          <a:p>
            <a:pPr lvl="3"/>
            <a:r>
              <a:t>Body Level Four</a:t>
            </a:r>
          </a:p>
          <a:p>
            <a:pPr lvl="4"/>
            <a:r>
              <a:t>Body Level Five</a:t>
            </a:r>
          </a:p>
        </p:txBody>
      </p:sp>
      <p:sp>
        <p:nvSpPr>
          <p:cNvPr id="87" name="Slide Number"/>
          <p:cNvSpPr txBox="1">
            <a:spLocks noGrp="1"/>
          </p:cNvSpPr>
          <p:nvPr>
            <p:ph type="sldNum" sz="quarter" idx="2"/>
          </p:nvPr>
        </p:nvSpPr>
        <p:spPr>
          <a:xfrm>
            <a:off x="9705487" y="6376902"/>
            <a:ext cx="252742" cy="258001"/>
          </a:xfrm>
          <a:prstGeom prst="rect">
            <a:avLst/>
          </a:prstGeom>
        </p:spPr>
        <p:txBody>
          <a:bodyPr lIns="40099" tIns="40099" rIns="40099" bIns="40099" anchor="ctr"/>
          <a:lstStyle>
            <a:lvl1pPr defTabSz="1007532">
              <a:defRPr sz="1200"/>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94" name="Sandler_Inspec_signature.jpg" descr="Sandler_Inspec_signature.jpg"/>
          <p:cNvPicPr>
            <a:picLocks noChangeAspect="1"/>
          </p:cNvPicPr>
          <p:nvPr/>
        </p:nvPicPr>
        <p:blipFill>
          <a:blip r:embed="rId2"/>
          <a:stretch>
            <a:fillRect/>
          </a:stretch>
        </p:blipFill>
        <p:spPr>
          <a:xfrm>
            <a:off x="8189762" y="6655479"/>
            <a:ext cx="2307883" cy="487497"/>
          </a:xfrm>
          <a:prstGeom prst="rect">
            <a:avLst/>
          </a:prstGeom>
          <a:ln w="12700">
            <a:miter lim="400000"/>
          </a:ln>
        </p:spPr>
      </p:pic>
      <p:sp>
        <p:nvSpPr>
          <p:cNvPr id="95" name="Slide Number"/>
          <p:cNvSpPr txBox="1">
            <a:spLocks noGrp="1"/>
          </p:cNvSpPr>
          <p:nvPr>
            <p:ph type="sldNum" sz="quarter" idx="2"/>
          </p:nvPr>
        </p:nvSpPr>
        <p:spPr>
          <a:xfrm>
            <a:off x="9906269" y="7033448"/>
            <a:ext cx="252463" cy="2667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102" name="Sandler_Inspec_signature.jpg" descr="Sandler_Inspec_signature.jpg"/>
          <p:cNvPicPr>
            <a:picLocks noChangeAspect="1"/>
          </p:cNvPicPr>
          <p:nvPr/>
        </p:nvPicPr>
        <p:blipFill>
          <a:blip r:embed="rId2"/>
          <a:stretch>
            <a:fillRect/>
          </a:stretch>
        </p:blipFill>
        <p:spPr>
          <a:xfrm>
            <a:off x="8025435" y="6489177"/>
            <a:ext cx="2174490" cy="459321"/>
          </a:xfrm>
          <a:prstGeom prst="rect">
            <a:avLst/>
          </a:prstGeom>
          <a:ln w="12700">
            <a:miter lim="400000"/>
          </a:ln>
        </p:spPr>
      </p:pic>
      <p:sp>
        <p:nvSpPr>
          <p:cNvPr id="103" name="Slide Number"/>
          <p:cNvSpPr txBox="1">
            <a:spLocks noGrp="1"/>
          </p:cNvSpPr>
          <p:nvPr>
            <p:ph type="sldNum" sz="quarter" idx="2"/>
          </p:nvPr>
        </p:nvSpPr>
        <p:spPr>
          <a:xfrm>
            <a:off x="9654780" y="6845300"/>
            <a:ext cx="225822" cy="241301"/>
          </a:xfrm>
          <a:prstGeom prst="rect">
            <a:avLst/>
          </a:prstGeom>
        </p:spPr>
        <p:txBody>
          <a:bodyPr/>
          <a:lstStyle>
            <a:lvl1pPr>
              <a:defRPr sz="1600"/>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k object 16"/>
          <p:cNvSpPr/>
          <p:nvPr/>
        </p:nvSpPr>
        <p:spPr>
          <a:xfrm>
            <a:off x="9061391" y="6941853"/>
            <a:ext cx="306988" cy="156587"/>
          </a:xfrm>
          <a:prstGeom prst="rect">
            <a:avLst/>
          </a:prstGeom>
          <a:blipFill>
            <a:blip r:embed="rId10"/>
            <a:stretch>
              <a:fillRect/>
            </a:stretch>
          </a:blipFill>
          <a:ln w="12700">
            <a:miter lim="400000"/>
          </a:ln>
        </p:spPr>
        <p:txBody>
          <a:bodyPr lIns="45718" tIns="45718" rIns="45718" bIns="45718"/>
          <a:lstStyle/>
          <a:p>
            <a:endParaRPr/>
          </a:p>
        </p:txBody>
      </p:sp>
      <p:sp>
        <p:nvSpPr>
          <p:cNvPr id="3" name="bk object 17"/>
          <p:cNvSpPr/>
          <p:nvPr/>
        </p:nvSpPr>
        <p:spPr>
          <a:xfrm>
            <a:off x="9390622" y="6943904"/>
            <a:ext cx="124716" cy="153159"/>
          </a:xfrm>
          <a:prstGeom prst="rect">
            <a:avLst/>
          </a:prstGeom>
          <a:blipFill>
            <a:blip r:embed="rId11"/>
            <a:stretch>
              <a:fillRect/>
            </a:stretch>
          </a:blipFill>
          <a:ln w="12700">
            <a:miter lim="400000"/>
          </a:ln>
        </p:spPr>
        <p:txBody>
          <a:bodyPr lIns="45718" tIns="45718" rIns="45718" bIns="45718"/>
          <a:lstStyle/>
          <a:p>
            <a:endParaRPr/>
          </a:p>
        </p:txBody>
      </p:sp>
      <p:sp>
        <p:nvSpPr>
          <p:cNvPr id="4" name="bk object 18"/>
          <p:cNvSpPr/>
          <p:nvPr/>
        </p:nvSpPr>
        <p:spPr>
          <a:xfrm>
            <a:off x="9547693" y="6945845"/>
            <a:ext cx="131739" cy="149074"/>
          </a:xfrm>
          <a:prstGeom prst="rect">
            <a:avLst/>
          </a:prstGeom>
          <a:blipFill>
            <a:blip r:embed="rId12"/>
            <a:stretch>
              <a:fillRect/>
            </a:stretch>
          </a:blipFill>
          <a:ln w="12700">
            <a:miter lim="400000"/>
          </a:ln>
        </p:spPr>
        <p:txBody>
          <a:bodyPr lIns="45718" tIns="45718" rIns="45718" bIns="45718"/>
          <a:lstStyle/>
          <a:p>
            <a:endParaRPr/>
          </a:p>
        </p:txBody>
      </p:sp>
      <p:sp>
        <p:nvSpPr>
          <p:cNvPr id="5" name="bk object 19"/>
          <p:cNvSpPr/>
          <p:nvPr/>
        </p:nvSpPr>
        <p:spPr>
          <a:xfrm>
            <a:off x="9710387" y="6943434"/>
            <a:ext cx="113981" cy="151487"/>
          </a:xfrm>
          <a:prstGeom prst="rect">
            <a:avLst/>
          </a:prstGeom>
          <a:blipFill>
            <a:blip r:embed="rId13"/>
            <a:stretch>
              <a:fillRect/>
            </a:stretch>
          </a:blipFill>
          <a:ln w="12700">
            <a:miter lim="400000"/>
          </a:ln>
        </p:spPr>
        <p:txBody>
          <a:bodyPr lIns="45718" tIns="45718" rIns="45718" bIns="45718"/>
          <a:lstStyle/>
          <a:p>
            <a:endParaRPr/>
          </a:p>
        </p:txBody>
      </p:sp>
      <p:sp>
        <p:nvSpPr>
          <p:cNvPr id="6" name="bk object 20"/>
          <p:cNvSpPr/>
          <p:nvPr/>
        </p:nvSpPr>
        <p:spPr>
          <a:xfrm>
            <a:off x="9845416" y="6945845"/>
            <a:ext cx="119773" cy="149074"/>
          </a:xfrm>
          <a:prstGeom prst="rect">
            <a:avLst/>
          </a:prstGeom>
          <a:blipFill>
            <a:blip r:embed="rId14"/>
            <a:stretch>
              <a:fillRect/>
            </a:stretch>
          </a:blipFill>
          <a:ln w="12700">
            <a:miter lim="400000"/>
          </a:ln>
        </p:spPr>
        <p:txBody>
          <a:bodyPr lIns="45718" tIns="45718" rIns="45718" bIns="45718"/>
          <a:lstStyle/>
          <a:p>
            <a:endParaRPr/>
          </a:p>
        </p:txBody>
      </p:sp>
      <p:sp>
        <p:nvSpPr>
          <p:cNvPr id="7" name="bk object 21"/>
          <p:cNvSpPr/>
          <p:nvPr/>
        </p:nvSpPr>
        <p:spPr>
          <a:xfrm>
            <a:off x="9995216" y="6945596"/>
            <a:ext cx="125414" cy="151249"/>
          </a:xfrm>
          <a:prstGeom prst="rect">
            <a:avLst/>
          </a:prstGeom>
          <a:blipFill>
            <a:blip r:embed="rId15"/>
            <a:stretch>
              <a:fillRect/>
            </a:stretch>
          </a:blipFill>
          <a:ln w="12700">
            <a:miter lim="400000"/>
          </a:ln>
        </p:spPr>
        <p:txBody>
          <a:bodyPr lIns="45718" tIns="45718" rIns="45718" bIns="45718"/>
          <a:lstStyle/>
          <a:p>
            <a:endParaRPr/>
          </a:p>
        </p:txBody>
      </p:sp>
      <p:sp>
        <p:nvSpPr>
          <p:cNvPr id="8" name="Title Text"/>
          <p:cNvSpPr txBox="1">
            <a:spLocks noGrp="1"/>
          </p:cNvSpPr>
          <p:nvPr>
            <p:ph type="title"/>
          </p:nvPr>
        </p:nvSpPr>
        <p:spPr>
          <a:xfrm>
            <a:off x="240376" y="279913"/>
            <a:ext cx="10212646" cy="756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Title Text</a:t>
            </a:r>
          </a:p>
        </p:txBody>
      </p:sp>
      <p:sp>
        <p:nvSpPr>
          <p:cNvPr id="9" name="Body Level One…"/>
          <p:cNvSpPr txBox="1">
            <a:spLocks noGrp="1"/>
          </p:cNvSpPr>
          <p:nvPr>
            <p:ph type="body" idx="1"/>
          </p:nvPr>
        </p:nvSpPr>
        <p:spPr>
          <a:xfrm>
            <a:off x="534669" y="1739455"/>
            <a:ext cx="9624061" cy="49914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0" name="Slide Number"/>
          <p:cNvSpPr txBox="1">
            <a:spLocks noGrp="1"/>
          </p:cNvSpPr>
          <p:nvPr>
            <p:ph type="sldNum" sz="quarter" idx="2"/>
          </p:nvPr>
        </p:nvSpPr>
        <p:spPr>
          <a:xfrm>
            <a:off x="9906269" y="7033448"/>
            <a:ext cx="252463" cy="266701"/>
          </a:xfrm>
          <a:prstGeom prst="rect">
            <a:avLst/>
          </a:prstGeom>
          <a:ln w="12700">
            <a:miter lim="400000"/>
          </a:ln>
        </p:spPr>
        <p:txBody>
          <a:bodyPr wrap="none" lIns="0" tIns="0" rIns="0" bIns="0">
            <a:spAutoFit/>
          </a:bodyPr>
          <a:lstStyle>
            <a:lvl1pPr algn="r">
              <a:defRPr>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spd="med"/>
  <p:txStyles>
    <p:titleStyle>
      <a:lvl1pPr marL="0" marR="0" indent="0" algn="l" defTabSz="914400" rtl="0" latinLnBrk="0">
        <a:lnSpc>
          <a:spcPct val="100000"/>
        </a:lnSpc>
        <a:spcBef>
          <a:spcPts val="0"/>
        </a:spcBef>
        <a:spcAft>
          <a:spcPts val="0"/>
        </a:spcAft>
        <a:buClrTx/>
        <a:buSzTx/>
        <a:buFontTx/>
        <a:buNone/>
        <a:tabLst/>
        <a:defRPr sz="4800" b="0" i="0" u="none" strike="noStrike" cap="none" spc="0" baseline="0">
          <a:solidFill>
            <a:srgbClr val="231F20"/>
          </a:solidFill>
          <a:uFillTx/>
          <a:latin typeface="Montserrat Thin"/>
          <a:ea typeface="Montserrat Thin"/>
          <a:cs typeface="Montserrat Thin"/>
          <a:sym typeface="Montserrat Thin"/>
        </a:defRPr>
      </a:lvl1pPr>
      <a:lvl2pPr marL="0" marR="0" indent="0" algn="l" defTabSz="914400" rtl="0" latinLnBrk="0">
        <a:lnSpc>
          <a:spcPct val="100000"/>
        </a:lnSpc>
        <a:spcBef>
          <a:spcPts val="0"/>
        </a:spcBef>
        <a:spcAft>
          <a:spcPts val="0"/>
        </a:spcAft>
        <a:buClrTx/>
        <a:buSzTx/>
        <a:buFontTx/>
        <a:buNone/>
        <a:tabLst/>
        <a:defRPr sz="4800" b="0" i="0" u="none" strike="noStrike" cap="none" spc="0" baseline="0">
          <a:solidFill>
            <a:srgbClr val="231F20"/>
          </a:solidFill>
          <a:uFillTx/>
          <a:latin typeface="Montserrat Thin"/>
          <a:ea typeface="Montserrat Thin"/>
          <a:cs typeface="Montserrat Thin"/>
          <a:sym typeface="Montserrat Thin"/>
        </a:defRPr>
      </a:lvl2pPr>
      <a:lvl3pPr marL="0" marR="0" indent="0" algn="l" defTabSz="914400" rtl="0" latinLnBrk="0">
        <a:lnSpc>
          <a:spcPct val="100000"/>
        </a:lnSpc>
        <a:spcBef>
          <a:spcPts val="0"/>
        </a:spcBef>
        <a:spcAft>
          <a:spcPts val="0"/>
        </a:spcAft>
        <a:buClrTx/>
        <a:buSzTx/>
        <a:buFontTx/>
        <a:buNone/>
        <a:tabLst/>
        <a:defRPr sz="4800" b="0" i="0" u="none" strike="noStrike" cap="none" spc="0" baseline="0">
          <a:solidFill>
            <a:srgbClr val="231F20"/>
          </a:solidFill>
          <a:uFillTx/>
          <a:latin typeface="Montserrat Thin"/>
          <a:ea typeface="Montserrat Thin"/>
          <a:cs typeface="Montserrat Thin"/>
          <a:sym typeface="Montserrat Thin"/>
        </a:defRPr>
      </a:lvl3pPr>
      <a:lvl4pPr marL="0" marR="0" indent="0" algn="l" defTabSz="914400" rtl="0" latinLnBrk="0">
        <a:lnSpc>
          <a:spcPct val="100000"/>
        </a:lnSpc>
        <a:spcBef>
          <a:spcPts val="0"/>
        </a:spcBef>
        <a:spcAft>
          <a:spcPts val="0"/>
        </a:spcAft>
        <a:buClrTx/>
        <a:buSzTx/>
        <a:buFontTx/>
        <a:buNone/>
        <a:tabLst/>
        <a:defRPr sz="4800" b="0" i="0" u="none" strike="noStrike" cap="none" spc="0" baseline="0">
          <a:solidFill>
            <a:srgbClr val="231F20"/>
          </a:solidFill>
          <a:uFillTx/>
          <a:latin typeface="Montserrat Thin"/>
          <a:ea typeface="Montserrat Thin"/>
          <a:cs typeface="Montserrat Thin"/>
          <a:sym typeface="Montserrat Thin"/>
        </a:defRPr>
      </a:lvl4pPr>
      <a:lvl5pPr marL="0" marR="0" indent="0" algn="l" defTabSz="914400" rtl="0" latinLnBrk="0">
        <a:lnSpc>
          <a:spcPct val="100000"/>
        </a:lnSpc>
        <a:spcBef>
          <a:spcPts val="0"/>
        </a:spcBef>
        <a:spcAft>
          <a:spcPts val="0"/>
        </a:spcAft>
        <a:buClrTx/>
        <a:buSzTx/>
        <a:buFontTx/>
        <a:buNone/>
        <a:tabLst/>
        <a:defRPr sz="4800" b="0" i="0" u="none" strike="noStrike" cap="none" spc="0" baseline="0">
          <a:solidFill>
            <a:srgbClr val="231F20"/>
          </a:solidFill>
          <a:uFillTx/>
          <a:latin typeface="Montserrat Thin"/>
          <a:ea typeface="Montserrat Thin"/>
          <a:cs typeface="Montserrat Thin"/>
          <a:sym typeface="Montserrat Thin"/>
        </a:defRPr>
      </a:lvl5pPr>
      <a:lvl6pPr marL="0" marR="0" indent="0" algn="l" defTabSz="914400" rtl="0" latinLnBrk="0">
        <a:lnSpc>
          <a:spcPct val="100000"/>
        </a:lnSpc>
        <a:spcBef>
          <a:spcPts val="0"/>
        </a:spcBef>
        <a:spcAft>
          <a:spcPts val="0"/>
        </a:spcAft>
        <a:buClrTx/>
        <a:buSzTx/>
        <a:buFontTx/>
        <a:buNone/>
        <a:tabLst/>
        <a:defRPr sz="4800" b="0" i="0" u="none" strike="noStrike" cap="none" spc="0" baseline="0">
          <a:solidFill>
            <a:srgbClr val="231F20"/>
          </a:solidFill>
          <a:uFillTx/>
          <a:latin typeface="Montserrat Thin"/>
          <a:ea typeface="Montserrat Thin"/>
          <a:cs typeface="Montserrat Thin"/>
          <a:sym typeface="Montserrat Thin"/>
        </a:defRPr>
      </a:lvl6pPr>
      <a:lvl7pPr marL="0" marR="0" indent="0" algn="l" defTabSz="914400" rtl="0" latinLnBrk="0">
        <a:lnSpc>
          <a:spcPct val="100000"/>
        </a:lnSpc>
        <a:spcBef>
          <a:spcPts val="0"/>
        </a:spcBef>
        <a:spcAft>
          <a:spcPts val="0"/>
        </a:spcAft>
        <a:buClrTx/>
        <a:buSzTx/>
        <a:buFontTx/>
        <a:buNone/>
        <a:tabLst/>
        <a:defRPr sz="4800" b="0" i="0" u="none" strike="noStrike" cap="none" spc="0" baseline="0">
          <a:solidFill>
            <a:srgbClr val="231F20"/>
          </a:solidFill>
          <a:uFillTx/>
          <a:latin typeface="Montserrat Thin"/>
          <a:ea typeface="Montserrat Thin"/>
          <a:cs typeface="Montserrat Thin"/>
          <a:sym typeface="Montserrat Thin"/>
        </a:defRPr>
      </a:lvl7pPr>
      <a:lvl8pPr marL="0" marR="0" indent="0" algn="l" defTabSz="914400" rtl="0" latinLnBrk="0">
        <a:lnSpc>
          <a:spcPct val="100000"/>
        </a:lnSpc>
        <a:spcBef>
          <a:spcPts val="0"/>
        </a:spcBef>
        <a:spcAft>
          <a:spcPts val="0"/>
        </a:spcAft>
        <a:buClrTx/>
        <a:buSzTx/>
        <a:buFontTx/>
        <a:buNone/>
        <a:tabLst/>
        <a:defRPr sz="4800" b="0" i="0" u="none" strike="noStrike" cap="none" spc="0" baseline="0">
          <a:solidFill>
            <a:srgbClr val="231F20"/>
          </a:solidFill>
          <a:uFillTx/>
          <a:latin typeface="Montserrat Thin"/>
          <a:ea typeface="Montserrat Thin"/>
          <a:cs typeface="Montserrat Thin"/>
          <a:sym typeface="Montserrat Thin"/>
        </a:defRPr>
      </a:lvl8pPr>
      <a:lvl9pPr marL="0" marR="0" indent="0" algn="l" defTabSz="914400" rtl="0" latinLnBrk="0">
        <a:lnSpc>
          <a:spcPct val="100000"/>
        </a:lnSpc>
        <a:spcBef>
          <a:spcPts val="0"/>
        </a:spcBef>
        <a:spcAft>
          <a:spcPts val="0"/>
        </a:spcAft>
        <a:buClrTx/>
        <a:buSzTx/>
        <a:buFontTx/>
        <a:buNone/>
        <a:tabLst/>
        <a:defRPr sz="4800" b="0" i="0" u="none" strike="noStrike" cap="none" spc="0" baseline="0">
          <a:solidFill>
            <a:srgbClr val="231F20"/>
          </a:solidFill>
          <a:uFillTx/>
          <a:latin typeface="Montserrat Thin"/>
          <a:ea typeface="Montserrat Thin"/>
          <a:cs typeface="Montserrat Thin"/>
          <a:sym typeface="Montserrat Thin"/>
        </a:defRPr>
      </a:lvl9pPr>
    </p:titleStyle>
    <p:bodyStyle>
      <a:lvl1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42.png"/><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10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59.jpeg"/></Relationships>
</file>

<file path=ppt/slides/_rels/slide11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5.jpeg"/><Relationship Id="rId4" Type="http://schemas.openxmlformats.org/officeDocument/2006/relationships/image" Target="../media/image164.jpeg"/></Relationships>
</file>

<file path=ppt/slides/_rels/slide118.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81.jpeg"/></Relationships>
</file>

<file path=ppt/slides/_rels/slide13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89.jpeg"/></Relationships>
</file>

<file path=ppt/slides/_rels/slide142.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94.jpeg"/><Relationship Id="rId5" Type="http://schemas.openxmlformats.org/officeDocument/2006/relationships/image" Target="../media/image193.jpeg"/><Relationship Id="rId4" Type="http://schemas.openxmlformats.org/officeDocument/2006/relationships/image" Target="../media/image192.jpeg"/></Relationships>
</file>

<file path=ppt/slides/_rels/slide144.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5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02.jpeg"/></Relationships>
</file>

<file path=ppt/slides/_rels/slide1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sandlerseating.com" TargetMode="Externa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arget="../media/image104.jpeg" Type="http://schemas.openxmlformats.org/officeDocument/2006/relationships/image"/><Relationship Id="rId1" Target="../slideLayouts/slideLayout7.xml" Type="http://schemas.openxmlformats.org/officeDocument/2006/relationships/slideLayout"/></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arget="../media/image106.jpeg" Type="http://schemas.openxmlformats.org/officeDocument/2006/relationships/image"/><Relationship Id="rId2" Target="../media/image105.jpeg" Type="http://schemas.openxmlformats.org/officeDocument/2006/relationships/image"/><Relationship Id="rId1" Target="../slideLayouts/slideLayout7.xml" Type="http://schemas.openxmlformats.org/officeDocument/2006/relationships/slideLayout"/></Relationships>
</file>

<file path=ppt/slides/_rels/slide81.xml.rels><?xml version="1.0" encoding="UTF-8" standalone="yes" ?><Relationships xmlns="http://schemas.openxmlformats.org/package/2006/relationships"><Relationship Id="rId3" Target="../media/image108.jpeg" Type="http://schemas.openxmlformats.org/officeDocument/2006/relationships/image"/><Relationship Id="rId2" Target="../media/image107.jpeg" Type="http://schemas.openxmlformats.org/officeDocument/2006/relationships/image"/><Relationship Id="rId1" Target="../slideLayouts/slideLayout7.xml" Type="http://schemas.openxmlformats.org/officeDocument/2006/relationships/slideLayout"/></Relationships>
</file>

<file path=ppt/slides/_rels/slide82.xml.rels><?xml version="1.0" encoding="UTF-8" standalone="yes" ?><Relationships xmlns="http://schemas.openxmlformats.org/package/2006/relationships"><Relationship Id="rId3" Target="../media/image110.jpeg" Type="http://schemas.openxmlformats.org/officeDocument/2006/relationships/image"/><Relationship Id="rId2" Target="../media/image109.jpeg" Type="http://schemas.openxmlformats.org/officeDocument/2006/relationships/image"/><Relationship Id="rId1" Target="../slideLayouts/slideLayout7.xml" Type="http://schemas.openxmlformats.org/officeDocument/2006/relationships/slideLayout"/></Relationships>
</file>

<file path=ppt/slides/_rels/slide8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8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20.png"/></Relationships>
</file>

<file path=ppt/slides/_rels/slide8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91.xml.rels><?xml version="1.0" encoding="UTF-8" standalone="yes" ?><Relationships xmlns="http://schemas.openxmlformats.org/package/2006/relationships"><Relationship Id="rId2" Target="../media/image129.jpeg" Type="http://schemas.openxmlformats.org/officeDocument/2006/relationships/image"/><Relationship Id="rId1" Target="../slideLayouts/slideLayout7.xml" Type="http://schemas.openxmlformats.org/officeDocument/2006/relationships/slideLayout"/></Relationships>
</file>

<file path=ppt/slides/_rels/slide92.xml.rels><?xml version="1.0" encoding="UTF-8" standalone="yes" ?><Relationships xmlns="http://schemas.openxmlformats.org/package/2006/relationships"><Relationship Id="rId3" Target="../media/image131.jpeg" Type="http://schemas.openxmlformats.org/officeDocument/2006/relationships/image"/><Relationship Id="rId2" Target="../media/image130.jpeg" Type="http://schemas.openxmlformats.org/officeDocument/2006/relationships/image"/><Relationship Id="rId1" Target="../slideLayouts/slideLayout7.xml" Type="http://schemas.openxmlformats.org/officeDocument/2006/relationships/slideLayout"/></Relationships>
</file>

<file path=ppt/slides/_rels/slide9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Inspec_Sandler.png" descr="Inspec_Sandler.png"/>
          <p:cNvPicPr>
            <a:picLocks noChangeAspect="1"/>
          </p:cNvPicPr>
          <p:nvPr/>
        </p:nvPicPr>
        <p:blipFill>
          <a:blip r:embed="rId2"/>
          <a:stretch>
            <a:fillRect/>
          </a:stretch>
        </p:blipFill>
        <p:spPr>
          <a:xfrm>
            <a:off x="-3" y="1658597"/>
            <a:ext cx="10693405" cy="2258106"/>
          </a:xfrm>
          <a:prstGeom prst="rect">
            <a:avLst/>
          </a:prstGeom>
          <a:ln w="12700">
            <a:miter lim="400000"/>
          </a:ln>
        </p:spPr>
      </p:pic>
      <p:sp>
        <p:nvSpPr>
          <p:cNvPr id="113" name="TextBox 15"/>
          <p:cNvSpPr txBox="1"/>
          <p:nvPr/>
        </p:nvSpPr>
        <p:spPr>
          <a:xfrm>
            <a:off x="1363586" y="4107179"/>
            <a:ext cx="7966228" cy="1196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6400">
                <a:latin typeface="Avenir Next Condensed"/>
                <a:ea typeface="Avenir Next Condensed"/>
                <a:cs typeface="Avenir Next Condensed"/>
                <a:sym typeface="Avenir Next Condensed"/>
              </a:defRPr>
            </a:lvl1pPr>
          </a:lstStyle>
          <a:p>
            <a:r>
              <a:t>New Additions 2020- 2021</a:t>
            </a:r>
          </a:p>
        </p:txBody>
      </p:sp>
      <p:pic>
        <p:nvPicPr>
          <p:cNvPr id="114" name="imm-2020_7.hd.jpg" descr="imm-2020_7.hd.jpg"/>
          <p:cNvPicPr>
            <a:picLocks noChangeAspect="1"/>
          </p:cNvPicPr>
          <p:nvPr/>
        </p:nvPicPr>
        <p:blipFill>
          <a:blip r:embed="rId3">
            <a:alphaModFix amt="20449"/>
          </a:blip>
          <a:srcRect t="24875" b="14926"/>
          <a:stretch>
            <a:fillRect/>
          </a:stretch>
        </p:blipFill>
        <p:spPr>
          <a:xfrm>
            <a:off x="-929680" y="-1"/>
            <a:ext cx="12552930" cy="7556625"/>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imm-2020_4.hd.jpg" descr="imm-2020_4.hd.jpg"/>
          <p:cNvPicPr>
            <a:picLocks noChangeAspect="1"/>
          </p:cNvPicPr>
          <p:nvPr/>
        </p:nvPicPr>
        <p:blipFill>
          <a:blip r:embed="rId2"/>
          <a:stretch>
            <a:fillRect/>
          </a:stretch>
        </p:blipFill>
        <p:spPr>
          <a:xfrm>
            <a:off x="224431" y="1269800"/>
            <a:ext cx="5569151" cy="5569150"/>
          </a:xfrm>
          <a:prstGeom prst="rect">
            <a:avLst/>
          </a:prstGeom>
          <a:ln w="12700">
            <a:miter lim="400000"/>
          </a:ln>
        </p:spPr>
      </p:pic>
      <p:pic>
        <p:nvPicPr>
          <p:cNvPr id="154" name="Corda-6.png" descr="Corda-6.png"/>
          <p:cNvPicPr>
            <a:picLocks noChangeAspect="1"/>
          </p:cNvPicPr>
          <p:nvPr/>
        </p:nvPicPr>
        <p:blipFill>
          <a:blip r:embed="rId3"/>
          <a:srcRect l="8624" r="8623"/>
          <a:stretch>
            <a:fillRect/>
          </a:stretch>
        </p:blipFill>
        <p:spPr>
          <a:xfrm>
            <a:off x="5928164" y="1279387"/>
            <a:ext cx="4592833" cy="5550137"/>
          </a:xfrm>
          <a:prstGeom prst="rect">
            <a:avLst/>
          </a:prstGeom>
          <a:ln w="12700">
            <a:miter lim="400000"/>
          </a:ln>
        </p:spPr>
      </p:pic>
      <p:sp>
        <p:nvSpPr>
          <p:cNvPr id="155"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TONON COLLECTION</a:t>
            </a:r>
          </a:p>
        </p:txBody>
      </p:sp>
      <p:sp>
        <p:nvSpPr>
          <p:cNvPr id="156" name="TextBox 15"/>
          <p:cNvSpPr txBox="1"/>
          <p:nvPr/>
        </p:nvSpPr>
        <p:spPr>
          <a:xfrm>
            <a:off x="8736824" y="180853"/>
            <a:ext cx="1696359" cy="955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5000">
                <a:latin typeface="Avenir Next Condensed"/>
                <a:ea typeface="Avenir Next Condensed"/>
                <a:cs typeface="Avenir Next Condensed"/>
                <a:sym typeface="Avenir Next Condensed"/>
              </a:defRPr>
            </a:lvl1pPr>
          </a:lstStyle>
          <a:p>
            <a:r>
              <a:t>Corda</a:t>
            </a:r>
          </a:p>
        </p:txBody>
      </p:sp>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1" name="Image" descr="Image"/>
          <p:cNvPicPr>
            <a:picLocks noChangeAspect="1"/>
          </p:cNvPicPr>
          <p:nvPr/>
        </p:nvPicPr>
        <p:blipFill>
          <a:blip r:embed="rId2"/>
          <a:srcRect t="19396" b="17355"/>
          <a:stretch>
            <a:fillRect/>
          </a:stretch>
        </p:blipFill>
        <p:spPr>
          <a:xfrm>
            <a:off x="524495" y="1691293"/>
            <a:ext cx="9644410" cy="4313019"/>
          </a:xfrm>
          <a:prstGeom prst="rect">
            <a:avLst/>
          </a:prstGeom>
          <a:ln w="12700">
            <a:miter lim="400000"/>
          </a:ln>
        </p:spPr>
      </p:pic>
      <p:sp>
        <p:nvSpPr>
          <p:cNvPr id="512" name="Dunas Arm Chair"/>
          <p:cNvSpPr txBox="1"/>
          <p:nvPr/>
        </p:nvSpPr>
        <p:spPr>
          <a:xfrm>
            <a:off x="9367770" y="464265"/>
            <a:ext cx="1026157" cy="789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latin typeface="Avenir Next Condensed"/>
                <a:ea typeface="Avenir Next Condensed"/>
                <a:cs typeface="Avenir Next Condensed"/>
                <a:sym typeface="Avenir Next Condensed"/>
              </a:defRPr>
            </a:lvl1pPr>
          </a:lstStyle>
          <a:p>
            <a:r>
              <a:t>Leela</a:t>
            </a:r>
          </a:p>
        </p:txBody>
      </p:sp>
      <p:sp>
        <p:nvSpPr>
          <p:cNvPr id="513"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MONTBEL COLLECTION</a:t>
            </a:r>
          </a:p>
        </p:txBody>
      </p:sp>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Dunas Arm Chair"/>
          <p:cNvSpPr txBox="1"/>
          <p:nvPr/>
        </p:nvSpPr>
        <p:spPr>
          <a:xfrm>
            <a:off x="9367770" y="464265"/>
            <a:ext cx="1026157" cy="789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latin typeface="Avenir Next Condensed"/>
                <a:ea typeface="Avenir Next Condensed"/>
                <a:cs typeface="Avenir Next Condensed"/>
                <a:sym typeface="Avenir Next Condensed"/>
              </a:defRPr>
            </a:lvl1pPr>
          </a:lstStyle>
          <a:p>
            <a:r>
              <a:t>Leela</a:t>
            </a:r>
          </a:p>
        </p:txBody>
      </p:sp>
      <p:pic>
        <p:nvPicPr>
          <p:cNvPr id="516" name="Leela-Gallery-3.jpg" descr="Leela-Gallery-3.jpg"/>
          <p:cNvPicPr>
            <a:picLocks noChangeAspect="1"/>
          </p:cNvPicPr>
          <p:nvPr/>
        </p:nvPicPr>
        <p:blipFill>
          <a:blip r:embed="rId2"/>
          <a:stretch>
            <a:fillRect/>
          </a:stretch>
        </p:blipFill>
        <p:spPr>
          <a:xfrm>
            <a:off x="-35720" y="0"/>
            <a:ext cx="7556502" cy="7556500"/>
          </a:xfrm>
          <a:prstGeom prst="rect">
            <a:avLst/>
          </a:prstGeom>
          <a:ln w="12700">
            <a:miter lim="400000"/>
          </a:ln>
        </p:spPr>
      </p:pic>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 name="Image" descr="Image"/>
          <p:cNvPicPr>
            <a:picLocks noChangeAspect="1"/>
          </p:cNvPicPr>
          <p:nvPr/>
        </p:nvPicPr>
        <p:blipFill>
          <a:blip r:embed="rId2"/>
          <a:srcRect t="25224" b="12419"/>
          <a:stretch>
            <a:fillRect/>
          </a:stretch>
        </p:blipFill>
        <p:spPr>
          <a:xfrm>
            <a:off x="-134145" y="1361875"/>
            <a:ext cx="10961550" cy="4832881"/>
          </a:xfrm>
          <a:prstGeom prst="rect">
            <a:avLst/>
          </a:prstGeom>
          <a:ln w="12700">
            <a:miter lim="400000"/>
          </a:ln>
        </p:spPr>
      </p:pic>
      <p:sp>
        <p:nvSpPr>
          <p:cNvPr id="519" name="Dunas Arm Chair"/>
          <p:cNvSpPr txBox="1"/>
          <p:nvPr/>
        </p:nvSpPr>
        <p:spPr>
          <a:xfrm>
            <a:off x="9367770" y="464265"/>
            <a:ext cx="886457" cy="789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latin typeface="Avenir Next Condensed"/>
                <a:ea typeface="Avenir Next Condensed"/>
                <a:cs typeface="Avenir Next Condensed"/>
                <a:sym typeface="Avenir Next Condensed"/>
              </a:defRPr>
            </a:lvl1pPr>
          </a:lstStyle>
          <a:p>
            <a:r>
              <a:t>Diva</a:t>
            </a:r>
          </a:p>
        </p:txBody>
      </p:sp>
      <p:sp>
        <p:nvSpPr>
          <p:cNvPr id="520"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MONTBEL COLLECTION</a:t>
            </a: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 name="flipbook (dragged).pdf" descr="flipbook (dragged).pdf"/>
          <p:cNvPicPr>
            <a:picLocks noChangeAspect="1"/>
          </p:cNvPicPr>
          <p:nvPr/>
        </p:nvPicPr>
        <p:blipFill>
          <a:blip r:embed="rId2">
            <a:alphaModFix amt="46923"/>
          </a:blip>
          <a:stretch>
            <a:fillRect/>
          </a:stretch>
        </p:blipFill>
        <p:spPr>
          <a:xfrm>
            <a:off x="252312" y="-2267431"/>
            <a:ext cx="10493576" cy="12091362"/>
          </a:xfrm>
          <a:prstGeom prst="rect">
            <a:avLst/>
          </a:prstGeom>
          <a:ln w="12700">
            <a:miter lim="400000"/>
          </a:ln>
        </p:spPr>
      </p:pic>
      <p:sp>
        <p:nvSpPr>
          <p:cNvPr id="523" name="Woodlook Collection"/>
          <p:cNvSpPr txBox="1"/>
          <p:nvPr/>
        </p:nvSpPr>
        <p:spPr>
          <a:xfrm>
            <a:off x="2807853" y="1986036"/>
            <a:ext cx="5443977" cy="20667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3076" tIns="43076" rIns="43076" bIns="43076">
            <a:spAutoFit/>
          </a:bodyPr>
          <a:lstStyle>
            <a:lvl1pPr defTabSz="457200">
              <a:lnSpc>
                <a:spcPts val="19000"/>
              </a:lnSpc>
              <a:spcBef>
                <a:spcPts val="1200"/>
              </a:spcBef>
              <a:defRPr sz="4500">
                <a:latin typeface="Avenir Next Condensed"/>
                <a:ea typeface="Avenir Next Condensed"/>
                <a:cs typeface="Avenir Next Condensed"/>
                <a:sym typeface="Avenir Next Condensed"/>
              </a:defRPr>
            </a:lvl1pPr>
          </a:lstStyle>
          <a:p>
            <a:r>
              <a:rPr dirty="0" err="1"/>
              <a:t>Woodlook</a:t>
            </a:r>
            <a:r>
              <a:rPr dirty="0"/>
              <a:t> Collection </a:t>
            </a:r>
          </a:p>
        </p:txBody>
      </p: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 name="page19image25109504.png" descr="page19image25109504.png"/>
          <p:cNvPicPr>
            <a:picLocks noChangeAspect="1"/>
          </p:cNvPicPr>
          <p:nvPr/>
        </p:nvPicPr>
        <p:blipFill>
          <a:blip r:embed="rId2"/>
          <a:stretch>
            <a:fillRect/>
          </a:stretch>
        </p:blipFill>
        <p:spPr>
          <a:xfrm>
            <a:off x="301890" y="5985293"/>
            <a:ext cx="12702" cy="12702"/>
          </a:xfrm>
          <a:prstGeom prst="rect">
            <a:avLst/>
          </a:prstGeom>
          <a:ln w="12700">
            <a:miter lim="400000"/>
          </a:ln>
        </p:spPr>
      </p:pic>
      <p:pic>
        <p:nvPicPr>
          <p:cNvPr id="526" name="page19image25108928.png" descr="page19image25108928.png"/>
          <p:cNvPicPr>
            <a:picLocks noChangeAspect="1"/>
          </p:cNvPicPr>
          <p:nvPr/>
        </p:nvPicPr>
        <p:blipFill>
          <a:blip r:embed="rId3"/>
          <a:stretch>
            <a:fillRect/>
          </a:stretch>
        </p:blipFill>
        <p:spPr>
          <a:xfrm>
            <a:off x="301890" y="5985293"/>
            <a:ext cx="12702" cy="12702"/>
          </a:xfrm>
          <a:prstGeom prst="rect">
            <a:avLst/>
          </a:prstGeom>
          <a:ln w="12700">
            <a:miter lim="400000"/>
          </a:ln>
        </p:spPr>
      </p:pic>
      <p:pic>
        <p:nvPicPr>
          <p:cNvPr id="527" name="page19image25107392.png" descr="page19image25107392.png"/>
          <p:cNvPicPr>
            <a:picLocks noChangeAspect="1"/>
          </p:cNvPicPr>
          <p:nvPr/>
        </p:nvPicPr>
        <p:blipFill>
          <a:blip r:embed="rId4"/>
          <a:stretch>
            <a:fillRect/>
          </a:stretch>
        </p:blipFill>
        <p:spPr>
          <a:xfrm>
            <a:off x="301890" y="5985293"/>
            <a:ext cx="12702" cy="12702"/>
          </a:xfrm>
          <a:prstGeom prst="rect">
            <a:avLst/>
          </a:prstGeom>
          <a:ln w="12700">
            <a:miter lim="400000"/>
          </a:ln>
        </p:spPr>
      </p:pic>
      <p:pic>
        <p:nvPicPr>
          <p:cNvPr id="528" name="page19image25104128.png" descr="page19image25104128.png"/>
          <p:cNvPicPr>
            <a:picLocks noChangeAspect="1"/>
          </p:cNvPicPr>
          <p:nvPr/>
        </p:nvPicPr>
        <p:blipFill>
          <a:blip r:embed="rId5"/>
          <a:stretch>
            <a:fillRect/>
          </a:stretch>
        </p:blipFill>
        <p:spPr>
          <a:xfrm>
            <a:off x="301890" y="5985293"/>
            <a:ext cx="12702" cy="12702"/>
          </a:xfrm>
          <a:prstGeom prst="rect">
            <a:avLst/>
          </a:prstGeom>
          <a:ln w="12700">
            <a:miter lim="400000"/>
          </a:ln>
        </p:spPr>
      </p:pic>
      <p:pic>
        <p:nvPicPr>
          <p:cNvPr id="529" name="page19image25101248.png" descr="page19image25101248.png"/>
          <p:cNvPicPr>
            <a:picLocks noChangeAspect="1"/>
          </p:cNvPicPr>
          <p:nvPr/>
        </p:nvPicPr>
        <p:blipFill>
          <a:blip r:embed="rId6"/>
          <a:stretch>
            <a:fillRect/>
          </a:stretch>
        </p:blipFill>
        <p:spPr>
          <a:xfrm>
            <a:off x="301890" y="5985293"/>
            <a:ext cx="12702" cy="12702"/>
          </a:xfrm>
          <a:prstGeom prst="rect">
            <a:avLst/>
          </a:prstGeom>
          <a:ln w="12700">
            <a:miter lim="400000"/>
          </a:ln>
        </p:spPr>
      </p:pic>
      <p:pic>
        <p:nvPicPr>
          <p:cNvPr id="530" name="page19image25110272.png" descr="page19image25110272.png"/>
          <p:cNvPicPr>
            <a:picLocks noChangeAspect="1"/>
          </p:cNvPicPr>
          <p:nvPr/>
        </p:nvPicPr>
        <p:blipFill>
          <a:blip r:embed="rId7"/>
          <a:stretch>
            <a:fillRect/>
          </a:stretch>
        </p:blipFill>
        <p:spPr>
          <a:xfrm>
            <a:off x="301890" y="5985293"/>
            <a:ext cx="12702" cy="12702"/>
          </a:xfrm>
          <a:prstGeom prst="rect">
            <a:avLst/>
          </a:prstGeom>
          <a:ln w="12700">
            <a:miter lim="400000"/>
          </a:ln>
        </p:spPr>
      </p:pic>
      <p:pic>
        <p:nvPicPr>
          <p:cNvPr id="531" name="page19image25110272.png" descr="page19image25110272.png"/>
          <p:cNvPicPr>
            <a:picLocks noChangeAspect="1"/>
          </p:cNvPicPr>
          <p:nvPr/>
        </p:nvPicPr>
        <p:blipFill>
          <a:blip r:embed="rId7"/>
          <a:stretch>
            <a:fillRect/>
          </a:stretch>
        </p:blipFill>
        <p:spPr>
          <a:xfrm>
            <a:off x="301890" y="5985293"/>
            <a:ext cx="12702" cy="12702"/>
          </a:xfrm>
          <a:prstGeom prst="rect">
            <a:avLst/>
          </a:prstGeom>
          <a:ln w="12700">
            <a:miter lim="400000"/>
          </a:ln>
        </p:spPr>
      </p:pic>
      <p:pic>
        <p:nvPicPr>
          <p:cNvPr id="532" name="page19image25110272.png" descr="page19image25110272.png"/>
          <p:cNvPicPr>
            <a:picLocks noChangeAspect="1"/>
          </p:cNvPicPr>
          <p:nvPr/>
        </p:nvPicPr>
        <p:blipFill>
          <a:blip r:embed="rId7"/>
          <a:stretch>
            <a:fillRect/>
          </a:stretch>
        </p:blipFill>
        <p:spPr>
          <a:xfrm>
            <a:off x="301890" y="5985293"/>
            <a:ext cx="12702" cy="12702"/>
          </a:xfrm>
          <a:prstGeom prst="rect">
            <a:avLst/>
          </a:prstGeom>
          <a:ln w="12700">
            <a:miter lim="400000"/>
          </a:ln>
        </p:spPr>
      </p:pic>
      <p:pic>
        <p:nvPicPr>
          <p:cNvPr id="533" name="page19image27182512.png" descr="page19image27182512.png"/>
          <p:cNvPicPr>
            <a:picLocks noChangeAspect="1"/>
          </p:cNvPicPr>
          <p:nvPr/>
        </p:nvPicPr>
        <p:blipFill>
          <a:blip r:embed="rId8"/>
          <a:stretch>
            <a:fillRect/>
          </a:stretch>
        </p:blipFill>
        <p:spPr>
          <a:xfrm>
            <a:off x="26782" y="1086021"/>
            <a:ext cx="10639836" cy="5384459"/>
          </a:xfrm>
          <a:prstGeom prst="rect">
            <a:avLst/>
          </a:prstGeom>
          <a:ln w="12700">
            <a:miter lim="400000"/>
          </a:ln>
        </p:spPr>
      </p:pic>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 name="Image" descr="Image"/>
          <p:cNvPicPr>
            <a:picLocks noChangeAspect="1"/>
          </p:cNvPicPr>
          <p:nvPr/>
        </p:nvPicPr>
        <p:blipFill>
          <a:blip r:embed="rId2"/>
          <a:srcRect t="20622" b="20622"/>
          <a:stretch>
            <a:fillRect/>
          </a:stretch>
        </p:blipFill>
        <p:spPr>
          <a:xfrm>
            <a:off x="444055" y="1721729"/>
            <a:ext cx="9669955" cy="4017349"/>
          </a:xfrm>
          <a:prstGeom prst="rect">
            <a:avLst/>
          </a:prstGeom>
          <a:ln w="12700">
            <a:miter lim="400000"/>
          </a:ln>
        </p:spPr>
      </p:pic>
      <p:sp>
        <p:nvSpPr>
          <p:cNvPr id="536" name="Dunas Arm Chair"/>
          <p:cNvSpPr txBox="1"/>
          <p:nvPr/>
        </p:nvSpPr>
        <p:spPr>
          <a:xfrm>
            <a:off x="8491470" y="476965"/>
            <a:ext cx="1913633" cy="789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latin typeface="Avenir Next Condensed"/>
                <a:ea typeface="Avenir Next Condensed"/>
                <a:cs typeface="Avenir Next Condensed"/>
                <a:sym typeface="Avenir Next Condensed"/>
              </a:defRPr>
            </a:lvl1pPr>
          </a:lstStyle>
          <a:p>
            <a:r>
              <a:t>Woodlook</a:t>
            </a:r>
          </a:p>
        </p:txBody>
      </p:sp>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Dunas Arm Chair"/>
          <p:cNvSpPr txBox="1"/>
          <p:nvPr/>
        </p:nvSpPr>
        <p:spPr>
          <a:xfrm>
            <a:off x="7915564" y="476965"/>
            <a:ext cx="2489539"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4000">
                <a:latin typeface="Avenir Next Condensed"/>
                <a:ea typeface="Avenir Next Condensed"/>
                <a:cs typeface="Avenir Next Condensed"/>
                <a:sym typeface="Avenir Next Condensed"/>
              </a:defRPr>
            </a:lvl1pPr>
          </a:lstStyle>
          <a:p>
            <a:r>
              <a:rPr dirty="0" err="1"/>
              <a:t>Woodlook</a:t>
            </a:r>
            <a:endParaRPr dirty="0"/>
          </a:p>
        </p:txBody>
      </p:sp>
      <p:pic>
        <p:nvPicPr>
          <p:cNvPr id="539" name="flipbook (dragged).pdf" descr="flipbook (dragged).pdf"/>
          <p:cNvPicPr>
            <a:picLocks noChangeAspect="1"/>
          </p:cNvPicPr>
          <p:nvPr/>
        </p:nvPicPr>
        <p:blipFill>
          <a:blip r:embed="rId2"/>
          <a:srcRect t="19143" b="19143"/>
          <a:stretch>
            <a:fillRect/>
          </a:stretch>
        </p:blipFill>
        <p:spPr>
          <a:xfrm>
            <a:off x="-446882" y="1446558"/>
            <a:ext cx="6557963" cy="4663382"/>
          </a:xfrm>
          <a:prstGeom prst="rect">
            <a:avLst/>
          </a:prstGeom>
          <a:ln w="12700">
            <a:miter lim="400000"/>
          </a:ln>
        </p:spPr>
      </p:pic>
      <p:pic>
        <p:nvPicPr>
          <p:cNvPr id="540" name="flipbook (dragged).pdf" descr="flipbook (dragged).pdf"/>
          <p:cNvPicPr>
            <a:picLocks noChangeAspect="1"/>
          </p:cNvPicPr>
          <p:nvPr/>
        </p:nvPicPr>
        <p:blipFill>
          <a:blip r:embed="rId3"/>
          <a:srcRect t="20810" b="20810"/>
          <a:stretch>
            <a:fillRect/>
          </a:stretch>
        </p:blipFill>
        <p:spPr>
          <a:xfrm>
            <a:off x="4624833" y="1572566"/>
            <a:ext cx="6557965" cy="4411368"/>
          </a:xfrm>
          <a:prstGeom prst="rect">
            <a:avLst/>
          </a:prstGeom>
          <a:ln w="12700">
            <a:miter lim="400000"/>
          </a:ln>
        </p:spPr>
      </p:pic>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 name="page23image27243104.png" descr="page23image27243104.png"/>
          <p:cNvPicPr>
            <a:picLocks noChangeAspect="1"/>
          </p:cNvPicPr>
          <p:nvPr/>
        </p:nvPicPr>
        <p:blipFill>
          <a:blip r:embed="rId2"/>
          <a:stretch>
            <a:fillRect/>
          </a:stretch>
        </p:blipFill>
        <p:spPr>
          <a:xfrm>
            <a:off x="-221620" y="-257346"/>
            <a:ext cx="8404226" cy="8071192"/>
          </a:xfrm>
          <a:prstGeom prst="rect">
            <a:avLst/>
          </a:prstGeom>
          <a:ln w="12700">
            <a:miter lim="400000"/>
          </a:ln>
        </p:spPr>
      </p:pic>
      <p:sp>
        <p:nvSpPr>
          <p:cNvPr id="543" name="Text"/>
          <p:cNvSpPr txBox="1"/>
          <p:nvPr/>
        </p:nvSpPr>
        <p:spPr>
          <a:xfrm>
            <a:off x="309033" y="218377"/>
            <a:ext cx="130603" cy="4023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3076" tIns="43076" rIns="43076" bIns="43076">
            <a:spAutoFit/>
          </a:bodyPr>
          <a:lstStyle>
            <a:lvl1pPr defTabSz="457200">
              <a:lnSpc>
                <a:spcPts val="2800"/>
              </a:lnSpc>
              <a:defRPr sz="1000">
                <a:latin typeface="Times"/>
                <a:ea typeface="Times"/>
                <a:cs typeface="Times"/>
                <a:sym typeface="Times"/>
              </a:defRPr>
            </a:lvl1pPr>
          </a:lstStyle>
          <a:p>
            <a:r>
              <a:t> </a:t>
            </a:r>
          </a:p>
        </p:txBody>
      </p:sp>
      <p:sp>
        <p:nvSpPr>
          <p:cNvPr id="544" name="Text"/>
          <p:cNvSpPr txBox="1"/>
          <p:nvPr/>
        </p:nvSpPr>
        <p:spPr>
          <a:xfrm>
            <a:off x="309033" y="218377"/>
            <a:ext cx="130603" cy="4023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3076" tIns="43076" rIns="43076" bIns="43076">
            <a:spAutoFit/>
          </a:bodyPr>
          <a:lstStyle>
            <a:lvl1pPr defTabSz="457200">
              <a:lnSpc>
                <a:spcPts val="2800"/>
              </a:lnSpc>
              <a:defRPr sz="1000">
                <a:latin typeface="Times"/>
                <a:ea typeface="Times"/>
                <a:cs typeface="Times"/>
                <a:sym typeface="Times"/>
              </a:defRPr>
            </a:lvl1pPr>
          </a:lstStyle>
          <a:p>
            <a:r>
              <a:t> </a:t>
            </a:r>
          </a:p>
        </p:txBody>
      </p:sp>
      <p:sp>
        <p:nvSpPr>
          <p:cNvPr id="545" name="Woodlook 1.8 / 2.8 / 2.8C"/>
          <p:cNvSpPr txBox="1"/>
          <p:nvPr/>
        </p:nvSpPr>
        <p:spPr>
          <a:xfrm>
            <a:off x="276349" y="5959442"/>
            <a:ext cx="3414315" cy="1400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3076" tIns="43076" rIns="43076" bIns="43076">
            <a:spAutoFit/>
          </a:bodyPr>
          <a:lstStyle>
            <a:lvl1pPr defTabSz="457200">
              <a:lnSpc>
                <a:spcPts val="11200"/>
              </a:lnSpc>
              <a:spcBef>
                <a:spcPts val="1200"/>
              </a:spcBef>
              <a:defRPr sz="3800">
                <a:solidFill>
                  <a:srgbClr val="FFFFFF"/>
                </a:solidFill>
                <a:latin typeface="Avenir Next Condensed"/>
                <a:ea typeface="Avenir Next Condensed"/>
                <a:cs typeface="Avenir Next Condensed"/>
                <a:sym typeface="Avenir Next Condensed"/>
              </a:defRPr>
            </a:lvl1pPr>
          </a:lstStyle>
          <a:p>
            <a:r>
              <a:t>Woodlook 1.8 / 2.8 </a:t>
            </a:r>
          </a:p>
        </p:txBody>
      </p:sp>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Text"/>
          <p:cNvSpPr txBox="1"/>
          <p:nvPr/>
        </p:nvSpPr>
        <p:spPr>
          <a:xfrm>
            <a:off x="309033" y="218377"/>
            <a:ext cx="130603" cy="4023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3076" tIns="43076" rIns="43076" bIns="43076">
            <a:spAutoFit/>
          </a:bodyPr>
          <a:lstStyle>
            <a:lvl1pPr defTabSz="457200">
              <a:lnSpc>
                <a:spcPts val="2800"/>
              </a:lnSpc>
              <a:defRPr sz="1000">
                <a:latin typeface="Times"/>
                <a:ea typeface="Times"/>
                <a:cs typeface="Times"/>
                <a:sym typeface="Times"/>
              </a:defRPr>
            </a:lvl1pPr>
          </a:lstStyle>
          <a:p>
            <a:r>
              <a:t> </a:t>
            </a:r>
          </a:p>
        </p:txBody>
      </p:sp>
      <p:sp>
        <p:nvSpPr>
          <p:cNvPr id="548" name="Text"/>
          <p:cNvSpPr txBox="1"/>
          <p:nvPr/>
        </p:nvSpPr>
        <p:spPr>
          <a:xfrm>
            <a:off x="309033" y="218377"/>
            <a:ext cx="130603" cy="4023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3076" tIns="43076" rIns="43076" bIns="43076">
            <a:spAutoFit/>
          </a:bodyPr>
          <a:lstStyle>
            <a:lvl1pPr defTabSz="457200">
              <a:lnSpc>
                <a:spcPts val="2800"/>
              </a:lnSpc>
              <a:defRPr sz="1000">
                <a:latin typeface="Times"/>
                <a:ea typeface="Times"/>
                <a:cs typeface="Times"/>
                <a:sym typeface="Times"/>
              </a:defRPr>
            </a:lvl1pPr>
          </a:lstStyle>
          <a:p>
            <a:r>
              <a:t> </a:t>
            </a:r>
          </a:p>
        </p:txBody>
      </p:sp>
      <p:pic>
        <p:nvPicPr>
          <p:cNvPr id="549" name="flipbook (dragged).pdf" descr="flipbook (dragged).pdf"/>
          <p:cNvPicPr>
            <a:picLocks noChangeAspect="1"/>
          </p:cNvPicPr>
          <p:nvPr/>
        </p:nvPicPr>
        <p:blipFill>
          <a:blip r:embed="rId2"/>
          <a:stretch>
            <a:fillRect/>
          </a:stretch>
        </p:blipFill>
        <p:spPr>
          <a:xfrm>
            <a:off x="-577156" y="17126"/>
            <a:ext cx="6543848" cy="7540237"/>
          </a:xfrm>
          <a:prstGeom prst="rect">
            <a:avLst/>
          </a:prstGeom>
          <a:ln w="12700">
            <a:miter lim="400000"/>
          </a:ln>
        </p:spPr>
      </p:pic>
      <p:sp>
        <p:nvSpPr>
          <p:cNvPr id="550" name="Woodlook 1.8 / 2.8 / 2.8C"/>
          <p:cNvSpPr txBox="1"/>
          <p:nvPr/>
        </p:nvSpPr>
        <p:spPr>
          <a:xfrm>
            <a:off x="6557819" y="-280783"/>
            <a:ext cx="4086640" cy="12928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3076" tIns="43076" rIns="43076" bIns="43076">
            <a:spAutoFit/>
          </a:bodyPr>
          <a:lstStyle>
            <a:lvl1pPr defTabSz="457200">
              <a:lnSpc>
                <a:spcPts val="11200"/>
              </a:lnSpc>
              <a:spcBef>
                <a:spcPts val="1200"/>
              </a:spcBef>
              <a:defRPr sz="3800">
                <a:latin typeface="Avenir Next Condensed"/>
                <a:ea typeface="Avenir Next Condensed"/>
                <a:cs typeface="Avenir Next Condensed"/>
                <a:sym typeface="Avenir Next Condensed"/>
              </a:defRPr>
            </a:lvl1pPr>
          </a:lstStyle>
          <a:p>
            <a:r>
              <a:rPr dirty="0" err="1"/>
              <a:t>Woodlook</a:t>
            </a:r>
            <a:r>
              <a:rPr dirty="0"/>
              <a:t> 1.8 / 2.8 </a:t>
            </a:r>
          </a:p>
        </p:txBody>
      </p:sp>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 name="Image" descr="Image"/>
          <p:cNvPicPr>
            <a:picLocks noChangeAspect="1"/>
          </p:cNvPicPr>
          <p:nvPr/>
        </p:nvPicPr>
        <p:blipFill>
          <a:blip r:embed="rId2"/>
          <a:srcRect t="22537" b="21316"/>
          <a:stretch>
            <a:fillRect/>
          </a:stretch>
        </p:blipFill>
        <p:spPr>
          <a:xfrm>
            <a:off x="528528" y="1888565"/>
            <a:ext cx="9520088" cy="3779370"/>
          </a:xfrm>
          <a:prstGeom prst="rect">
            <a:avLst/>
          </a:prstGeom>
          <a:ln w="12700">
            <a:miter lim="400000"/>
          </a:ln>
        </p:spPr>
      </p:pic>
      <p:sp>
        <p:nvSpPr>
          <p:cNvPr id="553" name="Dunas Arm Chair"/>
          <p:cNvSpPr txBox="1"/>
          <p:nvPr/>
        </p:nvSpPr>
        <p:spPr>
          <a:xfrm>
            <a:off x="7860146" y="476965"/>
            <a:ext cx="2544958"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4000">
                <a:latin typeface="Avenir Next Condensed"/>
                <a:ea typeface="Avenir Next Condensed"/>
                <a:cs typeface="Avenir Next Condensed"/>
                <a:sym typeface="Avenir Next Condensed"/>
              </a:defRPr>
            </a:lvl1pPr>
          </a:lstStyle>
          <a:p>
            <a:r>
              <a:rPr dirty="0" err="1"/>
              <a:t>Woodlook</a:t>
            </a:r>
            <a:endParaRPr dirty="0"/>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corda_162.21_c2.hd.jpg" descr="corda_162.21_c2.hd.jpg"/>
          <p:cNvPicPr>
            <a:picLocks noChangeAspect="1"/>
          </p:cNvPicPr>
          <p:nvPr/>
        </p:nvPicPr>
        <p:blipFill>
          <a:blip r:embed="rId2"/>
          <a:stretch>
            <a:fillRect/>
          </a:stretch>
        </p:blipFill>
        <p:spPr>
          <a:xfrm>
            <a:off x="956271" y="928734"/>
            <a:ext cx="8537873" cy="5699032"/>
          </a:xfrm>
          <a:prstGeom prst="rect">
            <a:avLst/>
          </a:prstGeom>
          <a:ln w="12700">
            <a:miter lim="400000"/>
          </a:ln>
        </p:spPr>
      </p:pic>
      <p:sp>
        <p:nvSpPr>
          <p:cNvPr id="159"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TONON COLLECTION</a:t>
            </a:r>
          </a:p>
        </p:txBody>
      </p:sp>
      <p:sp>
        <p:nvSpPr>
          <p:cNvPr id="160" name="TextBox 15"/>
          <p:cNvSpPr txBox="1"/>
          <p:nvPr/>
        </p:nvSpPr>
        <p:spPr>
          <a:xfrm>
            <a:off x="8851124" y="98616"/>
            <a:ext cx="1696359" cy="955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5000">
                <a:latin typeface="Avenir Next Condensed"/>
                <a:ea typeface="Avenir Next Condensed"/>
                <a:cs typeface="Avenir Next Condensed"/>
                <a:sym typeface="Avenir Next Condensed"/>
              </a:defRPr>
            </a:lvl1pPr>
          </a:lstStyle>
          <a:p>
            <a:r>
              <a:t>Corda</a:t>
            </a:r>
          </a:p>
        </p:txBody>
      </p:sp>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 name="Image" descr="Image"/>
          <p:cNvPicPr>
            <a:picLocks noChangeAspect="1"/>
          </p:cNvPicPr>
          <p:nvPr/>
        </p:nvPicPr>
        <p:blipFill>
          <a:blip r:embed="rId2"/>
          <a:srcRect t="19598" b="19598"/>
          <a:stretch>
            <a:fillRect/>
          </a:stretch>
        </p:blipFill>
        <p:spPr>
          <a:xfrm>
            <a:off x="291784" y="1556118"/>
            <a:ext cx="9756624" cy="4194521"/>
          </a:xfrm>
          <a:prstGeom prst="rect">
            <a:avLst/>
          </a:prstGeom>
          <a:ln w="12700">
            <a:miter lim="400000"/>
          </a:ln>
        </p:spPr>
      </p:pic>
      <p:sp>
        <p:nvSpPr>
          <p:cNvPr id="556" name="Dunas Arm Chair"/>
          <p:cNvSpPr txBox="1"/>
          <p:nvPr/>
        </p:nvSpPr>
        <p:spPr>
          <a:xfrm>
            <a:off x="7980218" y="476965"/>
            <a:ext cx="2424885"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4000">
                <a:latin typeface="Avenir Next Condensed"/>
                <a:ea typeface="Avenir Next Condensed"/>
                <a:cs typeface="Avenir Next Condensed"/>
                <a:sym typeface="Avenir Next Condensed"/>
              </a:defRPr>
            </a:lvl1pPr>
          </a:lstStyle>
          <a:p>
            <a:r>
              <a:rPr dirty="0" err="1"/>
              <a:t>Woodlook</a:t>
            </a:r>
            <a:endParaRPr dirty="0"/>
          </a:p>
        </p:txBody>
      </p:sp>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8" name="Image" descr="Image"/>
          <p:cNvPicPr>
            <a:picLocks noChangeAspect="1"/>
          </p:cNvPicPr>
          <p:nvPr/>
        </p:nvPicPr>
        <p:blipFill>
          <a:blip r:embed="rId2"/>
          <a:srcRect t="17988" b="14829"/>
          <a:stretch>
            <a:fillRect/>
          </a:stretch>
        </p:blipFill>
        <p:spPr>
          <a:xfrm>
            <a:off x="305274" y="1456764"/>
            <a:ext cx="9774159" cy="4642972"/>
          </a:xfrm>
          <a:prstGeom prst="rect">
            <a:avLst/>
          </a:prstGeom>
          <a:ln w="12700">
            <a:miter lim="400000"/>
          </a:ln>
        </p:spPr>
      </p:pic>
      <p:sp>
        <p:nvSpPr>
          <p:cNvPr id="559" name="Dunas Arm Chair"/>
          <p:cNvSpPr txBox="1"/>
          <p:nvPr/>
        </p:nvSpPr>
        <p:spPr>
          <a:xfrm>
            <a:off x="8063346" y="476965"/>
            <a:ext cx="2341758"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4000">
                <a:latin typeface="Avenir Next Condensed"/>
                <a:ea typeface="Avenir Next Condensed"/>
                <a:cs typeface="Avenir Next Condensed"/>
                <a:sym typeface="Avenir Next Condensed"/>
              </a:defRPr>
            </a:lvl1pPr>
          </a:lstStyle>
          <a:p>
            <a:r>
              <a:rPr dirty="0" err="1"/>
              <a:t>Woodlook</a:t>
            </a:r>
            <a:endParaRPr dirty="0"/>
          </a:p>
        </p:txBody>
      </p:sp>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 name="Image" descr="Image"/>
          <p:cNvPicPr>
            <a:picLocks noChangeAspect="1"/>
          </p:cNvPicPr>
          <p:nvPr/>
        </p:nvPicPr>
        <p:blipFill>
          <a:blip r:embed="rId2"/>
          <a:srcRect t="18125" b="15605"/>
          <a:stretch>
            <a:fillRect/>
          </a:stretch>
        </p:blipFill>
        <p:spPr>
          <a:xfrm>
            <a:off x="302004" y="1472560"/>
            <a:ext cx="9841357" cy="4611379"/>
          </a:xfrm>
          <a:prstGeom prst="rect">
            <a:avLst/>
          </a:prstGeom>
          <a:ln w="12700">
            <a:miter lim="400000"/>
          </a:ln>
        </p:spPr>
      </p:pic>
      <p:sp>
        <p:nvSpPr>
          <p:cNvPr id="562" name="Dunas Arm Chair"/>
          <p:cNvSpPr txBox="1"/>
          <p:nvPr/>
        </p:nvSpPr>
        <p:spPr>
          <a:xfrm>
            <a:off x="8044874" y="476965"/>
            <a:ext cx="2360230"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4000">
                <a:latin typeface="Avenir Next Condensed"/>
                <a:ea typeface="Avenir Next Condensed"/>
                <a:cs typeface="Avenir Next Condensed"/>
                <a:sym typeface="Avenir Next Condensed"/>
              </a:defRPr>
            </a:lvl1pPr>
          </a:lstStyle>
          <a:p>
            <a:r>
              <a:rPr dirty="0" err="1"/>
              <a:t>Woodlook</a:t>
            </a:r>
            <a:endParaRPr dirty="0"/>
          </a:p>
        </p:txBody>
      </p:sp>
    </p:spTree>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 name="Inspec_RGB.png" descr="Inspec_RGB.png"/>
          <p:cNvPicPr>
            <a:picLocks noChangeAspect="1"/>
          </p:cNvPicPr>
          <p:nvPr/>
        </p:nvPicPr>
        <p:blipFill>
          <a:blip r:embed="rId3"/>
          <a:stretch>
            <a:fillRect/>
          </a:stretch>
        </p:blipFill>
        <p:spPr>
          <a:xfrm>
            <a:off x="929382" y="2258123"/>
            <a:ext cx="8834636" cy="2827726"/>
          </a:xfrm>
          <a:prstGeom prst="rect">
            <a:avLst/>
          </a:prstGeom>
          <a:ln w="12700">
            <a:miter lim="400000"/>
          </a:ln>
        </p:spPr>
      </p:pic>
      <p:pic>
        <p:nvPicPr>
          <p:cNvPr id="565" name="Aperi-Add Cable Table.jpg" descr="Aperi-Add Cable Table.jpg"/>
          <p:cNvPicPr>
            <a:picLocks noChangeAspect="1"/>
          </p:cNvPicPr>
          <p:nvPr/>
        </p:nvPicPr>
        <p:blipFill>
          <a:blip r:embed="rId4">
            <a:alphaModFix amt="21778"/>
          </a:blip>
          <a:stretch>
            <a:fillRect/>
          </a:stretch>
        </p:blipFill>
        <p:spPr>
          <a:xfrm>
            <a:off x="0" y="213783"/>
            <a:ext cx="10693400" cy="7128934"/>
          </a:xfrm>
          <a:prstGeom prst="rect">
            <a:avLst/>
          </a:prstGeom>
          <a:ln w="12700">
            <a:miter lim="400000"/>
          </a:ln>
        </p:spPr>
      </p:pic>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 name="Lammhults-6805-web.jpg" descr="Lammhults-6805-web.jpg"/>
          <p:cNvPicPr>
            <a:picLocks noChangeAspect="1"/>
          </p:cNvPicPr>
          <p:nvPr/>
        </p:nvPicPr>
        <p:blipFill>
          <a:blip r:embed="rId3">
            <a:alphaModFix amt="61643"/>
          </a:blip>
          <a:stretch>
            <a:fillRect/>
          </a:stretch>
        </p:blipFill>
        <p:spPr>
          <a:xfrm>
            <a:off x="-1774508" y="-1210072"/>
            <a:ext cx="14242416" cy="8901511"/>
          </a:xfrm>
          <a:prstGeom prst="rect">
            <a:avLst/>
          </a:prstGeom>
          <a:ln w="12700">
            <a:miter lim="400000"/>
          </a:ln>
        </p:spPr>
      </p:pic>
      <p:sp>
        <p:nvSpPr>
          <p:cNvPr id="570" name="TextBox 15"/>
          <p:cNvSpPr txBox="1"/>
          <p:nvPr/>
        </p:nvSpPr>
        <p:spPr>
          <a:xfrm>
            <a:off x="2553417" y="2214109"/>
            <a:ext cx="5968409" cy="1615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8800">
                <a:latin typeface="Avenir Next Condensed"/>
                <a:ea typeface="Avenir Next Condensed"/>
                <a:cs typeface="Avenir Next Condensed"/>
                <a:sym typeface="Avenir Next Condensed"/>
              </a:defRPr>
            </a:lvl1pPr>
          </a:lstStyle>
          <a:p>
            <a:r>
              <a:t>Lammhults</a:t>
            </a:r>
          </a:p>
        </p:txBody>
      </p:sp>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 name="Lammhults_Quickly_Imagery.jpg" descr="Lammhults_Quickly_Imagery.jpg"/>
          <p:cNvPicPr>
            <a:picLocks noChangeAspect="1"/>
          </p:cNvPicPr>
          <p:nvPr/>
        </p:nvPicPr>
        <p:blipFill>
          <a:blip r:embed="rId3"/>
          <a:stretch>
            <a:fillRect/>
          </a:stretch>
        </p:blipFill>
        <p:spPr>
          <a:xfrm>
            <a:off x="1379977" y="889346"/>
            <a:ext cx="7933446" cy="5777809"/>
          </a:xfrm>
          <a:prstGeom prst="rect">
            <a:avLst/>
          </a:prstGeom>
          <a:ln w="12700">
            <a:miter lim="400000"/>
          </a:ln>
        </p:spPr>
      </p:pic>
      <p:sp>
        <p:nvSpPr>
          <p:cNvPr id="575" name="Quickly"/>
          <p:cNvSpPr txBox="1"/>
          <p:nvPr/>
        </p:nvSpPr>
        <p:spPr>
          <a:xfrm>
            <a:off x="8759642" y="116650"/>
            <a:ext cx="1685440" cy="929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Quickly</a:t>
            </a:r>
          </a:p>
        </p:txBody>
      </p:sp>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 name="Campus"/>
          <p:cNvSpPr txBox="1"/>
          <p:nvPr/>
        </p:nvSpPr>
        <p:spPr>
          <a:xfrm>
            <a:off x="8601148" y="116650"/>
            <a:ext cx="1843936" cy="929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Campus</a:t>
            </a:r>
          </a:p>
        </p:txBody>
      </p:sp>
      <p:pic>
        <p:nvPicPr>
          <p:cNvPr id="580" name="campus_universitiesandschools16.jpg" descr="campus_universitiesandschools16.jpg"/>
          <p:cNvPicPr>
            <a:picLocks noChangeAspect="1"/>
          </p:cNvPicPr>
          <p:nvPr/>
        </p:nvPicPr>
        <p:blipFill>
          <a:blip r:embed="rId3"/>
          <a:stretch>
            <a:fillRect/>
          </a:stretch>
        </p:blipFill>
        <p:spPr>
          <a:xfrm>
            <a:off x="256070" y="676373"/>
            <a:ext cx="7666660" cy="6203754"/>
          </a:xfrm>
          <a:prstGeom prst="rect">
            <a:avLst/>
          </a:prstGeom>
          <a:ln w="12700">
            <a:miter lim="400000"/>
          </a:ln>
        </p:spPr>
      </p:pic>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Campus Air"/>
          <p:cNvSpPr txBox="1"/>
          <p:nvPr/>
        </p:nvSpPr>
        <p:spPr>
          <a:xfrm>
            <a:off x="7902648" y="230950"/>
            <a:ext cx="2529735" cy="929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Campus Air</a:t>
            </a:r>
          </a:p>
        </p:txBody>
      </p:sp>
      <p:pic>
        <p:nvPicPr>
          <p:cNvPr id="585" name="campusair_091026-38114.jpg" descr="campusair_091026-38114.jpg"/>
          <p:cNvPicPr>
            <a:picLocks noChangeAspect="1"/>
          </p:cNvPicPr>
          <p:nvPr/>
        </p:nvPicPr>
        <p:blipFill>
          <a:blip r:embed="rId3"/>
          <a:srcRect t="14037"/>
          <a:stretch>
            <a:fillRect/>
          </a:stretch>
        </p:blipFill>
        <p:spPr>
          <a:xfrm>
            <a:off x="-60519" y="3900263"/>
            <a:ext cx="3254906" cy="3729613"/>
          </a:xfrm>
          <a:prstGeom prst="rect">
            <a:avLst/>
          </a:prstGeom>
          <a:ln w="12700">
            <a:miter lim="400000"/>
          </a:ln>
        </p:spPr>
      </p:pic>
      <p:pic>
        <p:nvPicPr>
          <p:cNvPr id="586" name="campusair_100121-39240_singel-stapel.jpg" descr="campusair_100121-39240_singel-stapel.jpg"/>
          <p:cNvPicPr>
            <a:picLocks noChangeAspect="1"/>
          </p:cNvPicPr>
          <p:nvPr/>
        </p:nvPicPr>
        <p:blipFill>
          <a:blip r:embed="rId4"/>
          <a:srcRect b="10380"/>
          <a:stretch>
            <a:fillRect/>
          </a:stretch>
        </p:blipFill>
        <p:spPr>
          <a:xfrm>
            <a:off x="3605422" y="1196503"/>
            <a:ext cx="7017151" cy="4716975"/>
          </a:xfrm>
          <a:prstGeom prst="rect">
            <a:avLst/>
          </a:prstGeom>
          <a:ln w="12700">
            <a:miter lim="400000"/>
          </a:ln>
        </p:spPr>
      </p:pic>
      <p:pic>
        <p:nvPicPr>
          <p:cNvPr id="587" name="Campus_Air_3235.jpg" descr="Campus_Air_3235.jpg"/>
          <p:cNvPicPr>
            <a:picLocks noChangeAspect="1"/>
          </p:cNvPicPr>
          <p:nvPr/>
        </p:nvPicPr>
        <p:blipFill>
          <a:blip r:embed="rId5"/>
          <a:stretch>
            <a:fillRect/>
          </a:stretch>
        </p:blipFill>
        <p:spPr>
          <a:xfrm>
            <a:off x="419229" y="116666"/>
            <a:ext cx="2573884" cy="3194290"/>
          </a:xfrm>
          <a:prstGeom prst="rect">
            <a:avLst/>
          </a:prstGeom>
          <a:ln w="12700">
            <a:miter lim="400000"/>
          </a:ln>
        </p:spPr>
      </p:pic>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Grade"/>
          <p:cNvSpPr txBox="1"/>
          <p:nvPr/>
        </p:nvSpPr>
        <p:spPr>
          <a:xfrm>
            <a:off x="9050524" y="230950"/>
            <a:ext cx="1381858" cy="929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Grade</a:t>
            </a:r>
          </a:p>
        </p:txBody>
      </p:sp>
      <p:pic>
        <p:nvPicPr>
          <p:cNvPr id="592" name="Lammhults-Grade-15.jpg" descr="Lammhults-Grade-15.jpg"/>
          <p:cNvPicPr>
            <a:picLocks noChangeAspect="1"/>
          </p:cNvPicPr>
          <p:nvPr/>
        </p:nvPicPr>
        <p:blipFill>
          <a:blip r:embed="rId2"/>
          <a:stretch>
            <a:fillRect/>
          </a:stretch>
        </p:blipFill>
        <p:spPr>
          <a:xfrm>
            <a:off x="278008" y="1288342"/>
            <a:ext cx="8564368" cy="5352730"/>
          </a:xfrm>
          <a:prstGeom prst="rect">
            <a:avLst/>
          </a:prstGeom>
          <a:ln w="12700">
            <a:miter lim="400000"/>
          </a:ln>
        </p:spPr>
      </p:pic>
    </p:spTree>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Grade Plus"/>
          <p:cNvSpPr txBox="1"/>
          <p:nvPr/>
        </p:nvSpPr>
        <p:spPr>
          <a:xfrm>
            <a:off x="8029443" y="230950"/>
            <a:ext cx="2402939" cy="929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Grade Plus</a:t>
            </a:r>
          </a:p>
        </p:txBody>
      </p:sp>
      <p:pic>
        <p:nvPicPr>
          <p:cNvPr id="595" name="Lammhults-6897-web.jpg" descr="Lammhults-6897-web.jpg"/>
          <p:cNvPicPr>
            <a:picLocks noChangeAspect="1"/>
          </p:cNvPicPr>
          <p:nvPr/>
        </p:nvPicPr>
        <p:blipFill>
          <a:blip r:embed="rId3"/>
          <a:stretch>
            <a:fillRect/>
          </a:stretch>
        </p:blipFill>
        <p:spPr>
          <a:xfrm>
            <a:off x="295423" y="966017"/>
            <a:ext cx="8999143" cy="5624466"/>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Vinovaterrasse - Austria.JPG" descr="Vinovaterrasse - Austria.JPG"/>
          <p:cNvPicPr>
            <a:picLocks noChangeAspect="1"/>
          </p:cNvPicPr>
          <p:nvPr/>
        </p:nvPicPr>
        <p:blipFill>
          <a:blip r:embed="rId2"/>
          <a:srcRect l="9837"/>
          <a:stretch>
            <a:fillRect/>
          </a:stretch>
        </p:blipFill>
        <p:spPr>
          <a:xfrm>
            <a:off x="5263171" y="1660705"/>
            <a:ext cx="5379376" cy="4474783"/>
          </a:xfrm>
          <a:prstGeom prst="rect">
            <a:avLst/>
          </a:prstGeom>
          <a:ln w="12700">
            <a:miter lim="400000"/>
          </a:ln>
        </p:spPr>
      </p:pic>
      <p:pic>
        <p:nvPicPr>
          <p:cNvPr id="163" name="Vinovaterrasse - Austria+.JPG" descr="Vinovaterrasse - Austria+.JPG"/>
          <p:cNvPicPr>
            <a:picLocks noChangeAspect="1"/>
          </p:cNvPicPr>
          <p:nvPr/>
        </p:nvPicPr>
        <p:blipFill>
          <a:blip r:embed="rId3"/>
          <a:srcRect l="14333"/>
          <a:stretch>
            <a:fillRect/>
          </a:stretch>
        </p:blipFill>
        <p:spPr>
          <a:xfrm>
            <a:off x="67914" y="1660664"/>
            <a:ext cx="5111130" cy="4474728"/>
          </a:xfrm>
          <a:prstGeom prst="rect">
            <a:avLst/>
          </a:prstGeom>
          <a:ln w="12700">
            <a:miter lim="400000"/>
          </a:ln>
        </p:spPr>
      </p:pic>
      <p:sp>
        <p:nvSpPr>
          <p:cNvPr id="164"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TONON COLLECTION</a:t>
            </a:r>
          </a:p>
        </p:txBody>
      </p:sp>
      <p:sp>
        <p:nvSpPr>
          <p:cNvPr id="165" name="TextBox 15"/>
          <p:cNvSpPr txBox="1"/>
          <p:nvPr/>
        </p:nvSpPr>
        <p:spPr>
          <a:xfrm>
            <a:off x="8889224" y="185658"/>
            <a:ext cx="1696359" cy="955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5000">
                <a:latin typeface="Avenir Next Condensed"/>
                <a:ea typeface="Avenir Next Condensed"/>
                <a:cs typeface="Avenir Next Condensed"/>
                <a:sym typeface="Avenir Next Condensed"/>
              </a:defRPr>
            </a:lvl1pPr>
          </a:lstStyle>
          <a:p>
            <a:r>
              <a:t>Corda</a:t>
            </a:r>
          </a:p>
        </p:txBody>
      </p:sp>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Spira"/>
          <p:cNvSpPr txBox="1"/>
          <p:nvPr/>
        </p:nvSpPr>
        <p:spPr>
          <a:xfrm>
            <a:off x="9235843" y="230950"/>
            <a:ext cx="1196541" cy="929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Spira</a:t>
            </a:r>
          </a:p>
        </p:txBody>
      </p:sp>
      <p:pic>
        <p:nvPicPr>
          <p:cNvPr id="600" name="spira_hero1.jpg" descr="spira_hero1.jpg"/>
          <p:cNvPicPr>
            <a:picLocks noChangeAspect="1"/>
          </p:cNvPicPr>
          <p:nvPr/>
        </p:nvPicPr>
        <p:blipFill>
          <a:blip r:embed="rId3"/>
          <a:stretch>
            <a:fillRect/>
          </a:stretch>
        </p:blipFill>
        <p:spPr>
          <a:xfrm>
            <a:off x="330200" y="1028353"/>
            <a:ext cx="8959554" cy="5599723"/>
          </a:xfrm>
          <a:prstGeom prst="rect">
            <a:avLst/>
          </a:prstGeom>
          <a:ln w="12700">
            <a:miter lim="400000"/>
          </a:ln>
        </p:spPr>
      </p:pic>
    </p:spTree>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Spira Link"/>
          <p:cNvSpPr txBox="1"/>
          <p:nvPr/>
        </p:nvSpPr>
        <p:spPr>
          <a:xfrm>
            <a:off x="8240976" y="230950"/>
            <a:ext cx="2191408" cy="929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Spira Link</a:t>
            </a:r>
          </a:p>
        </p:txBody>
      </p:sp>
      <p:pic>
        <p:nvPicPr>
          <p:cNvPr id="605" name="Lammhults-Spira-11.jpg" descr="Lammhults-Spira-11.jpg"/>
          <p:cNvPicPr>
            <a:picLocks noChangeAspect="1"/>
          </p:cNvPicPr>
          <p:nvPr/>
        </p:nvPicPr>
        <p:blipFill>
          <a:blip r:embed="rId3"/>
          <a:srcRect t="7233" b="7233"/>
          <a:stretch>
            <a:fillRect/>
          </a:stretch>
        </p:blipFill>
        <p:spPr>
          <a:xfrm>
            <a:off x="-328119" y="1303562"/>
            <a:ext cx="9845431" cy="5263006"/>
          </a:xfrm>
          <a:prstGeom prst="rect">
            <a:avLst/>
          </a:prstGeom>
          <a:ln w="12700">
            <a:miter lim="400000"/>
          </a:ln>
        </p:spPr>
      </p:pic>
    </p:spTree>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Add Accessories"/>
          <p:cNvSpPr txBox="1"/>
          <p:nvPr/>
        </p:nvSpPr>
        <p:spPr>
          <a:xfrm>
            <a:off x="6979712" y="230950"/>
            <a:ext cx="3452670" cy="929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Add Accessories</a:t>
            </a:r>
          </a:p>
        </p:txBody>
      </p:sp>
      <p:pic>
        <p:nvPicPr>
          <p:cNvPr id="610" name="Add_Addit_3171.jpg" descr="Add_Addit_3171.jpg"/>
          <p:cNvPicPr>
            <a:picLocks noChangeAspect="1"/>
          </p:cNvPicPr>
          <p:nvPr/>
        </p:nvPicPr>
        <p:blipFill>
          <a:blip r:embed="rId3"/>
          <a:stretch>
            <a:fillRect/>
          </a:stretch>
        </p:blipFill>
        <p:spPr>
          <a:xfrm>
            <a:off x="704577" y="907875"/>
            <a:ext cx="5419875" cy="6499875"/>
          </a:xfrm>
          <a:prstGeom prst="rect">
            <a:avLst/>
          </a:prstGeom>
          <a:ln w="12700">
            <a:miter lim="400000"/>
          </a:ln>
        </p:spPr>
      </p:pic>
    </p:spTree>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Add Accessories"/>
          <p:cNvSpPr txBox="1"/>
          <p:nvPr/>
        </p:nvSpPr>
        <p:spPr>
          <a:xfrm>
            <a:off x="6979712" y="230950"/>
            <a:ext cx="3452670" cy="929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Add Accessories</a:t>
            </a:r>
          </a:p>
        </p:txBody>
      </p:sp>
      <p:pic>
        <p:nvPicPr>
          <p:cNvPr id="615" name="addaccessories_131211-27454.jpg" descr="addaccessories_131211-27454.jpg"/>
          <p:cNvPicPr>
            <a:picLocks noChangeAspect="1"/>
          </p:cNvPicPr>
          <p:nvPr/>
        </p:nvPicPr>
        <p:blipFill>
          <a:blip r:embed="rId3"/>
          <a:srcRect t="16452"/>
          <a:stretch>
            <a:fillRect/>
          </a:stretch>
        </p:blipFill>
        <p:spPr>
          <a:xfrm>
            <a:off x="289785" y="940052"/>
            <a:ext cx="6535853" cy="7286862"/>
          </a:xfrm>
          <a:prstGeom prst="rect">
            <a:avLst/>
          </a:prstGeom>
          <a:ln w="12700">
            <a:miter lim="400000"/>
          </a:ln>
        </p:spPr>
      </p:pic>
    </p:spTree>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Aperi"/>
          <p:cNvSpPr txBox="1"/>
          <p:nvPr/>
        </p:nvSpPr>
        <p:spPr>
          <a:xfrm>
            <a:off x="9202315" y="230950"/>
            <a:ext cx="1230069" cy="929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Aperi</a:t>
            </a:r>
          </a:p>
        </p:txBody>
      </p:sp>
      <p:pic>
        <p:nvPicPr>
          <p:cNvPr id="620" name="Aperi-Add Cable Table.jpg" descr="Aperi-Add Cable Table.jpg"/>
          <p:cNvPicPr>
            <a:picLocks noChangeAspect="1"/>
          </p:cNvPicPr>
          <p:nvPr/>
        </p:nvPicPr>
        <p:blipFill>
          <a:blip r:embed="rId3"/>
          <a:stretch>
            <a:fillRect/>
          </a:stretch>
        </p:blipFill>
        <p:spPr>
          <a:xfrm>
            <a:off x="300583" y="997988"/>
            <a:ext cx="8340784" cy="5560525"/>
          </a:xfrm>
          <a:prstGeom prst="rect">
            <a:avLst/>
          </a:prstGeom>
          <a:ln w="12700">
            <a:miter lim="400000"/>
          </a:ln>
        </p:spPr>
      </p:pic>
    </p:spTree>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Aperi"/>
          <p:cNvSpPr txBox="1"/>
          <p:nvPr/>
        </p:nvSpPr>
        <p:spPr>
          <a:xfrm>
            <a:off x="9202315" y="230950"/>
            <a:ext cx="1230069" cy="929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Aperi</a:t>
            </a:r>
          </a:p>
        </p:txBody>
      </p:sp>
      <p:pic>
        <p:nvPicPr>
          <p:cNvPr id="625" name="aperi_10483.jpg" descr="aperi_10483.jpg"/>
          <p:cNvPicPr>
            <a:picLocks noChangeAspect="1"/>
          </p:cNvPicPr>
          <p:nvPr/>
        </p:nvPicPr>
        <p:blipFill>
          <a:blip r:embed="rId3"/>
          <a:stretch>
            <a:fillRect/>
          </a:stretch>
        </p:blipFill>
        <p:spPr>
          <a:xfrm>
            <a:off x="269552" y="747528"/>
            <a:ext cx="8085733" cy="6061444"/>
          </a:xfrm>
          <a:prstGeom prst="rect">
            <a:avLst/>
          </a:prstGeom>
          <a:ln w="12700">
            <a:miter lim="400000"/>
          </a:ln>
        </p:spPr>
      </p:pic>
    </p:spTree>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Add"/>
          <p:cNvSpPr txBox="1"/>
          <p:nvPr/>
        </p:nvSpPr>
        <p:spPr>
          <a:xfrm>
            <a:off x="9477243" y="230950"/>
            <a:ext cx="955139" cy="929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Add</a:t>
            </a:r>
          </a:p>
        </p:txBody>
      </p:sp>
      <p:pic>
        <p:nvPicPr>
          <p:cNvPr id="630" name="Lammhults-Add-03.jpg" descr="Lammhults-Add-03.jpg"/>
          <p:cNvPicPr>
            <a:picLocks noChangeAspect="1"/>
          </p:cNvPicPr>
          <p:nvPr/>
        </p:nvPicPr>
        <p:blipFill>
          <a:blip r:embed="rId3"/>
          <a:stretch>
            <a:fillRect/>
          </a:stretch>
        </p:blipFill>
        <p:spPr>
          <a:xfrm>
            <a:off x="165100" y="855983"/>
            <a:ext cx="8821936" cy="5844534"/>
          </a:xfrm>
          <a:prstGeom prst="rect">
            <a:avLst/>
          </a:prstGeom>
          <a:ln w="12700">
            <a:miter lim="400000"/>
          </a:ln>
        </p:spPr>
      </p:pic>
    </p:spTree>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Add"/>
          <p:cNvSpPr txBox="1"/>
          <p:nvPr/>
        </p:nvSpPr>
        <p:spPr>
          <a:xfrm>
            <a:off x="9477243" y="230950"/>
            <a:ext cx="955139" cy="929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Add</a:t>
            </a:r>
          </a:p>
        </p:txBody>
      </p:sp>
      <p:pic>
        <p:nvPicPr>
          <p:cNvPr id="635" name="add_chair_7080.jpg" descr="add_chair_7080.jpg"/>
          <p:cNvPicPr>
            <a:picLocks noChangeAspect="1"/>
          </p:cNvPicPr>
          <p:nvPr/>
        </p:nvPicPr>
        <p:blipFill>
          <a:blip r:embed="rId2"/>
          <a:stretch>
            <a:fillRect/>
          </a:stretch>
        </p:blipFill>
        <p:spPr>
          <a:xfrm>
            <a:off x="373138" y="356555"/>
            <a:ext cx="8774453" cy="6347708"/>
          </a:xfrm>
          <a:prstGeom prst="rect">
            <a:avLst/>
          </a:prstGeom>
          <a:ln w="12700">
            <a:miter lim="400000"/>
          </a:ln>
        </p:spPr>
      </p:pic>
    </p:spTree>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Add"/>
          <p:cNvSpPr txBox="1"/>
          <p:nvPr/>
        </p:nvSpPr>
        <p:spPr>
          <a:xfrm>
            <a:off x="9477243" y="230950"/>
            <a:ext cx="955139" cy="929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Add</a:t>
            </a:r>
          </a:p>
        </p:txBody>
      </p:sp>
      <p:pic>
        <p:nvPicPr>
          <p:cNvPr id="638" name="add_attach_10663.jpg" descr="add_attach_10663.jpg"/>
          <p:cNvPicPr>
            <a:picLocks noChangeAspect="1"/>
          </p:cNvPicPr>
          <p:nvPr/>
        </p:nvPicPr>
        <p:blipFill>
          <a:blip r:embed="rId2"/>
          <a:stretch>
            <a:fillRect/>
          </a:stretch>
        </p:blipFill>
        <p:spPr>
          <a:xfrm>
            <a:off x="-140024" y="-1713935"/>
            <a:ext cx="8167393" cy="10984370"/>
          </a:xfrm>
          <a:prstGeom prst="rect">
            <a:avLst/>
          </a:prstGeom>
          <a:ln w="12700">
            <a:miter lim="400000"/>
          </a:ln>
        </p:spPr>
      </p:pic>
    </p:spTree>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Archal"/>
          <p:cNvSpPr txBox="1"/>
          <p:nvPr/>
        </p:nvSpPr>
        <p:spPr>
          <a:xfrm>
            <a:off x="9012119" y="230950"/>
            <a:ext cx="1420264" cy="929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Archal</a:t>
            </a:r>
          </a:p>
        </p:txBody>
      </p:sp>
      <p:pic>
        <p:nvPicPr>
          <p:cNvPr id="641" name="Archal Xl-Attach Table.jpg" descr="Archal Xl-Attach Table.jpg"/>
          <p:cNvPicPr>
            <a:picLocks noChangeAspect="1"/>
          </p:cNvPicPr>
          <p:nvPr/>
        </p:nvPicPr>
        <p:blipFill>
          <a:blip r:embed="rId3"/>
          <a:srcRect t="4266"/>
          <a:stretch>
            <a:fillRect/>
          </a:stretch>
        </p:blipFill>
        <p:spPr>
          <a:xfrm>
            <a:off x="-41672" y="1043248"/>
            <a:ext cx="10776819" cy="6877966"/>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1579621110slider_entropy_04.jpg" descr="1579621110slider_entropy_04.jpg"/>
          <p:cNvPicPr>
            <a:picLocks noChangeAspect="1"/>
          </p:cNvPicPr>
          <p:nvPr/>
        </p:nvPicPr>
        <p:blipFill>
          <a:blip r:embed="rId2">
            <a:alphaModFix amt="41010"/>
          </a:blip>
          <a:stretch>
            <a:fillRect/>
          </a:stretch>
        </p:blipFill>
        <p:spPr>
          <a:xfrm>
            <a:off x="-2437610" y="-82984"/>
            <a:ext cx="15568621" cy="7621762"/>
          </a:xfrm>
          <a:prstGeom prst="rect">
            <a:avLst/>
          </a:prstGeom>
          <a:ln w="12700">
            <a:miter lim="400000"/>
          </a:ln>
        </p:spPr>
      </p:pic>
      <p:sp>
        <p:nvSpPr>
          <p:cNvPr id="168" name="Thank you!"/>
          <p:cNvSpPr txBox="1"/>
          <p:nvPr/>
        </p:nvSpPr>
        <p:spPr>
          <a:xfrm>
            <a:off x="4256280" y="3122932"/>
            <a:ext cx="2180841" cy="1310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7000">
                <a:latin typeface="Avenir Next Condensed"/>
                <a:ea typeface="Avenir Next Condensed"/>
                <a:cs typeface="Avenir Next Condensed"/>
                <a:sym typeface="Avenir Next Condensed"/>
              </a:defRPr>
            </a:lvl1pPr>
          </a:lstStyle>
          <a:p>
            <a:r>
              <a:t>Inclass</a:t>
            </a:r>
          </a:p>
        </p:txBody>
      </p:sp>
    </p:spTree>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 name="Deco"/>
          <p:cNvSpPr txBox="1"/>
          <p:nvPr/>
        </p:nvSpPr>
        <p:spPr>
          <a:xfrm>
            <a:off x="9267542" y="230950"/>
            <a:ext cx="1164841" cy="929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Deco</a:t>
            </a:r>
          </a:p>
        </p:txBody>
      </p:sp>
      <p:pic>
        <p:nvPicPr>
          <p:cNvPr id="646" name="Deco_3343.jpg" descr="Deco_3343.jpg"/>
          <p:cNvPicPr>
            <a:picLocks noChangeAspect="1"/>
          </p:cNvPicPr>
          <p:nvPr/>
        </p:nvPicPr>
        <p:blipFill>
          <a:blip r:embed="rId2"/>
          <a:srcRect r="2758"/>
          <a:stretch>
            <a:fillRect/>
          </a:stretch>
        </p:blipFill>
        <p:spPr>
          <a:xfrm>
            <a:off x="-295220" y="450265"/>
            <a:ext cx="8375318" cy="6655970"/>
          </a:xfrm>
          <a:prstGeom prst="rect">
            <a:avLst/>
          </a:prstGeom>
          <a:ln w="12700">
            <a:miter lim="400000"/>
          </a:ln>
        </p:spPr>
      </p:pic>
    </p:spTree>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Deco"/>
          <p:cNvSpPr txBox="1"/>
          <p:nvPr/>
        </p:nvSpPr>
        <p:spPr>
          <a:xfrm>
            <a:off x="9267542" y="230950"/>
            <a:ext cx="1164841" cy="929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Deco</a:t>
            </a:r>
          </a:p>
        </p:txBody>
      </p:sp>
      <p:pic>
        <p:nvPicPr>
          <p:cNvPr id="649" name="Aperi_Deco_3504_2.jpg" descr="Aperi_Deco_3504_2.jpg"/>
          <p:cNvPicPr>
            <a:picLocks noChangeAspect="1"/>
          </p:cNvPicPr>
          <p:nvPr/>
        </p:nvPicPr>
        <p:blipFill>
          <a:blip r:embed="rId2"/>
          <a:srcRect t="9279"/>
          <a:stretch>
            <a:fillRect/>
          </a:stretch>
        </p:blipFill>
        <p:spPr>
          <a:xfrm>
            <a:off x="-74425" y="1206537"/>
            <a:ext cx="10842249" cy="6382520"/>
          </a:xfrm>
          <a:prstGeom prst="rect">
            <a:avLst/>
          </a:prstGeom>
          <a:ln w="12700">
            <a:miter lim="400000"/>
          </a:ln>
        </p:spPr>
      </p:pic>
    </p:spTree>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Attach"/>
          <p:cNvSpPr txBox="1"/>
          <p:nvPr/>
        </p:nvSpPr>
        <p:spPr>
          <a:xfrm>
            <a:off x="9012119" y="230950"/>
            <a:ext cx="1420264" cy="929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Attach</a:t>
            </a:r>
          </a:p>
        </p:txBody>
      </p:sp>
      <p:pic>
        <p:nvPicPr>
          <p:cNvPr id="652" name="add_attach_10325.jpg" descr="add_attach_10325.jpg"/>
          <p:cNvPicPr>
            <a:picLocks noChangeAspect="1"/>
          </p:cNvPicPr>
          <p:nvPr/>
        </p:nvPicPr>
        <p:blipFill>
          <a:blip r:embed="rId3"/>
          <a:srcRect t="10776"/>
          <a:stretch>
            <a:fillRect/>
          </a:stretch>
        </p:blipFill>
        <p:spPr>
          <a:xfrm>
            <a:off x="0" y="1345761"/>
            <a:ext cx="10693400" cy="5186596"/>
          </a:xfrm>
          <a:prstGeom prst="rect">
            <a:avLst/>
          </a:prstGeom>
          <a:ln w="12700">
            <a:miter lim="400000"/>
          </a:ln>
        </p:spPr>
      </p:pic>
    </p:spTree>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Attach"/>
          <p:cNvSpPr txBox="1"/>
          <p:nvPr/>
        </p:nvSpPr>
        <p:spPr>
          <a:xfrm>
            <a:off x="9012119" y="230950"/>
            <a:ext cx="1420264" cy="929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Attach</a:t>
            </a:r>
          </a:p>
        </p:txBody>
      </p:sp>
      <p:pic>
        <p:nvPicPr>
          <p:cNvPr id="657" name="attach_10208.jpg" descr="attach_10208.jpg"/>
          <p:cNvPicPr>
            <a:picLocks noChangeAspect="1"/>
          </p:cNvPicPr>
          <p:nvPr/>
        </p:nvPicPr>
        <p:blipFill>
          <a:blip r:embed="rId3"/>
          <a:stretch>
            <a:fillRect/>
          </a:stretch>
        </p:blipFill>
        <p:spPr>
          <a:xfrm>
            <a:off x="873489" y="1167115"/>
            <a:ext cx="4135209" cy="5322200"/>
          </a:xfrm>
          <a:prstGeom prst="rect">
            <a:avLst/>
          </a:prstGeom>
          <a:ln w="12700">
            <a:miter lim="400000"/>
          </a:ln>
        </p:spPr>
      </p:pic>
      <p:pic>
        <p:nvPicPr>
          <p:cNvPr id="658" name="attach_11384.jpg" descr="attach_11384.jpg"/>
          <p:cNvPicPr>
            <a:picLocks noChangeAspect="1"/>
          </p:cNvPicPr>
          <p:nvPr/>
        </p:nvPicPr>
        <p:blipFill>
          <a:blip r:embed="rId4"/>
          <a:stretch>
            <a:fillRect/>
          </a:stretch>
        </p:blipFill>
        <p:spPr>
          <a:xfrm>
            <a:off x="5510464" y="1742856"/>
            <a:ext cx="4891369" cy="4170714"/>
          </a:xfrm>
          <a:prstGeom prst="rect">
            <a:avLst/>
          </a:prstGeom>
          <a:ln w="12700">
            <a:miter lim="400000"/>
          </a:ln>
        </p:spPr>
      </p:pic>
    </p:spTree>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Ponto"/>
          <p:cNvSpPr txBox="1"/>
          <p:nvPr/>
        </p:nvSpPr>
        <p:spPr>
          <a:xfrm>
            <a:off x="9094416" y="230950"/>
            <a:ext cx="1337967" cy="929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Ponto</a:t>
            </a:r>
          </a:p>
        </p:txBody>
      </p:sp>
      <p:pic>
        <p:nvPicPr>
          <p:cNvPr id="663" name="Lammhults-6805-web.jpg" descr="Lammhults-6805-web.jpg"/>
          <p:cNvPicPr>
            <a:picLocks noChangeAspect="1"/>
          </p:cNvPicPr>
          <p:nvPr/>
        </p:nvPicPr>
        <p:blipFill>
          <a:blip r:embed="rId3"/>
          <a:srcRect t="18731"/>
          <a:stretch>
            <a:fillRect/>
          </a:stretch>
        </p:blipFill>
        <p:spPr>
          <a:xfrm>
            <a:off x="0" y="1213197"/>
            <a:ext cx="10693400" cy="5431483"/>
          </a:xfrm>
          <a:prstGeom prst="rect">
            <a:avLst/>
          </a:prstGeom>
          <a:ln w="12700">
            <a:miter lim="400000"/>
          </a:ln>
        </p:spPr>
      </p:pic>
    </p:spTree>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Ponto"/>
          <p:cNvSpPr txBox="1"/>
          <p:nvPr/>
        </p:nvSpPr>
        <p:spPr>
          <a:xfrm>
            <a:off x="9094416" y="230950"/>
            <a:ext cx="1337967" cy="929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Ponto</a:t>
            </a:r>
          </a:p>
        </p:txBody>
      </p:sp>
      <p:pic>
        <p:nvPicPr>
          <p:cNvPr id="668" name="Lammhults-6854-web.jpg" descr="Lammhults-6854-web.jpg"/>
          <p:cNvPicPr>
            <a:picLocks noChangeAspect="1"/>
          </p:cNvPicPr>
          <p:nvPr/>
        </p:nvPicPr>
        <p:blipFill>
          <a:blip r:embed="rId3"/>
          <a:stretch>
            <a:fillRect/>
          </a:stretch>
        </p:blipFill>
        <p:spPr>
          <a:xfrm>
            <a:off x="-15003" y="-411157"/>
            <a:ext cx="6527545" cy="8404215"/>
          </a:xfrm>
          <a:prstGeom prst="rect">
            <a:avLst/>
          </a:prstGeom>
          <a:ln w="12700">
            <a:miter lim="400000"/>
          </a:ln>
        </p:spPr>
      </p:pic>
    </p:spTree>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 name="Ponto"/>
          <p:cNvSpPr txBox="1"/>
          <p:nvPr/>
        </p:nvSpPr>
        <p:spPr>
          <a:xfrm>
            <a:off x="9094416" y="230950"/>
            <a:ext cx="1337967" cy="929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Ponto</a:t>
            </a:r>
          </a:p>
        </p:txBody>
      </p:sp>
      <p:pic>
        <p:nvPicPr>
          <p:cNvPr id="673" name="Ponto-7068-web.jpg" descr="Ponto-7068-web.jpg"/>
          <p:cNvPicPr>
            <a:picLocks noChangeAspect="1"/>
          </p:cNvPicPr>
          <p:nvPr/>
        </p:nvPicPr>
        <p:blipFill>
          <a:blip r:embed="rId2"/>
          <a:srcRect b="6069"/>
          <a:stretch>
            <a:fillRect/>
          </a:stretch>
        </p:blipFill>
        <p:spPr>
          <a:xfrm>
            <a:off x="576552" y="1161042"/>
            <a:ext cx="8175329" cy="5599377"/>
          </a:xfrm>
          <a:prstGeom prst="rect">
            <a:avLst/>
          </a:prstGeom>
          <a:ln w="12700">
            <a:miter lim="400000"/>
          </a:ln>
        </p:spPr>
      </p:pic>
    </p:spTree>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 name="Dexter"/>
          <p:cNvSpPr txBox="1"/>
          <p:nvPr/>
        </p:nvSpPr>
        <p:spPr>
          <a:xfrm>
            <a:off x="8936528" y="230950"/>
            <a:ext cx="1495854" cy="929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Dexter</a:t>
            </a:r>
          </a:p>
        </p:txBody>
      </p:sp>
      <p:pic>
        <p:nvPicPr>
          <p:cNvPr id="676" name="dexter_001599_retusch.jpg" descr="dexter_001599_retusch.jpg"/>
          <p:cNvPicPr>
            <a:picLocks noChangeAspect="1"/>
          </p:cNvPicPr>
          <p:nvPr/>
        </p:nvPicPr>
        <p:blipFill>
          <a:blip r:embed="rId3"/>
          <a:stretch>
            <a:fillRect/>
          </a:stretch>
        </p:blipFill>
        <p:spPr>
          <a:xfrm>
            <a:off x="-165529" y="-684910"/>
            <a:ext cx="6837327" cy="9124162"/>
          </a:xfrm>
          <a:prstGeom prst="rect">
            <a:avLst/>
          </a:prstGeom>
          <a:ln w="12700">
            <a:miter lim="400000"/>
          </a:ln>
        </p:spPr>
      </p:pic>
    </p:spTree>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0" name="mood-photo2.jpg" descr="mood-photo2.jpg"/>
          <p:cNvPicPr>
            <a:picLocks noChangeAspect="1"/>
          </p:cNvPicPr>
          <p:nvPr/>
        </p:nvPicPr>
        <p:blipFill>
          <a:blip r:embed="rId3">
            <a:alphaModFix amt="68208"/>
          </a:blip>
          <a:stretch>
            <a:fillRect/>
          </a:stretch>
        </p:blipFill>
        <p:spPr>
          <a:xfrm>
            <a:off x="-2981302" y="-359693"/>
            <a:ext cx="16330469" cy="7983788"/>
          </a:xfrm>
          <a:prstGeom prst="rect">
            <a:avLst/>
          </a:prstGeom>
          <a:ln w="12700">
            <a:miter lim="400000"/>
          </a:ln>
        </p:spPr>
      </p:pic>
      <p:sp>
        <p:nvSpPr>
          <p:cNvPr id="681" name="TextBox 15"/>
          <p:cNvSpPr txBox="1"/>
          <p:nvPr/>
        </p:nvSpPr>
        <p:spPr>
          <a:xfrm>
            <a:off x="1322773" y="2824482"/>
            <a:ext cx="8552161" cy="14465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8800">
                <a:latin typeface="Avenir Next Condensed"/>
                <a:ea typeface="Avenir Next Condensed"/>
                <a:cs typeface="Avenir Next Condensed"/>
                <a:sym typeface="Avenir Next Condensed"/>
              </a:defRPr>
            </a:lvl1pPr>
          </a:lstStyle>
          <a:p>
            <a:r>
              <a:rPr dirty="0"/>
              <a:t>Randers + Radius</a:t>
            </a:r>
          </a:p>
        </p:txBody>
      </p:sp>
    </p:spTree>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 name="Mood"/>
          <p:cNvSpPr txBox="1"/>
          <p:nvPr/>
        </p:nvSpPr>
        <p:spPr>
          <a:xfrm>
            <a:off x="9072470" y="230950"/>
            <a:ext cx="1359913" cy="929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Mood</a:t>
            </a:r>
          </a:p>
        </p:txBody>
      </p:sp>
      <p:pic>
        <p:nvPicPr>
          <p:cNvPr id="686" name="mood-4-legs-row-6-colours-300-dpi.jpg" descr="mood-4-legs-row-6-colours-300-dpi.jpg"/>
          <p:cNvPicPr>
            <a:picLocks noChangeAspect="1"/>
          </p:cNvPicPr>
          <p:nvPr/>
        </p:nvPicPr>
        <p:blipFill>
          <a:blip r:embed="rId3"/>
          <a:srcRect t="16315" b="19746"/>
          <a:stretch>
            <a:fillRect/>
          </a:stretch>
        </p:blipFill>
        <p:spPr>
          <a:xfrm>
            <a:off x="297259" y="1418984"/>
            <a:ext cx="10098817" cy="4818604"/>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1596466443INCLASS_ARUM_04.jpg" descr="1596466443INCLASS_ARUM_04.jpg"/>
          <p:cNvPicPr>
            <a:picLocks noChangeAspect="1"/>
          </p:cNvPicPr>
          <p:nvPr/>
        </p:nvPicPr>
        <p:blipFill>
          <a:blip r:embed="rId2"/>
          <a:stretch>
            <a:fillRect/>
          </a:stretch>
        </p:blipFill>
        <p:spPr>
          <a:xfrm>
            <a:off x="-3514751" y="-535931"/>
            <a:ext cx="17722901" cy="8628362"/>
          </a:xfrm>
          <a:prstGeom prst="rect">
            <a:avLst/>
          </a:prstGeom>
          <a:ln w="12700">
            <a:miter lim="400000"/>
          </a:ln>
        </p:spPr>
      </p:pic>
      <p:sp>
        <p:nvSpPr>
          <p:cNvPr id="171" name="Arum"/>
          <p:cNvSpPr txBox="1"/>
          <p:nvPr/>
        </p:nvSpPr>
        <p:spPr>
          <a:xfrm>
            <a:off x="8681715" y="337799"/>
            <a:ext cx="1323972" cy="955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5000">
                <a:latin typeface="Avenir Next Condensed"/>
                <a:ea typeface="Avenir Next Condensed"/>
                <a:cs typeface="Avenir Next Condensed"/>
                <a:sym typeface="Avenir Next Condensed"/>
              </a:defRPr>
            </a:lvl1pPr>
          </a:lstStyle>
          <a:p>
            <a:r>
              <a:t>Arum</a:t>
            </a:r>
          </a:p>
        </p:txBody>
      </p:sp>
    </p:spTree>
  </p:cSld>
  <p:clrMapOvr>
    <a:masterClrMapping/>
  </p:clrMapOvr>
  <p:transition spd="med"/>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Mood"/>
          <p:cNvSpPr txBox="1"/>
          <p:nvPr/>
        </p:nvSpPr>
        <p:spPr>
          <a:xfrm>
            <a:off x="9072470" y="230950"/>
            <a:ext cx="1359913" cy="929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Mood</a:t>
            </a:r>
          </a:p>
        </p:txBody>
      </p:sp>
      <p:pic>
        <p:nvPicPr>
          <p:cNvPr id="691" name="mood-9-chairs-300-dpi.jpg" descr="mood-9-chairs-300-dpi.jpg"/>
          <p:cNvPicPr>
            <a:picLocks noChangeAspect="1"/>
          </p:cNvPicPr>
          <p:nvPr/>
        </p:nvPicPr>
        <p:blipFill>
          <a:blip r:embed="rId3"/>
          <a:stretch>
            <a:fillRect/>
          </a:stretch>
        </p:blipFill>
        <p:spPr>
          <a:xfrm>
            <a:off x="-24620" y="846080"/>
            <a:ext cx="8177178" cy="6067541"/>
          </a:xfrm>
          <a:prstGeom prst="rect">
            <a:avLst/>
          </a:prstGeom>
          <a:ln w="12700">
            <a:miter lim="400000"/>
          </a:ln>
        </p:spPr>
      </p:pic>
    </p:spTree>
  </p:cSld>
  <p:clrMapOvr>
    <a:masterClrMapping/>
  </p:clrMapOvr>
  <p:transition spd="med"/>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 name="Mood Classic"/>
          <p:cNvSpPr txBox="1"/>
          <p:nvPr/>
        </p:nvSpPr>
        <p:spPr>
          <a:xfrm>
            <a:off x="7537495" y="230950"/>
            <a:ext cx="2894886" cy="929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Mood Classic</a:t>
            </a:r>
          </a:p>
        </p:txBody>
      </p:sp>
      <p:pic>
        <p:nvPicPr>
          <p:cNvPr id="696" name="rr-mood-classic-041119-ds9i1744_1.jpg" descr="rr-mood-classic-041119-ds9i1744_1.jpg"/>
          <p:cNvPicPr>
            <a:picLocks noChangeAspect="1"/>
          </p:cNvPicPr>
          <p:nvPr/>
        </p:nvPicPr>
        <p:blipFill>
          <a:blip r:embed="rId3"/>
          <a:stretch>
            <a:fillRect/>
          </a:stretch>
        </p:blipFill>
        <p:spPr>
          <a:xfrm>
            <a:off x="776652" y="268444"/>
            <a:ext cx="4676145" cy="7019612"/>
          </a:xfrm>
          <a:prstGeom prst="rect">
            <a:avLst/>
          </a:prstGeom>
          <a:ln w="12700">
            <a:miter lim="400000"/>
          </a:ln>
        </p:spPr>
      </p:pic>
      <p:pic>
        <p:nvPicPr>
          <p:cNvPr id="697" name="rr-151119-mood-classic-ds9i3674.jpg" descr="rr-151119-mood-classic-ds9i3674.jpg"/>
          <p:cNvPicPr>
            <a:picLocks noChangeAspect="1"/>
          </p:cNvPicPr>
          <p:nvPr/>
        </p:nvPicPr>
        <p:blipFill>
          <a:blip r:embed="rId4"/>
          <a:stretch>
            <a:fillRect/>
          </a:stretch>
        </p:blipFill>
        <p:spPr>
          <a:xfrm>
            <a:off x="6705248" y="1157867"/>
            <a:ext cx="3691343" cy="5541277"/>
          </a:xfrm>
          <a:prstGeom prst="rect">
            <a:avLst/>
          </a:prstGeom>
          <a:ln w="12700">
            <a:miter lim="400000"/>
          </a:ln>
        </p:spPr>
      </p:pic>
    </p:spTree>
  </p:cSld>
  <p:clrMapOvr>
    <a:masterClrMapping/>
  </p:clrMapOvr>
  <p:transition spd="med"/>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Dry"/>
          <p:cNvSpPr txBox="1"/>
          <p:nvPr/>
        </p:nvSpPr>
        <p:spPr>
          <a:xfrm>
            <a:off x="9602820" y="230950"/>
            <a:ext cx="829561" cy="929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Dry</a:t>
            </a:r>
          </a:p>
        </p:txBody>
      </p:sp>
      <p:pic>
        <p:nvPicPr>
          <p:cNvPr id="702" name="dry-ny-public-lib-10.jpg" descr="dry-ny-public-lib-10.jpg"/>
          <p:cNvPicPr>
            <a:picLocks noChangeAspect="1"/>
          </p:cNvPicPr>
          <p:nvPr/>
        </p:nvPicPr>
        <p:blipFill>
          <a:blip r:embed="rId3"/>
          <a:stretch>
            <a:fillRect/>
          </a:stretch>
        </p:blipFill>
        <p:spPr>
          <a:xfrm>
            <a:off x="148580" y="789681"/>
            <a:ext cx="8965704" cy="5977138"/>
          </a:xfrm>
          <a:prstGeom prst="rect">
            <a:avLst/>
          </a:prstGeom>
          <a:ln w="12700">
            <a:miter lim="400000"/>
          </a:ln>
        </p:spPr>
      </p:pic>
    </p:spTree>
  </p:cSld>
  <p:clrMapOvr>
    <a:masterClrMapping/>
  </p:clrMapOvr>
  <p:transition spd="med"/>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 name="Dry"/>
          <p:cNvSpPr txBox="1"/>
          <p:nvPr/>
        </p:nvSpPr>
        <p:spPr>
          <a:xfrm>
            <a:off x="9602820" y="230950"/>
            <a:ext cx="829561" cy="929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Dry</a:t>
            </a:r>
          </a:p>
        </p:txBody>
      </p:sp>
      <p:pic>
        <p:nvPicPr>
          <p:cNvPr id="707" name="dry-fod-vip-300-dpi.jpg" descr="dry-fod-vip-300-dpi.jpg"/>
          <p:cNvPicPr>
            <a:picLocks noChangeAspect="1"/>
          </p:cNvPicPr>
          <p:nvPr/>
        </p:nvPicPr>
        <p:blipFill>
          <a:blip r:embed="rId3"/>
          <a:stretch>
            <a:fillRect/>
          </a:stretch>
        </p:blipFill>
        <p:spPr>
          <a:xfrm>
            <a:off x="254226" y="163675"/>
            <a:ext cx="2904337" cy="3716176"/>
          </a:xfrm>
          <a:prstGeom prst="rect">
            <a:avLst/>
          </a:prstGeom>
          <a:ln w="12700">
            <a:miter lim="400000"/>
          </a:ln>
        </p:spPr>
      </p:pic>
      <p:pic>
        <p:nvPicPr>
          <p:cNvPr id="708" name="dry-stol_6915.jpg" descr="dry-stol_6915.jpg"/>
          <p:cNvPicPr>
            <a:picLocks noChangeAspect="1"/>
          </p:cNvPicPr>
          <p:nvPr/>
        </p:nvPicPr>
        <p:blipFill>
          <a:blip r:embed="rId4"/>
          <a:stretch>
            <a:fillRect/>
          </a:stretch>
        </p:blipFill>
        <p:spPr>
          <a:xfrm>
            <a:off x="3512672" y="205008"/>
            <a:ext cx="2727925" cy="3633509"/>
          </a:xfrm>
          <a:prstGeom prst="rect">
            <a:avLst/>
          </a:prstGeom>
          <a:ln w="12700">
            <a:miter lim="400000"/>
          </a:ln>
        </p:spPr>
      </p:pic>
      <p:pic>
        <p:nvPicPr>
          <p:cNvPr id="709" name="dry-black-linkingdevice-300-dpi.jpg" descr="dry-black-linkingdevice-300-dpi.jpg"/>
          <p:cNvPicPr>
            <a:picLocks noChangeAspect="1"/>
          </p:cNvPicPr>
          <p:nvPr/>
        </p:nvPicPr>
        <p:blipFill>
          <a:blip r:embed="rId5"/>
          <a:stretch>
            <a:fillRect/>
          </a:stretch>
        </p:blipFill>
        <p:spPr>
          <a:xfrm>
            <a:off x="239275" y="4279305"/>
            <a:ext cx="3485859" cy="2616408"/>
          </a:xfrm>
          <a:prstGeom prst="rect">
            <a:avLst/>
          </a:prstGeom>
          <a:ln w="12700">
            <a:miter lim="400000"/>
          </a:ln>
        </p:spPr>
      </p:pic>
      <p:pic>
        <p:nvPicPr>
          <p:cNvPr id="710" name="dry-black-linkingdevice-300-dpi-2.jpg" descr="dry-black-linkingdevice-300-dpi-2.jpg"/>
          <p:cNvPicPr>
            <a:picLocks noChangeAspect="1"/>
          </p:cNvPicPr>
          <p:nvPr/>
        </p:nvPicPr>
        <p:blipFill>
          <a:blip r:embed="rId6"/>
          <a:stretch>
            <a:fillRect/>
          </a:stretch>
        </p:blipFill>
        <p:spPr>
          <a:xfrm>
            <a:off x="4034444" y="4251652"/>
            <a:ext cx="3702776" cy="2779222"/>
          </a:xfrm>
          <a:prstGeom prst="rect">
            <a:avLst/>
          </a:prstGeom>
          <a:ln w="12700">
            <a:miter lim="400000"/>
          </a:ln>
        </p:spPr>
      </p:pic>
    </p:spTree>
  </p:cSld>
  <p:clrMapOvr>
    <a:masterClrMapping/>
  </p:clrMapOvr>
  <p:transition spd="med"/>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 name="Tono"/>
          <p:cNvSpPr txBox="1"/>
          <p:nvPr/>
        </p:nvSpPr>
        <p:spPr>
          <a:xfrm>
            <a:off x="9318749" y="230950"/>
            <a:ext cx="1113634" cy="929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Tono</a:t>
            </a:r>
          </a:p>
        </p:txBody>
      </p:sp>
      <p:pic>
        <p:nvPicPr>
          <p:cNvPr id="715" name="tono-grey--legs-in-steel-2.jpg" descr="tono-grey--legs-in-steel-2.jpg"/>
          <p:cNvPicPr>
            <a:picLocks noChangeAspect="1"/>
          </p:cNvPicPr>
          <p:nvPr/>
        </p:nvPicPr>
        <p:blipFill>
          <a:blip r:embed="rId3"/>
          <a:srcRect t="5396" b="5396"/>
          <a:stretch>
            <a:fillRect/>
          </a:stretch>
        </p:blipFill>
        <p:spPr>
          <a:xfrm>
            <a:off x="252598" y="811905"/>
            <a:ext cx="8870579" cy="5932590"/>
          </a:xfrm>
          <a:prstGeom prst="rect">
            <a:avLst/>
          </a:prstGeom>
          <a:ln w="12700">
            <a:miter lim="400000"/>
          </a:ln>
        </p:spPr>
      </p:pic>
    </p:spTree>
  </p:cSld>
  <p:clrMapOvr>
    <a:masterClrMapping/>
  </p:clrMapOvr>
  <p:transition spd="med"/>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Tono"/>
          <p:cNvSpPr txBox="1"/>
          <p:nvPr/>
        </p:nvSpPr>
        <p:spPr>
          <a:xfrm>
            <a:off x="9318749" y="230950"/>
            <a:ext cx="1113634" cy="929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Tono</a:t>
            </a:r>
          </a:p>
        </p:txBody>
      </p:sp>
      <p:pic>
        <p:nvPicPr>
          <p:cNvPr id="720" name="tono-grey--legs-in-oak.jpg" descr="tono-grey--legs-in-oak.jpg"/>
          <p:cNvPicPr>
            <a:picLocks noChangeAspect="1"/>
          </p:cNvPicPr>
          <p:nvPr/>
        </p:nvPicPr>
        <p:blipFill>
          <a:blip r:embed="rId3"/>
          <a:stretch>
            <a:fillRect/>
          </a:stretch>
        </p:blipFill>
        <p:spPr>
          <a:xfrm>
            <a:off x="-3406" y="-4475635"/>
            <a:ext cx="7965791" cy="12240570"/>
          </a:xfrm>
          <a:prstGeom prst="rect">
            <a:avLst/>
          </a:prstGeom>
          <a:ln w="12700">
            <a:miter lim="400000"/>
          </a:ln>
        </p:spPr>
      </p:pic>
    </p:spTree>
  </p:cSld>
  <p:clrMapOvr>
    <a:masterClrMapping/>
  </p:clrMapOvr>
  <p:transition spd="med"/>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Tube"/>
          <p:cNvSpPr txBox="1"/>
          <p:nvPr/>
        </p:nvSpPr>
        <p:spPr>
          <a:xfrm>
            <a:off x="9313263" y="230950"/>
            <a:ext cx="1119121" cy="929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Tube</a:t>
            </a:r>
          </a:p>
        </p:txBody>
      </p:sp>
      <p:pic>
        <p:nvPicPr>
          <p:cNvPr id="725" name="tubemood-hall-72dpi.jpg" descr="tubemood-hall-72dpi.jpg"/>
          <p:cNvPicPr>
            <a:picLocks noChangeAspect="1"/>
          </p:cNvPicPr>
          <p:nvPr/>
        </p:nvPicPr>
        <p:blipFill>
          <a:blip r:embed="rId3"/>
          <a:srcRect t="14620"/>
          <a:stretch>
            <a:fillRect/>
          </a:stretch>
        </p:blipFill>
        <p:spPr>
          <a:xfrm>
            <a:off x="-86322" y="1162763"/>
            <a:ext cx="10866068" cy="6955395"/>
          </a:xfrm>
          <a:prstGeom prst="rect">
            <a:avLst/>
          </a:prstGeom>
          <a:ln w="12700">
            <a:miter lim="400000"/>
          </a:ln>
        </p:spPr>
      </p:pic>
    </p:spTree>
  </p:cSld>
  <p:clrMapOvr>
    <a:masterClrMapping/>
  </p:clrMapOvr>
  <p:transition spd="med"/>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Tube"/>
          <p:cNvSpPr txBox="1"/>
          <p:nvPr/>
        </p:nvSpPr>
        <p:spPr>
          <a:xfrm>
            <a:off x="9313263" y="230950"/>
            <a:ext cx="1119121" cy="929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Tube</a:t>
            </a:r>
          </a:p>
        </p:txBody>
      </p:sp>
      <p:pic>
        <p:nvPicPr>
          <p:cNvPr id="730" name="tube-fold-chrome--mood-4-legs-72-dpi.jpg" descr="tube-fold-chrome--mood-4-legs-72-dpi.jpg"/>
          <p:cNvPicPr>
            <a:picLocks noChangeAspect="1"/>
          </p:cNvPicPr>
          <p:nvPr/>
        </p:nvPicPr>
        <p:blipFill>
          <a:blip r:embed="rId2"/>
          <a:stretch>
            <a:fillRect/>
          </a:stretch>
        </p:blipFill>
        <p:spPr>
          <a:xfrm>
            <a:off x="-78376" y="0"/>
            <a:ext cx="7556500" cy="7556500"/>
          </a:xfrm>
          <a:prstGeom prst="rect">
            <a:avLst/>
          </a:prstGeom>
          <a:ln w="12700">
            <a:miter lim="400000"/>
          </a:ln>
        </p:spPr>
      </p:pic>
    </p:spTree>
  </p:cSld>
  <p:clrMapOvr>
    <a:masterClrMapping/>
  </p:clrMapOvr>
  <p:transition spd="med"/>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 name="Tube"/>
          <p:cNvSpPr txBox="1"/>
          <p:nvPr/>
        </p:nvSpPr>
        <p:spPr>
          <a:xfrm>
            <a:off x="9313263" y="230950"/>
            <a:ext cx="1119121" cy="929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Tube</a:t>
            </a:r>
          </a:p>
        </p:txBody>
      </p:sp>
      <p:pic>
        <p:nvPicPr>
          <p:cNvPr id="733" name="tubemood-conference-72dpi.jpg" descr="tubemood-conference-72dpi.jpg"/>
          <p:cNvPicPr>
            <a:picLocks noChangeAspect="1"/>
          </p:cNvPicPr>
          <p:nvPr/>
        </p:nvPicPr>
        <p:blipFill>
          <a:blip r:embed="rId2"/>
          <a:stretch>
            <a:fillRect/>
          </a:stretch>
        </p:blipFill>
        <p:spPr>
          <a:xfrm>
            <a:off x="172455" y="424144"/>
            <a:ext cx="8473404" cy="6352612"/>
          </a:xfrm>
          <a:prstGeom prst="rect">
            <a:avLst/>
          </a:prstGeom>
          <a:ln w="12700">
            <a:miter lim="400000"/>
          </a:ln>
        </p:spPr>
      </p:pic>
    </p:spTree>
  </p:cSld>
  <p:clrMapOvr>
    <a:masterClrMapping/>
  </p:clrMapOvr>
  <p:transition spd="med"/>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Flex"/>
          <p:cNvSpPr txBox="1"/>
          <p:nvPr/>
        </p:nvSpPr>
        <p:spPr>
          <a:xfrm>
            <a:off x="9468100" y="230950"/>
            <a:ext cx="964282" cy="929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Flex</a:t>
            </a:r>
          </a:p>
        </p:txBody>
      </p:sp>
      <p:pic>
        <p:nvPicPr>
          <p:cNvPr id="736" name="flex-and-pure-300-dpi.jpg" descr="flex-and-pure-300-dpi.jpg"/>
          <p:cNvPicPr>
            <a:picLocks noChangeAspect="1"/>
          </p:cNvPicPr>
          <p:nvPr/>
        </p:nvPicPr>
        <p:blipFill>
          <a:blip r:embed="rId3"/>
          <a:stretch>
            <a:fillRect/>
          </a:stretch>
        </p:blipFill>
        <p:spPr>
          <a:xfrm>
            <a:off x="-11166" y="0"/>
            <a:ext cx="7556505" cy="7556500"/>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Arum"/>
          <p:cNvSpPr txBox="1"/>
          <p:nvPr/>
        </p:nvSpPr>
        <p:spPr>
          <a:xfrm>
            <a:off x="9148367" y="439118"/>
            <a:ext cx="1323972" cy="955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5000">
                <a:latin typeface="Avenir Next Condensed"/>
                <a:ea typeface="Avenir Next Condensed"/>
                <a:cs typeface="Avenir Next Condensed"/>
                <a:sym typeface="Avenir Next Condensed"/>
              </a:defRPr>
            </a:lvl1pPr>
          </a:lstStyle>
          <a:p>
            <a:r>
              <a:t>Arum</a:t>
            </a:r>
          </a:p>
        </p:txBody>
      </p:sp>
      <p:pic>
        <p:nvPicPr>
          <p:cNvPr id="174" name="INCLASS_ARUM_B02.jpg" descr="INCLASS_ARUM_B02.jpg"/>
          <p:cNvPicPr>
            <a:picLocks noChangeAspect="1"/>
          </p:cNvPicPr>
          <p:nvPr/>
        </p:nvPicPr>
        <p:blipFill>
          <a:blip r:embed="rId2"/>
          <a:stretch>
            <a:fillRect/>
          </a:stretch>
        </p:blipFill>
        <p:spPr>
          <a:xfrm>
            <a:off x="199377" y="2420265"/>
            <a:ext cx="3331696" cy="3331694"/>
          </a:xfrm>
          <a:prstGeom prst="rect">
            <a:avLst/>
          </a:prstGeom>
          <a:ln w="12700">
            <a:miter lim="400000"/>
          </a:ln>
        </p:spPr>
      </p:pic>
      <p:pic>
        <p:nvPicPr>
          <p:cNvPr id="175" name="INCLASS_ARUM_B06.jpg" descr="INCLASS_ARUM_B06.jpg"/>
          <p:cNvPicPr>
            <a:picLocks noChangeAspect="1"/>
          </p:cNvPicPr>
          <p:nvPr/>
        </p:nvPicPr>
        <p:blipFill>
          <a:blip r:embed="rId3"/>
          <a:stretch>
            <a:fillRect/>
          </a:stretch>
        </p:blipFill>
        <p:spPr>
          <a:xfrm>
            <a:off x="7383777" y="2358969"/>
            <a:ext cx="3331695" cy="3331697"/>
          </a:xfrm>
          <a:prstGeom prst="rect">
            <a:avLst/>
          </a:prstGeom>
          <a:ln w="12700">
            <a:miter lim="400000"/>
          </a:ln>
        </p:spPr>
      </p:pic>
      <p:pic>
        <p:nvPicPr>
          <p:cNvPr id="176" name="INCLASS_ARUM_B11.jpg" descr="INCLASS_ARUM_B11.jpg"/>
          <p:cNvPicPr>
            <a:picLocks noChangeAspect="1"/>
          </p:cNvPicPr>
          <p:nvPr/>
        </p:nvPicPr>
        <p:blipFill>
          <a:blip r:embed="rId4"/>
          <a:stretch>
            <a:fillRect/>
          </a:stretch>
        </p:blipFill>
        <p:spPr>
          <a:xfrm>
            <a:off x="3791577" y="2420265"/>
            <a:ext cx="3331696" cy="3331694"/>
          </a:xfrm>
          <a:prstGeom prst="rect">
            <a:avLst/>
          </a:prstGeom>
          <a:ln w="12700">
            <a:miter lim="400000"/>
          </a:ln>
        </p:spPr>
      </p:pic>
      <p:sp>
        <p:nvSpPr>
          <p:cNvPr id="177"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INCLASS COLLECTION</a:t>
            </a:r>
          </a:p>
        </p:txBody>
      </p:sp>
    </p:spTree>
  </p:cSld>
  <p:clrMapOvr>
    <a:masterClrMapping/>
  </p:clrMapOvr>
  <p:transition spd="med"/>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 name="Flex"/>
          <p:cNvSpPr txBox="1"/>
          <p:nvPr/>
        </p:nvSpPr>
        <p:spPr>
          <a:xfrm>
            <a:off x="9468100" y="230950"/>
            <a:ext cx="964282" cy="929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Flex</a:t>
            </a:r>
          </a:p>
        </p:txBody>
      </p:sp>
      <p:pic>
        <p:nvPicPr>
          <p:cNvPr id="741" name="flex11.jpg" descr="flex11.jpg"/>
          <p:cNvPicPr>
            <a:picLocks noChangeAspect="1"/>
          </p:cNvPicPr>
          <p:nvPr/>
        </p:nvPicPr>
        <p:blipFill>
          <a:blip r:embed="rId3"/>
          <a:stretch>
            <a:fillRect/>
          </a:stretch>
        </p:blipFill>
        <p:spPr>
          <a:xfrm>
            <a:off x="562333" y="533640"/>
            <a:ext cx="4312836" cy="6489221"/>
          </a:xfrm>
          <a:prstGeom prst="rect">
            <a:avLst/>
          </a:prstGeom>
          <a:ln w="12700">
            <a:miter lim="400000"/>
          </a:ln>
        </p:spPr>
      </p:pic>
      <p:pic>
        <p:nvPicPr>
          <p:cNvPr id="742" name="19c.jpg" descr="19c.jpg"/>
          <p:cNvPicPr>
            <a:picLocks noChangeAspect="1"/>
          </p:cNvPicPr>
          <p:nvPr/>
        </p:nvPicPr>
        <p:blipFill>
          <a:blip r:embed="rId4"/>
          <a:stretch>
            <a:fillRect/>
          </a:stretch>
        </p:blipFill>
        <p:spPr>
          <a:xfrm>
            <a:off x="5593658" y="1245286"/>
            <a:ext cx="3997580" cy="5165855"/>
          </a:xfrm>
          <a:prstGeom prst="rect">
            <a:avLst/>
          </a:prstGeom>
          <a:ln w="12700">
            <a:miter lim="400000"/>
          </a:ln>
        </p:spPr>
      </p:pic>
    </p:spTree>
  </p:cSld>
  <p:clrMapOvr>
    <a:masterClrMapping/>
  </p:clrMapOvr>
  <p:transition spd="med"/>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 name="Dunas Arm Chair"/>
          <p:cNvSpPr txBox="1"/>
          <p:nvPr/>
        </p:nvSpPr>
        <p:spPr>
          <a:xfrm>
            <a:off x="2180394" y="5802631"/>
            <a:ext cx="6791449" cy="11328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6000" u="sng">
                <a:solidFill>
                  <a:srgbClr val="0000FF"/>
                </a:solidFill>
                <a:uFill>
                  <a:solidFill>
                    <a:srgbClr val="0000FF"/>
                  </a:solidFill>
                </a:uFill>
                <a:latin typeface="Avenir Next Condensed"/>
                <a:ea typeface="Avenir Next Condensed"/>
                <a:cs typeface="Avenir Next Condensed"/>
                <a:sym typeface="Avenir Next Condensed"/>
                <a:hlinkClick r:id="rId2"/>
              </a:defRPr>
            </a:lvl1pPr>
          </a:lstStyle>
          <a:p>
            <a:r>
              <a:rPr>
                <a:hlinkClick r:id="rId2"/>
              </a:rPr>
              <a:t>www.sandlerseating.com</a:t>
            </a:r>
          </a:p>
        </p:txBody>
      </p:sp>
      <p:pic>
        <p:nvPicPr>
          <p:cNvPr id="747" name="Inspec_Sandler.png" descr="Inspec_Sandler.png"/>
          <p:cNvPicPr>
            <a:picLocks noChangeAspect="1"/>
          </p:cNvPicPr>
          <p:nvPr/>
        </p:nvPicPr>
        <p:blipFill>
          <a:blip r:embed="rId3"/>
          <a:stretch>
            <a:fillRect/>
          </a:stretch>
        </p:blipFill>
        <p:spPr>
          <a:xfrm>
            <a:off x="-3" y="1810997"/>
            <a:ext cx="10693405" cy="2258106"/>
          </a:xfrm>
          <a:prstGeom prst="rect">
            <a:avLst/>
          </a:prstGeom>
          <a:ln w="12700">
            <a:miter lim="400000"/>
          </a:ln>
        </p:spPr>
      </p:pic>
      <p:sp>
        <p:nvSpPr>
          <p:cNvPr id="748" name="Dunas Arm Chair"/>
          <p:cNvSpPr txBox="1"/>
          <p:nvPr/>
        </p:nvSpPr>
        <p:spPr>
          <a:xfrm>
            <a:off x="4060628" y="4304031"/>
            <a:ext cx="3030979" cy="11328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6000">
                <a:latin typeface="Avenir Next Condensed"/>
                <a:ea typeface="Avenir Next Condensed"/>
                <a:cs typeface="Avenir Next Condensed"/>
                <a:sym typeface="Avenir Next Condensed"/>
              </a:defRPr>
            </a:lvl1pPr>
          </a:lstStyle>
          <a:p>
            <a:r>
              <a:t>Thank you!</a:t>
            </a:r>
          </a:p>
        </p:txBody>
      </p:sp>
      <p:pic>
        <p:nvPicPr>
          <p:cNvPr id="749" name="1612437318News2021_PLANIAtablebench (dragged).pdf" descr="1612437318News2021_PLANIAtablebench (dragged).pdf"/>
          <p:cNvPicPr>
            <a:picLocks noChangeAspect="1"/>
          </p:cNvPicPr>
          <p:nvPr/>
        </p:nvPicPr>
        <p:blipFill>
          <a:blip r:embed="rId4">
            <a:alphaModFix amt="22489"/>
          </a:blip>
          <a:srcRect l="50168" t="33413" b="6849"/>
          <a:stretch>
            <a:fillRect/>
          </a:stretch>
        </p:blipFill>
        <p:spPr>
          <a:xfrm>
            <a:off x="-245667" y="0"/>
            <a:ext cx="12607292" cy="7556597"/>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INCLASS_ARUM_B03-2.jpg" descr="INCLASS_ARUM_B03-2.jpg"/>
          <p:cNvPicPr>
            <a:picLocks noChangeAspect="1"/>
          </p:cNvPicPr>
          <p:nvPr/>
        </p:nvPicPr>
        <p:blipFill>
          <a:blip r:embed="rId2"/>
          <a:stretch>
            <a:fillRect/>
          </a:stretch>
        </p:blipFill>
        <p:spPr>
          <a:xfrm>
            <a:off x="-108789" y="-785741"/>
            <a:ext cx="10910977" cy="10910976"/>
          </a:xfrm>
          <a:prstGeom prst="rect">
            <a:avLst/>
          </a:prstGeom>
          <a:ln w="12700">
            <a:miter lim="400000"/>
          </a:ln>
        </p:spPr>
      </p:pic>
      <p:sp>
        <p:nvSpPr>
          <p:cNvPr id="180" name="Arum"/>
          <p:cNvSpPr txBox="1"/>
          <p:nvPr/>
        </p:nvSpPr>
        <p:spPr>
          <a:xfrm>
            <a:off x="8681715" y="299699"/>
            <a:ext cx="92394" cy="861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5000">
                <a:latin typeface="Avenir Next Condensed"/>
                <a:ea typeface="Avenir Next Condensed"/>
                <a:cs typeface="Avenir Next Condensed"/>
                <a:sym typeface="Avenir Next Condensed"/>
              </a:defRPr>
            </a:lvl1pPr>
          </a:lstStyle>
          <a:p>
            <a:endParaRPr dirty="0"/>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Essens Elliptical Table"/>
          <p:cNvSpPr txBox="1"/>
          <p:nvPr/>
        </p:nvSpPr>
        <p:spPr>
          <a:xfrm>
            <a:off x="5708073" y="233554"/>
            <a:ext cx="4837885"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4000">
                <a:latin typeface="Avenir Next Condensed"/>
                <a:ea typeface="Avenir Next Condensed"/>
                <a:cs typeface="Avenir Next Condensed"/>
                <a:sym typeface="Avenir Next Condensed"/>
              </a:defRPr>
            </a:lvl1pPr>
          </a:lstStyle>
          <a:p>
            <a:r>
              <a:rPr dirty="0" err="1"/>
              <a:t>Essens</a:t>
            </a:r>
            <a:r>
              <a:rPr dirty="0"/>
              <a:t> Elliptical Table</a:t>
            </a:r>
          </a:p>
        </p:txBody>
      </p:sp>
      <p:pic>
        <p:nvPicPr>
          <p:cNvPr id="183" name="159489571904_Essens_02-2.jpg" descr="159489571904_Essens_02-2.jpg"/>
          <p:cNvPicPr>
            <a:picLocks noChangeAspect="1"/>
          </p:cNvPicPr>
          <p:nvPr/>
        </p:nvPicPr>
        <p:blipFill>
          <a:blip r:embed="rId2"/>
          <a:stretch>
            <a:fillRect/>
          </a:stretch>
        </p:blipFill>
        <p:spPr>
          <a:xfrm>
            <a:off x="-3" y="1175217"/>
            <a:ext cx="10693404" cy="5206066"/>
          </a:xfrm>
          <a:prstGeom prst="rect">
            <a:avLst/>
          </a:prstGeom>
          <a:ln w="12700">
            <a:miter lim="400000"/>
          </a:ln>
        </p:spPr>
      </p:pic>
      <p:sp>
        <p:nvSpPr>
          <p:cNvPr id="184"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INCLASS COLLECTION</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Essens Elliptical Table"/>
          <p:cNvSpPr txBox="1"/>
          <p:nvPr/>
        </p:nvSpPr>
        <p:spPr>
          <a:xfrm>
            <a:off x="5975927" y="238082"/>
            <a:ext cx="4540635"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4000">
                <a:latin typeface="Avenir Next Condensed"/>
                <a:ea typeface="Avenir Next Condensed"/>
                <a:cs typeface="Avenir Next Condensed"/>
                <a:sym typeface="Avenir Next Condensed"/>
              </a:defRPr>
            </a:lvl1pPr>
          </a:lstStyle>
          <a:p>
            <a:r>
              <a:rPr dirty="0" err="1"/>
              <a:t>Essens</a:t>
            </a:r>
            <a:r>
              <a:rPr dirty="0"/>
              <a:t> Elliptical Table</a:t>
            </a:r>
          </a:p>
        </p:txBody>
      </p:sp>
      <p:pic>
        <p:nvPicPr>
          <p:cNvPr id="187" name="159558144204_Essens.jpg" descr="159558144204_Essens.jpg"/>
          <p:cNvPicPr>
            <a:picLocks noChangeAspect="1"/>
          </p:cNvPicPr>
          <p:nvPr/>
        </p:nvPicPr>
        <p:blipFill>
          <a:blip r:embed="rId2"/>
          <a:stretch>
            <a:fillRect/>
          </a:stretch>
        </p:blipFill>
        <p:spPr>
          <a:xfrm>
            <a:off x="0" y="1175217"/>
            <a:ext cx="10693401" cy="5206066"/>
          </a:xfrm>
          <a:prstGeom prst="rect">
            <a:avLst/>
          </a:prstGeom>
          <a:ln w="12700">
            <a:miter lim="400000"/>
          </a:ln>
        </p:spPr>
      </p:pic>
      <p:sp>
        <p:nvSpPr>
          <p:cNvPr id="188"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INCLASS COLLECTION</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Varya"/>
          <p:cNvSpPr txBox="1"/>
          <p:nvPr/>
        </p:nvSpPr>
        <p:spPr>
          <a:xfrm>
            <a:off x="9265783" y="212685"/>
            <a:ext cx="1063749" cy="789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latin typeface="Avenir Next Condensed"/>
                <a:ea typeface="Avenir Next Condensed"/>
                <a:cs typeface="Avenir Next Condensed"/>
                <a:sym typeface="Avenir Next Condensed"/>
              </a:defRPr>
            </a:lvl1pPr>
          </a:lstStyle>
          <a:p>
            <a:r>
              <a:t>Varya</a:t>
            </a:r>
          </a:p>
        </p:txBody>
      </p:sp>
      <p:pic>
        <p:nvPicPr>
          <p:cNvPr id="191" name="1595411356INCLASS_varya_08.jpg" descr="1595411356INCLASS_varya_08.jpg"/>
          <p:cNvPicPr>
            <a:picLocks noChangeAspect="1"/>
          </p:cNvPicPr>
          <p:nvPr/>
        </p:nvPicPr>
        <p:blipFill>
          <a:blip r:embed="rId2"/>
          <a:stretch>
            <a:fillRect/>
          </a:stretch>
        </p:blipFill>
        <p:spPr>
          <a:xfrm>
            <a:off x="0" y="1160724"/>
            <a:ext cx="10693401" cy="5235053"/>
          </a:xfrm>
          <a:prstGeom prst="rect">
            <a:avLst/>
          </a:prstGeom>
          <a:ln w="12700">
            <a:miter lim="400000"/>
          </a:ln>
        </p:spPr>
      </p:pic>
      <p:sp>
        <p:nvSpPr>
          <p:cNvPr id="192"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INCLASS COLLECTION</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corda_162.21_c2.hd.jpg" descr="corda_162.21_c2.hd.jpg"/>
          <p:cNvPicPr>
            <a:picLocks noChangeAspect="1"/>
          </p:cNvPicPr>
          <p:nvPr/>
        </p:nvPicPr>
        <p:blipFill>
          <a:blip r:embed="rId2">
            <a:alphaModFix amt="41740"/>
          </a:blip>
          <a:stretch>
            <a:fillRect/>
          </a:stretch>
        </p:blipFill>
        <p:spPr>
          <a:xfrm>
            <a:off x="-718839" y="-33065"/>
            <a:ext cx="11686035" cy="7800429"/>
          </a:xfrm>
          <a:prstGeom prst="rect">
            <a:avLst/>
          </a:prstGeom>
          <a:ln w="12700">
            <a:miter lim="400000"/>
          </a:ln>
        </p:spPr>
      </p:pic>
      <p:sp>
        <p:nvSpPr>
          <p:cNvPr id="117" name="TextBox 15"/>
          <p:cNvSpPr txBox="1"/>
          <p:nvPr/>
        </p:nvSpPr>
        <p:spPr>
          <a:xfrm>
            <a:off x="4400772" y="2824478"/>
            <a:ext cx="3077646" cy="1323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8000">
                <a:latin typeface="Avenir Next Condensed"/>
                <a:ea typeface="Avenir Next Condensed"/>
                <a:cs typeface="Avenir Next Condensed"/>
                <a:sym typeface="Avenir Next Condensed"/>
              </a:defRPr>
            </a:lvl1pPr>
          </a:lstStyle>
          <a:p>
            <a:r>
              <a:t>Tonon</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Varya"/>
          <p:cNvSpPr txBox="1"/>
          <p:nvPr/>
        </p:nvSpPr>
        <p:spPr>
          <a:xfrm>
            <a:off x="9337630" y="225385"/>
            <a:ext cx="1063749" cy="789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latin typeface="Avenir Next Condensed"/>
                <a:ea typeface="Avenir Next Condensed"/>
                <a:cs typeface="Avenir Next Condensed"/>
                <a:sym typeface="Avenir Next Condensed"/>
              </a:defRPr>
            </a:lvl1pPr>
          </a:lstStyle>
          <a:p>
            <a:r>
              <a:t>Varya</a:t>
            </a:r>
          </a:p>
        </p:txBody>
      </p:sp>
      <p:pic>
        <p:nvPicPr>
          <p:cNvPr id="195" name="1595411359INCLASS_varya_09-2.jpg" descr="1595411359INCLASS_varya_09-2.jpg"/>
          <p:cNvPicPr>
            <a:picLocks noChangeAspect="1"/>
          </p:cNvPicPr>
          <p:nvPr/>
        </p:nvPicPr>
        <p:blipFill>
          <a:blip r:embed="rId2"/>
          <a:stretch>
            <a:fillRect/>
          </a:stretch>
        </p:blipFill>
        <p:spPr>
          <a:xfrm>
            <a:off x="-3" y="1160724"/>
            <a:ext cx="10693404" cy="5235053"/>
          </a:xfrm>
          <a:prstGeom prst="rect">
            <a:avLst/>
          </a:prstGeom>
          <a:ln w="12700">
            <a:miter lim="400000"/>
          </a:ln>
        </p:spPr>
      </p:pic>
      <p:sp>
        <p:nvSpPr>
          <p:cNvPr id="196"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INCLASS COLLECTION</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Varya Task Chair"/>
          <p:cNvSpPr txBox="1"/>
          <p:nvPr/>
        </p:nvSpPr>
        <p:spPr>
          <a:xfrm>
            <a:off x="6964219" y="212685"/>
            <a:ext cx="3562720"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4000">
                <a:latin typeface="Avenir Next Condensed"/>
                <a:ea typeface="Avenir Next Condensed"/>
                <a:cs typeface="Avenir Next Condensed"/>
                <a:sym typeface="Avenir Next Condensed"/>
              </a:defRPr>
            </a:lvl1pPr>
          </a:lstStyle>
          <a:p>
            <a:r>
              <a:rPr dirty="0" err="1"/>
              <a:t>Varya</a:t>
            </a:r>
            <a:r>
              <a:rPr dirty="0"/>
              <a:t> Task Chair</a:t>
            </a:r>
          </a:p>
        </p:txBody>
      </p:sp>
      <p:pic>
        <p:nvPicPr>
          <p:cNvPr id="199" name="1595409607INCLASS_varyatapiz_08.jpg" descr="1595409607INCLASS_varyatapiz_08.jpg"/>
          <p:cNvPicPr>
            <a:picLocks noChangeAspect="1"/>
          </p:cNvPicPr>
          <p:nvPr/>
        </p:nvPicPr>
        <p:blipFill>
          <a:blip r:embed="rId2"/>
          <a:stretch>
            <a:fillRect/>
          </a:stretch>
        </p:blipFill>
        <p:spPr>
          <a:xfrm>
            <a:off x="0" y="1160724"/>
            <a:ext cx="10693401" cy="5235053"/>
          </a:xfrm>
          <a:prstGeom prst="rect">
            <a:avLst/>
          </a:prstGeom>
          <a:ln w="12700">
            <a:miter lim="400000"/>
          </a:ln>
        </p:spPr>
      </p:pic>
      <p:sp>
        <p:nvSpPr>
          <p:cNvPr id="200"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INCLASS COLLECTION</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Varya Quilted"/>
          <p:cNvSpPr txBox="1"/>
          <p:nvPr/>
        </p:nvSpPr>
        <p:spPr>
          <a:xfrm>
            <a:off x="7527636" y="199984"/>
            <a:ext cx="2992149"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4000">
                <a:latin typeface="Avenir Next Condensed"/>
                <a:ea typeface="Avenir Next Condensed"/>
                <a:cs typeface="Avenir Next Condensed"/>
                <a:sym typeface="Avenir Next Condensed"/>
              </a:defRPr>
            </a:lvl1pPr>
          </a:lstStyle>
          <a:p>
            <a:r>
              <a:rPr dirty="0" err="1"/>
              <a:t>Varya</a:t>
            </a:r>
            <a:r>
              <a:rPr dirty="0"/>
              <a:t> Quilted </a:t>
            </a:r>
          </a:p>
        </p:txBody>
      </p:sp>
      <p:pic>
        <p:nvPicPr>
          <p:cNvPr id="203" name="159523810706_Popurri-2.jpg" descr="159523810706_Popurri-2.jpg"/>
          <p:cNvPicPr>
            <a:picLocks noChangeAspect="1"/>
          </p:cNvPicPr>
          <p:nvPr/>
        </p:nvPicPr>
        <p:blipFill>
          <a:blip r:embed="rId2"/>
          <a:stretch>
            <a:fillRect/>
          </a:stretch>
        </p:blipFill>
        <p:spPr>
          <a:xfrm>
            <a:off x="-3" y="1175217"/>
            <a:ext cx="10693404" cy="5206066"/>
          </a:xfrm>
          <a:prstGeom prst="rect">
            <a:avLst/>
          </a:prstGeom>
          <a:ln w="12700">
            <a:miter lim="400000"/>
          </a:ln>
        </p:spPr>
      </p:pic>
      <p:sp>
        <p:nvSpPr>
          <p:cNvPr id="204"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INCLASS COLLECTION</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Taia Soft"/>
          <p:cNvSpPr txBox="1"/>
          <p:nvPr/>
        </p:nvSpPr>
        <p:spPr>
          <a:xfrm>
            <a:off x="8026400" y="193926"/>
            <a:ext cx="2503259"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4000">
                <a:latin typeface="Avenir Next Condensed"/>
                <a:ea typeface="Avenir Next Condensed"/>
                <a:cs typeface="Avenir Next Condensed"/>
                <a:sym typeface="Avenir Next Condensed"/>
              </a:defRPr>
            </a:lvl1pPr>
          </a:lstStyle>
          <a:p>
            <a:r>
              <a:rPr dirty="0" err="1"/>
              <a:t>Taia</a:t>
            </a:r>
            <a:r>
              <a:rPr dirty="0"/>
              <a:t> Family</a:t>
            </a:r>
          </a:p>
        </p:txBody>
      </p:sp>
      <p:pic>
        <p:nvPicPr>
          <p:cNvPr id="207" name="taia-5.jpg" descr="taia-5.jpg"/>
          <p:cNvPicPr>
            <a:picLocks noChangeAspect="1"/>
          </p:cNvPicPr>
          <p:nvPr/>
        </p:nvPicPr>
        <p:blipFill>
          <a:blip r:embed="rId2"/>
          <a:srcRect t="31507" b="17112"/>
          <a:stretch>
            <a:fillRect/>
          </a:stretch>
        </p:blipFill>
        <p:spPr>
          <a:xfrm>
            <a:off x="-15480" y="1122225"/>
            <a:ext cx="10724408" cy="5510239"/>
          </a:xfrm>
          <a:prstGeom prst="rect">
            <a:avLst/>
          </a:prstGeom>
          <a:ln w="12700">
            <a:miter lim="400000"/>
          </a:ln>
        </p:spPr>
      </p:pic>
      <p:sp>
        <p:nvSpPr>
          <p:cNvPr id="208"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INCLASS COLLECTION</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1595416206INCLASS_taia_02.jpg" descr="1595416206INCLASS_taia_02.jpg"/>
          <p:cNvPicPr>
            <a:picLocks noChangeAspect="1"/>
          </p:cNvPicPr>
          <p:nvPr/>
        </p:nvPicPr>
        <p:blipFill>
          <a:blip r:embed="rId2"/>
          <a:srcRect l="18571" r="16929"/>
          <a:stretch>
            <a:fillRect/>
          </a:stretch>
        </p:blipFill>
        <p:spPr>
          <a:xfrm>
            <a:off x="-51739" y="-319341"/>
            <a:ext cx="10796897" cy="8195118"/>
          </a:xfrm>
          <a:prstGeom prst="rect">
            <a:avLst/>
          </a:prstGeom>
          <a:ln w="12700">
            <a:miter lim="400000"/>
          </a:ln>
        </p:spPr>
      </p:pic>
      <p:sp>
        <p:nvSpPr>
          <p:cNvPr id="211" name="Taia Soft"/>
          <p:cNvSpPr txBox="1"/>
          <p:nvPr/>
        </p:nvSpPr>
        <p:spPr>
          <a:xfrm>
            <a:off x="8395855" y="282826"/>
            <a:ext cx="2067763"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4000">
                <a:latin typeface="Avenir Next Condensed"/>
                <a:ea typeface="Avenir Next Condensed"/>
                <a:cs typeface="Avenir Next Condensed"/>
                <a:sym typeface="Avenir Next Condensed"/>
              </a:defRPr>
            </a:lvl1pPr>
          </a:lstStyle>
          <a:p>
            <a:r>
              <a:rPr dirty="0" err="1"/>
              <a:t>Taia</a:t>
            </a:r>
            <a:r>
              <a:rPr dirty="0"/>
              <a:t> Soft</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Taia Soft"/>
          <p:cNvSpPr txBox="1"/>
          <p:nvPr/>
        </p:nvSpPr>
        <p:spPr>
          <a:xfrm>
            <a:off x="8460509" y="282468"/>
            <a:ext cx="1956840"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4000">
                <a:latin typeface="Avenir Next Condensed"/>
                <a:ea typeface="Avenir Next Condensed"/>
                <a:cs typeface="Avenir Next Condensed"/>
                <a:sym typeface="Avenir Next Condensed"/>
              </a:defRPr>
            </a:lvl1pPr>
          </a:lstStyle>
          <a:p>
            <a:r>
              <a:rPr dirty="0" err="1"/>
              <a:t>Taia</a:t>
            </a:r>
            <a:r>
              <a:rPr dirty="0"/>
              <a:t> Soft</a:t>
            </a:r>
          </a:p>
        </p:txBody>
      </p:sp>
      <p:pic>
        <p:nvPicPr>
          <p:cNvPr id="214" name="INCLASS_TAIA_C03.jpg" descr="INCLASS_TAIA_C03.jpg"/>
          <p:cNvPicPr>
            <a:picLocks noChangeAspect="1"/>
          </p:cNvPicPr>
          <p:nvPr/>
        </p:nvPicPr>
        <p:blipFill>
          <a:blip r:embed="rId2"/>
          <a:stretch>
            <a:fillRect/>
          </a:stretch>
        </p:blipFill>
        <p:spPr>
          <a:xfrm>
            <a:off x="255223" y="1296844"/>
            <a:ext cx="4962810" cy="4962812"/>
          </a:xfrm>
          <a:prstGeom prst="rect">
            <a:avLst/>
          </a:prstGeom>
          <a:ln w="12700">
            <a:miter lim="400000"/>
          </a:ln>
        </p:spPr>
      </p:pic>
      <p:pic>
        <p:nvPicPr>
          <p:cNvPr id="215" name="INCLASS_TAIA_C01.jpg" descr="INCLASS_TAIA_C01.jpg"/>
          <p:cNvPicPr>
            <a:picLocks noChangeAspect="1"/>
          </p:cNvPicPr>
          <p:nvPr/>
        </p:nvPicPr>
        <p:blipFill>
          <a:blip r:embed="rId3"/>
          <a:stretch>
            <a:fillRect/>
          </a:stretch>
        </p:blipFill>
        <p:spPr>
          <a:xfrm>
            <a:off x="5624464" y="1346468"/>
            <a:ext cx="4863563" cy="4863564"/>
          </a:xfrm>
          <a:prstGeom prst="rect">
            <a:avLst/>
          </a:prstGeom>
          <a:ln w="12700">
            <a:miter lim="400000"/>
          </a:ln>
        </p:spPr>
      </p:pic>
      <p:sp>
        <p:nvSpPr>
          <p:cNvPr id="216"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INCLASS COLLECTION</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Aryn Max"/>
          <p:cNvSpPr txBox="1"/>
          <p:nvPr/>
        </p:nvSpPr>
        <p:spPr>
          <a:xfrm>
            <a:off x="9317465" y="367195"/>
            <a:ext cx="1109342" cy="955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5000">
                <a:latin typeface="Avenir Next Condensed"/>
                <a:ea typeface="Avenir Next Condensed"/>
                <a:cs typeface="Avenir Next Condensed"/>
                <a:sym typeface="Avenir Next Condensed"/>
              </a:defRPr>
            </a:lvl1pPr>
          </a:lstStyle>
          <a:p>
            <a:r>
              <a:t>Aryn</a:t>
            </a:r>
          </a:p>
        </p:txBody>
      </p:sp>
      <p:pic>
        <p:nvPicPr>
          <p:cNvPr id="219" name="Image" descr="Image"/>
          <p:cNvPicPr>
            <a:picLocks noChangeAspect="1"/>
          </p:cNvPicPr>
          <p:nvPr/>
        </p:nvPicPr>
        <p:blipFill>
          <a:blip r:embed="rId2"/>
          <a:srcRect t="27713" b="12651"/>
          <a:stretch>
            <a:fillRect/>
          </a:stretch>
        </p:blipFill>
        <p:spPr>
          <a:xfrm>
            <a:off x="-457286" y="1346018"/>
            <a:ext cx="11536819" cy="4864513"/>
          </a:xfrm>
          <a:prstGeom prst="rect">
            <a:avLst/>
          </a:prstGeom>
          <a:ln w="12700">
            <a:miter lim="400000"/>
          </a:ln>
        </p:spPr>
      </p:pic>
      <p:sp>
        <p:nvSpPr>
          <p:cNvPr id="220"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INCLASS COLLECTION</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Aryn Max"/>
          <p:cNvSpPr txBox="1"/>
          <p:nvPr/>
        </p:nvSpPr>
        <p:spPr>
          <a:xfrm>
            <a:off x="9279365" y="417995"/>
            <a:ext cx="1109342" cy="955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5000">
                <a:latin typeface="Avenir Next Condensed"/>
                <a:ea typeface="Avenir Next Condensed"/>
                <a:cs typeface="Avenir Next Condensed"/>
                <a:sym typeface="Avenir Next Condensed"/>
              </a:defRPr>
            </a:lvl1pPr>
          </a:lstStyle>
          <a:p>
            <a:r>
              <a:t>Aryn</a:t>
            </a:r>
          </a:p>
        </p:txBody>
      </p:sp>
      <p:pic>
        <p:nvPicPr>
          <p:cNvPr id="223" name="Image" descr="Image"/>
          <p:cNvPicPr>
            <a:picLocks noChangeAspect="1"/>
          </p:cNvPicPr>
          <p:nvPr/>
        </p:nvPicPr>
        <p:blipFill>
          <a:blip r:embed="rId2"/>
          <a:srcRect t="27129" b="12196"/>
          <a:stretch>
            <a:fillRect/>
          </a:stretch>
        </p:blipFill>
        <p:spPr>
          <a:xfrm>
            <a:off x="-148433" y="1420811"/>
            <a:ext cx="10990404" cy="4714954"/>
          </a:xfrm>
          <a:prstGeom prst="rect">
            <a:avLst/>
          </a:prstGeom>
          <a:ln w="12700">
            <a:miter lim="400000"/>
          </a:ln>
        </p:spPr>
      </p:pic>
      <p:sp>
        <p:nvSpPr>
          <p:cNvPr id="224"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INCLASS COLLECTION</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INCLASS_ARYN-MAX_B02.jpg" descr="INCLASS_ARYN-MAX_B02.jpg"/>
          <p:cNvPicPr>
            <a:picLocks noChangeAspect="1"/>
          </p:cNvPicPr>
          <p:nvPr/>
        </p:nvPicPr>
        <p:blipFill>
          <a:blip r:embed="rId2"/>
          <a:stretch>
            <a:fillRect/>
          </a:stretch>
        </p:blipFill>
        <p:spPr>
          <a:xfrm>
            <a:off x="910" y="-1987296"/>
            <a:ext cx="11056492" cy="11056489"/>
          </a:xfrm>
          <a:prstGeom prst="rect">
            <a:avLst/>
          </a:prstGeom>
          <a:ln w="12700">
            <a:miter lim="400000"/>
          </a:ln>
        </p:spPr>
      </p:pic>
      <p:sp>
        <p:nvSpPr>
          <p:cNvPr id="227" name="Aryn Max"/>
          <p:cNvSpPr txBox="1"/>
          <p:nvPr/>
        </p:nvSpPr>
        <p:spPr>
          <a:xfrm>
            <a:off x="8255313" y="290995"/>
            <a:ext cx="2176777" cy="955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5000">
                <a:latin typeface="Avenir Next Condensed"/>
                <a:ea typeface="Avenir Next Condensed"/>
                <a:cs typeface="Avenir Next Condensed"/>
                <a:sym typeface="Avenir Next Condensed"/>
              </a:defRPr>
            </a:lvl1pPr>
          </a:lstStyle>
          <a:p>
            <a:r>
              <a:t>Aryn Max</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Escalas Quilted"/>
          <p:cNvSpPr txBox="1"/>
          <p:nvPr/>
        </p:nvSpPr>
        <p:spPr>
          <a:xfrm>
            <a:off x="7787695" y="238082"/>
            <a:ext cx="2780789" cy="789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latin typeface="Avenir Next Condensed"/>
                <a:ea typeface="Avenir Next Condensed"/>
                <a:cs typeface="Avenir Next Condensed"/>
                <a:sym typeface="Avenir Next Condensed"/>
              </a:defRPr>
            </a:lvl1pPr>
          </a:lstStyle>
          <a:p>
            <a:r>
              <a:t>Escalas Quilted</a:t>
            </a:r>
          </a:p>
        </p:txBody>
      </p:sp>
      <p:pic>
        <p:nvPicPr>
          <p:cNvPr id="230" name="159489343702_ESCALAS-2.jpg" descr="159489343702_ESCALAS-2.jpg"/>
          <p:cNvPicPr>
            <a:picLocks noChangeAspect="1"/>
          </p:cNvPicPr>
          <p:nvPr/>
        </p:nvPicPr>
        <p:blipFill>
          <a:blip r:embed="rId2"/>
          <a:stretch>
            <a:fillRect/>
          </a:stretch>
        </p:blipFill>
        <p:spPr>
          <a:xfrm>
            <a:off x="0" y="1175217"/>
            <a:ext cx="10693401" cy="5206066"/>
          </a:xfrm>
          <a:prstGeom prst="rect">
            <a:avLst/>
          </a:prstGeom>
          <a:ln w="12700">
            <a:miter lim="400000"/>
          </a:ln>
        </p:spPr>
      </p:pic>
      <p:sp>
        <p:nvSpPr>
          <p:cNvPr id="231"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INCLASS COLLECTION</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flower_imm-2020.hd.jpg" descr="flower_imm-2020.hd.jpg"/>
          <p:cNvPicPr>
            <a:picLocks noChangeAspect="1"/>
          </p:cNvPicPr>
          <p:nvPr/>
        </p:nvPicPr>
        <p:blipFill>
          <a:blip r:embed="rId2"/>
          <a:stretch>
            <a:fillRect/>
          </a:stretch>
        </p:blipFill>
        <p:spPr>
          <a:xfrm>
            <a:off x="277365" y="969516"/>
            <a:ext cx="5617469" cy="5617468"/>
          </a:xfrm>
          <a:prstGeom prst="rect">
            <a:avLst/>
          </a:prstGeom>
          <a:ln w="12700">
            <a:miter lim="400000"/>
          </a:ln>
        </p:spPr>
      </p:pic>
      <p:pic>
        <p:nvPicPr>
          <p:cNvPr id="120" name="flower Products - Tonon Italia.pdf" descr="flower Products - Tonon Italia.pdf"/>
          <p:cNvPicPr>
            <a:picLocks noChangeAspect="1"/>
          </p:cNvPicPr>
          <p:nvPr/>
        </p:nvPicPr>
        <p:blipFill>
          <a:blip r:embed="rId3"/>
          <a:srcRect l="34035" t="8060" r="34034" b="78144"/>
          <a:stretch>
            <a:fillRect/>
          </a:stretch>
        </p:blipFill>
        <p:spPr>
          <a:xfrm>
            <a:off x="6361441" y="1288851"/>
            <a:ext cx="3928202" cy="4978761"/>
          </a:xfrm>
          <a:prstGeom prst="rect">
            <a:avLst/>
          </a:prstGeom>
          <a:ln w="12700">
            <a:miter lim="400000"/>
          </a:ln>
        </p:spPr>
      </p:pic>
      <p:sp>
        <p:nvSpPr>
          <p:cNvPr id="121"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TONON COLLECTION</a:t>
            </a:r>
          </a:p>
        </p:txBody>
      </p:sp>
      <p:sp>
        <p:nvSpPr>
          <p:cNvPr id="122" name="TextBox 15"/>
          <p:cNvSpPr txBox="1"/>
          <p:nvPr/>
        </p:nvSpPr>
        <p:spPr>
          <a:xfrm>
            <a:off x="7980218" y="157478"/>
            <a:ext cx="2211665" cy="861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5000">
                <a:latin typeface="Avenir Next Condensed"/>
                <a:ea typeface="Avenir Next Condensed"/>
                <a:cs typeface="Avenir Next Condensed"/>
                <a:sym typeface="Avenir Next Condensed"/>
              </a:defRPr>
            </a:lvl1pPr>
          </a:lstStyle>
          <a:p>
            <a:r>
              <a:rPr dirty="0"/>
              <a:t>Flower</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Escalas"/>
          <p:cNvSpPr txBox="1"/>
          <p:nvPr/>
        </p:nvSpPr>
        <p:spPr>
          <a:xfrm>
            <a:off x="8894619" y="204839"/>
            <a:ext cx="1585584"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4000">
                <a:latin typeface="Avenir Next Condensed"/>
                <a:ea typeface="Avenir Next Condensed"/>
                <a:cs typeface="Avenir Next Condensed"/>
                <a:sym typeface="Avenir Next Condensed"/>
              </a:defRPr>
            </a:lvl1pPr>
          </a:lstStyle>
          <a:p>
            <a:r>
              <a:rPr dirty="0" err="1"/>
              <a:t>Escalas</a:t>
            </a:r>
            <a:endParaRPr dirty="0"/>
          </a:p>
        </p:txBody>
      </p:sp>
      <p:pic>
        <p:nvPicPr>
          <p:cNvPr id="234" name="1595322538INCLASS_escalas_07.jpg" descr="1595322538INCLASS_escalas_07.jpg"/>
          <p:cNvPicPr>
            <a:picLocks noChangeAspect="1"/>
          </p:cNvPicPr>
          <p:nvPr/>
        </p:nvPicPr>
        <p:blipFill>
          <a:blip r:embed="rId2"/>
          <a:stretch>
            <a:fillRect/>
          </a:stretch>
        </p:blipFill>
        <p:spPr>
          <a:xfrm>
            <a:off x="0" y="1207538"/>
            <a:ext cx="10693401" cy="5235057"/>
          </a:xfrm>
          <a:prstGeom prst="rect">
            <a:avLst/>
          </a:prstGeom>
          <a:ln w="12700">
            <a:miter lim="400000"/>
          </a:ln>
        </p:spPr>
      </p:pic>
      <p:sp>
        <p:nvSpPr>
          <p:cNvPr id="235"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INCLASS COLLECTION</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Escalas"/>
          <p:cNvSpPr txBox="1"/>
          <p:nvPr/>
        </p:nvSpPr>
        <p:spPr>
          <a:xfrm>
            <a:off x="8728364" y="195368"/>
            <a:ext cx="1684520"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4000">
                <a:latin typeface="Avenir Next Condensed"/>
                <a:ea typeface="Avenir Next Condensed"/>
                <a:cs typeface="Avenir Next Condensed"/>
                <a:sym typeface="Avenir Next Condensed"/>
              </a:defRPr>
            </a:lvl1pPr>
          </a:lstStyle>
          <a:p>
            <a:r>
              <a:rPr dirty="0" err="1"/>
              <a:t>Escalas</a:t>
            </a:r>
            <a:endParaRPr dirty="0"/>
          </a:p>
        </p:txBody>
      </p:sp>
      <p:pic>
        <p:nvPicPr>
          <p:cNvPr id="238" name="1595322516INCLASS_escalas_01.jpg" descr="1595322516INCLASS_escalas_01.jpg"/>
          <p:cNvPicPr>
            <a:picLocks noChangeAspect="1"/>
          </p:cNvPicPr>
          <p:nvPr/>
        </p:nvPicPr>
        <p:blipFill>
          <a:blip r:embed="rId2"/>
          <a:srcRect l="9352" t="5737" r="9352" b="5736"/>
          <a:stretch>
            <a:fillRect/>
          </a:stretch>
        </p:blipFill>
        <p:spPr>
          <a:xfrm>
            <a:off x="225028" y="1224866"/>
            <a:ext cx="10243317" cy="5460723"/>
          </a:xfrm>
          <a:prstGeom prst="rect">
            <a:avLst/>
          </a:prstGeom>
          <a:ln w="12700">
            <a:miter lim="400000"/>
          </a:ln>
        </p:spPr>
      </p:pic>
      <p:sp>
        <p:nvSpPr>
          <p:cNvPr id="239"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INCLASS COLLECTION</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Entropy"/>
          <p:cNvSpPr txBox="1"/>
          <p:nvPr/>
        </p:nvSpPr>
        <p:spPr>
          <a:xfrm>
            <a:off x="8682183" y="204715"/>
            <a:ext cx="1836120"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4000">
                <a:latin typeface="Avenir Next Condensed"/>
                <a:ea typeface="Avenir Next Condensed"/>
                <a:cs typeface="Avenir Next Condensed"/>
                <a:sym typeface="Avenir Next Condensed"/>
              </a:defRPr>
            </a:lvl1pPr>
          </a:lstStyle>
          <a:p>
            <a:r>
              <a:rPr dirty="0"/>
              <a:t>Entropy</a:t>
            </a:r>
          </a:p>
        </p:txBody>
      </p:sp>
      <p:pic>
        <p:nvPicPr>
          <p:cNvPr id="242" name="1579621113slider_entropy_05.jpg" descr="1579621113slider_entropy_05.jpg"/>
          <p:cNvPicPr>
            <a:picLocks noChangeAspect="1"/>
          </p:cNvPicPr>
          <p:nvPr/>
        </p:nvPicPr>
        <p:blipFill>
          <a:blip r:embed="rId2"/>
          <a:stretch>
            <a:fillRect/>
          </a:stretch>
        </p:blipFill>
        <p:spPr>
          <a:xfrm>
            <a:off x="-3" y="1207538"/>
            <a:ext cx="10693404" cy="5235057"/>
          </a:xfrm>
          <a:prstGeom prst="rect">
            <a:avLst/>
          </a:prstGeom>
          <a:ln w="12700">
            <a:miter lim="400000"/>
          </a:ln>
        </p:spPr>
      </p:pic>
      <p:sp>
        <p:nvSpPr>
          <p:cNvPr id="243"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INCLASS COLLECTION</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Entropy"/>
          <p:cNvSpPr txBox="1"/>
          <p:nvPr/>
        </p:nvSpPr>
        <p:spPr>
          <a:xfrm>
            <a:off x="8682182" y="225382"/>
            <a:ext cx="1874397"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4000">
                <a:latin typeface="Avenir Next Condensed"/>
                <a:ea typeface="Avenir Next Condensed"/>
                <a:cs typeface="Avenir Next Condensed"/>
                <a:sym typeface="Avenir Next Condensed"/>
              </a:defRPr>
            </a:lvl1pPr>
          </a:lstStyle>
          <a:p>
            <a:r>
              <a:rPr dirty="0"/>
              <a:t>Entropy</a:t>
            </a:r>
          </a:p>
        </p:txBody>
      </p:sp>
      <p:pic>
        <p:nvPicPr>
          <p:cNvPr id="246" name="1579621110slider_entropy_04.jpg" descr="1579621110slider_entropy_04.jpg"/>
          <p:cNvPicPr>
            <a:picLocks noChangeAspect="1"/>
          </p:cNvPicPr>
          <p:nvPr/>
        </p:nvPicPr>
        <p:blipFill>
          <a:blip r:embed="rId2"/>
          <a:stretch>
            <a:fillRect/>
          </a:stretch>
        </p:blipFill>
        <p:spPr>
          <a:xfrm>
            <a:off x="0" y="1160724"/>
            <a:ext cx="10693401" cy="5235053"/>
          </a:xfrm>
          <a:prstGeom prst="rect">
            <a:avLst/>
          </a:prstGeom>
          <a:ln w="12700">
            <a:miter lim="400000"/>
          </a:ln>
        </p:spPr>
      </p:pic>
      <p:sp>
        <p:nvSpPr>
          <p:cNvPr id="247"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INCLASS COLLECTION</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Entropy"/>
          <p:cNvSpPr txBox="1"/>
          <p:nvPr/>
        </p:nvSpPr>
        <p:spPr>
          <a:xfrm>
            <a:off x="8709892" y="111084"/>
            <a:ext cx="1795888"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4000">
                <a:latin typeface="Avenir Next Condensed"/>
                <a:ea typeface="Avenir Next Condensed"/>
                <a:cs typeface="Avenir Next Condensed"/>
                <a:sym typeface="Avenir Next Condensed"/>
              </a:defRPr>
            </a:lvl1pPr>
          </a:lstStyle>
          <a:p>
            <a:r>
              <a:rPr dirty="0"/>
              <a:t>Entropy</a:t>
            </a:r>
          </a:p>
        </p:txBody>
      </p:sp>
      <p:pic>
        <p:nvPicPr>
          <p:cNvPr id="250" name="1579621105slider_entropy_03.jpg" descr="1579621105slider_entropy_03.jpg"/>
          <p:cNvPicPr>
            <a:picLocks noChangeAspect="1"/>
          </p:cNvPicPr>
          <p:nvPr/>
        </p:nvPicPr>
        <p:blipFill>
          <a:blip r:embed="rId2"/>
          <a:stretch>
            <a:fillRect/>
          </a:stretch>
        </p:blipFill>
        <p:spPr>
          <a:xfrm>
            <a:off x="0" y="1160724"/>
            <a:ext cx="10693401" cy="5235053"/>
          </a:xfrm>
          <a:prstGeom prst="rect">
            <a:avLst/>
          </a:prstGeom>
          <a:ln w="12700">
            <a:miter lim="400000"/>
          </a:ln>
        </p:spPr>
      </p:pic>
      <p:sp>
        <p:nvSpPr>
          <p:cNvPr id="251"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INCLASS COLLECTION</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Dunas Arm Chair"/>
          <p:cNvSpPr txBox="1"/>
          <p:nvPr/>
        </p:nvSpPr>
        <p:spPr>
          <a:xfrm>
            <a:off x="8451274" y="352385"/>
            <a:ext cx="2020844"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4000">
                <a:latin typeface="Avenir Next Condensed"/>
                <a:ea typeface="Avenir Next Condensed"/>
                <a:cs typeface="Avenir Next Condensed"/>
                <a:sym typeface="Avenir Next Condensed"/>
              </a:defRPr>
            </a:lvl1pPr>
          </a:lstStyle>
          <a:p>
            <a:r>
              <a:rPr dirty="0"/>
              <a:t>Dunas XS</a:t>
            </a:r>
          </a:p>
        </p:txBody>
      </p:sp>
      <p:pic>
        <p:nvPicPr>
          <p:cNvPr id="254" name="Dunas-wood-2.jpg" descr="Dunas-wood-2.jpg"/>
          <p:cNvPicPr>
            <a:picLocks noChangeAspect="1"/>
          </p:cNvPicPr>
          <p:nvPr/>
        </p:nvPicPr>
        <p:blipFill>
          <a:blip r:embed="rId2"/>
          <a:stretch>
            <a:fillRect/>
          </a:stretch>
        </p:blipFill>
        <p:spPr>
          <a:xfrm>
            <a:off x="0" y="1497255"/>
            <a:ext cx="10693400" cy="5350779"/>
          </a:xfrm>
          <a:prstGeom prst="rect">
            <a:avLst/>
          </a:prstGeom>
          <a:ln w="12700">
            <a:miter lim="400000"/>
          </a:ln>
        </p:spPr>
      </p:pic>
      <p:sp>
        <p:nvSpPr>
          <p:cNvPr id="255"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INCLASS COLLECTION</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Dunas Arm Chair"/>
          <p:cNvSpPr txBox="1"/>
          <p:nvPr/>
        </p:nvSpPr>
        <p:spPr>
          <a:xfrm>
            <a:off x="8469746" y="199984"/>
            <a:ext cx="1988656"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4000">
                <a:latin typeface="Avenir Next Condensed"/>
                <a:ea typeface="Avenir Next Condensed"/>
                <a:cs typeface="Avenir Next Condensed"/>
                <a:sym typeface="Avenir Next Condensed"/>
              </a:defRPr>
            </a:lvl1pPr>
          </a:lstStyle>
          <a:p>
            <a:r>
              <a:rPr dirty="0"/>
              <a:t>Dunas XL</a:t>
            </a:r>
          </a:p>
        </p:txBody>
      </p:sp>
      <p:pic>
        <p:nvPicPr>
          <p:cNvPr id="258" name="alternative_zoom_1_1422878030DUNAS_zoom1.jpg" descr="alternative_zoom_1_1422878030DUNAS_zoom1.jpg"/>
          <p:cNvPicPr>
            <a:picLocks noChangeAspect="1"/>
          </p:cNvPicPr>
          <p:nvPr/>
        </p:nvPicPr>
        <p:blipFill>
          <a:blip r:embed="rId2"/>
          <a:srcRect t="8110" b="21982"/>
          <a:stretch>
            <a:fillRect/>
          </a:stretch>
        </p:blipFill>
        <p:spPr>
          <a:xfrm>
            <a:off x="1329956" y="1235695"/>
            <a:ext cx="8430664" cy="5893596"/>
          </a:xfrm>
          <a:prstGeom prst="rect">
            <a:avLst/>
          </a:prstGeom>
          <a:ln w="12700">
            <a:miter lim="400000"/>
          </a:ln>
        </p:spPr>
      </p:pic>
      <p:sp>
        <p:nvSpPr>
          <p:cNvPr id="259" name="object 3"/>
          <p:cNvSpPr txBox="1"/>
          <p:nvPr/>
        </p:nvSpPr>
        <p:spPr>
          <a:xfrm>
            <a:off x="61620" y="7217674"/>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INCLASS COLLECTION</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Dunas Arm Chair"/>
          <p:cNvSpPr txBox="1"/>
          <p:nvPr/>
        </p:nvSpPr>
        <p:spPr>
          <a:xfrm>
            <a:off x="6419273" y="238085"/>
            <a:ext cx="4072149"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4000">
                <a:latin typeface="Avenir Next Condensed"/>
                <a:ea typeface="Avenir Next Condensed"/>
                <a:cs typeface="Avenir Next Condensed"/>
                <a:sym typeface="Avenir Next Condensed"/>
              </a:defRPr>
            </a:lvl1pPr>
          </a:lstStyle>
          <a:p>
            <a:r>
              <a:rPr dirty="0"/>
              <a:t>Dunas Arm Lounge</a:t>
            </a:r>
          </a:p>
        </p:txBody>
      </p:sp>
      <p:pic>
        <p:nvPicPr>
          <p:cNvPr id="262" name="159523946307_DunasLounge.jpg" descr="159523946307_DunasLounge.jpg"/>
          <p:cNvPicPr>
            <a:picLocks noChangeAspect="1"/>
          </p:cNvPicPr>
          <p:nvPr/>
        </p:nvPicPr>
        <p:blipFill>
          <a:blip r:embed="rId2"/>
          <a:stretch>
            <a:fillRect/>
          </a:stretch>
        </p:blipFill>
        <p:spPr>
          <a:xfrm>
            <a:off x="0" y="1175217"/>
            <a:ext cx="10693401" cy="5206066"/>
          </a:xfrm>
          <a:prstGeom prst="rect">
            <a:avLst/>
          </a:prstGeom>
          <a:ln w="12700">
            <a:miter lim="400000"/>
          </a:ln>
        </p:spPr>
      </p:pic>
      <p:sp>
        <p:nvSpPr>
          <p:cNvPr id="263"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INCLASS COLLECTION</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INCLASS_DUNAS-lounge_B01.jpg" descr="INCLASS_DUNAS-lounge_B01.jpg"/>
          <p:cNvPicPr>
            <a:picLocks noChangeAspect="1"/>
          </p:cNvPicPr>
          <p:nvPr/>
        </p:nvPicPr>
        <p:blipFill>
          <a:blip r:embed="rId2"/>
          <a:stretch>
            <a:fillRect/>
          </a:stretch>
        </p:blipFill>
        <p:spPr>
          <a:xfrm>
            <a:off x="-84657" y="-3"/>
            <a:ext cx="7556503" cy="7556504"/>
          </a:xfrm>
          <a:prstGeom prst="rect">
            <a:avLst/>
          </a:prstGeom>
          <a:ln w="12700">
            <a:miter lim="400000"/>
          </a:ln>
        </p:spPr>
      </p:pic>
      <p:sp>
        <p:nvSpPr>
          <p:cNvPr id="266" name="Dunas Arm Chair"/>
          <p:cNvSpPr txBox="1"/>
          <p:nvPr/>
        </p:nvSpPr>
        <p:spPr>
          <a:xfrm>
            <a:off x="6853382" y="117191"/>
            <a:ext cx="3873551" cy="661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3700">
                <a:latin typeface="Avenir Next Condensed"/>
                <a:ea typeface="Avenir Next Condensed"/>
                <a:cs typeface="Avenir Next Condensed"/>
                <a:sym typeface="Avenir Next Condensed"/>
              </a:defRPr>
            </a:lvl1pPr>
          </a:lstStyle>
          <a:p>
            <a:r>
              <a:rPr dirty="0"/>
              <a:t>Dunas Arm Lounge </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Dunas Arm Chair"/>
          <p:cNvSpPr txBox="1"/>
          <p:nvPr/>
        </p:nvSpPr>
        <p:spPr>
          <a:xfrm>
            <a:off x="33268" y="121366"/>
            <a:ext cx="4076914" cy="1323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4000">
                <a:latin typeface="Avenir Next Condensed"/>
                <a:ea typeface="Avenir Next Condensed"/>
                <a:cs typeface="Avenir Next Condensed"/>
                <a:sym typeface="Avenir Next Condensed"/>
              </a:defRPr>
            </a:lvl1pPr>
          </a:lstStyle>
          <a:p>
            <a:r>
              <a:rPr dirty="0"/>
              <a:t>Dunas Arm </a:t>
            </a:r>
            <a:endParaRPr lang="en-GB" dirty="0"/>
          </a:p>
          <a:p>
            <a:r>
              <a:rPr dirty="0"/>
              <a:t>Lounge</a:t>
            </a:r>
          </a:p>
        </p:txBody>
      </p:sp>
      <p:pic>
        <p:nvPicPr>
          <p:cNvPr id="269" name="INCLASS_DUNAS-lounge_B04.jpg" descr="INCLASS_DUNAS-lounge_B04.jpg"/>
          <p:cNvPicPr>
            <a:picLocks noChangeAspect="1"/>
          </p:cNvPicPr>
          <p:nvPr/>
        </p:nvPicPr>
        <p:blipFill>
          <a:blip r:embed="rId2"/>
          <a:srcRect l="5724"/>
          <a:stretch>
            <a:fillRect/>
          </a:stretch>
        </p:blipFill>
        <p:spPr>
          <a:xfrm>
            <a:off x="3571203" y="-3"/>
            <a:ext cx="7123957" cy="7556504"/>
          </a:xfrm>
          <a:prstGeom prst="rect">
            <a:avLst/>
          </a:prstGeom>
          <a:ln w="12700">
            <a:miter lim="400000"/>
          </a:ln>
        </p:spPr>
      </p:pic>
      <p:sp>
        <p:nvSpPr>
          <p:cNvPr id="270"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INCLASS COLLECTION</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imm-2020_7.hd.jpg" descr="imm-2020_7.hd.jpg"/>
          <p:cNvPicPr>
            <a:picLocks noChangeAspect="1"/>
          </p:cNvPicPr>
          <p:nvPr/>
        </p:nvPicPr>
        <p:blipFill>
          <a:blip r:embed="rId2"/>
          <a:stretch>
            <a:fillRect/>
          </a:stretch>
        </p:blipFill>
        <p:spPr>
          <a:xfrm>
            <a:off x="63323" y="1159816"/>
            <a:ext cx="5236867" cy="5236868"/>
          </a:xfrm>
          <a:prstGeom prst="rect">
            <a:avLst/>
          </a:prstGeom>
          <a:ln w="12700">
            <a:miter lim="400000"/>
          </a:ln>
        </p:spPr>
      </p:pic>
      <p:pic>
        <p:nvPicPr>
          <p:cNvPr id="125" name="imm-2020_15.hd.jpg" descr="imm-2020_15.hd.jpg"/>
          <p:cNvPicPr>
            <a:picLocks noChangeAspect="1"/>
          </p:cNvPicPr>
          <p:nvPr/>
        </p:nvPicPr>
        <p:blipFill>
          <a:blip r:embed="rId3"/>
          <a:stretch>
            <a:fillRect/>
          </a:stretch>
        </p:blipFill>
        <p:spPr>
          <a:xfrm>
            <a:off x="5401274" y="1159816"/>
            <a:ext cx="5236867" cy="5236868"/>
          </a:xfrm>
          <a:prstGeom prst="rect">
            <a:avLst/>
          </a:prstGeom>
          <a:ln w="12700">
            <a:miter lim="400000"/>
          </a:ln>
        </p:spPr>
      </p:pic>
      <p:sp>
        <p:nvSpPr>
          <p:cNvPr id="126"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TONON COLLECTION</a:t>
            </a:r>
          </a:p>
        </p:txBody>
      </p:sp>
      <p:sp>
        <p:nvSpPr>
          <p:cNvPr id="127" name="TextBox 15"/>
          <p:cNvSpPr txBox="1"/>
          <p:nvPr/>
        </p:nvSpPr>
        <p:spPr>
          <a:xfrm>
            <a:off x="8562110" y="144778"/>
            <a:ext cx="2099674" cy="861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5000">
                <a:latin typeface="Avenir Next Condensed"/>
                <a:ea typeface="Avenir Next Condensed"/>
                <a:cs typeface="Avenir Next Condensed"/>
                <a:sym typeface="Avenir Next Condensed"/>
              </a:defRPr>
            </a:lvl1pPr>
          </a:lstStyle>
          <a:p>
            <a:r>
              <a:rPr dirty="0"/>
              <a:t>Flower</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1612437318News2021_PLANIAtablebench (dragged).pdf" descr="1612437318News2021_PLANIAtablebench (dragged).pdf"/>
          <p:cNvPicPr>
            <a:picLocks noChangeAspect="1"/>
          </p:cNvPicPr>
          <p:nvPr/>
        </p:nvPicPr>
        <p:blipFill>
          <a:blip r:embed="rId2">
            <a:alphaModFix amt="26493"/>
          </a:blip>
          <a:stretch>
            <a:fillRect/>
          </a:stretch>
        </p:blipFill>
        <p:spPr>
          <a:xfrm>
            <a:off x="-3827682" y="-294579"/>
            <a:ext cx="16291364" cy="8145658"/>
          </a:xfrm>
          <a:prstGeom prst="rect">
            <a:avLst/>
          </a:prstGeom>
          <a:ln w="12700">
            <a:miter lim="400000"/>
          </a:ln>
        </p:spPr>
      </p:pic>
      <p:sp>
        <p:nvSpPr>
          <p:cNvPr id="273" name="Plania Series"/>
          <p:cNvSpPr txBox="1"/>
          <p:nvPr/>
        </p:nvSpPr>
        <p:spPr>
          <a:xfrm>
            <a:off x="3674179" y="3237229"/>
            <a:ext cx="3345039" cy="1082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5700">
                <a:latin typeface="Avenir Next Condensed"/>
                <a:ea typeface="Avenir Next Condensed"/>
                <a:cs typeface="Avenir Next Condensed"/>
                <a:sym typeface="Avenir Next Condensed"/>
              </a:defRPr>
            </a:lvl1pPr>
          </a:lstStyle>
          <a:p>
            <a:r>
              <a:t>Plania Series</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1612437318News2021_PLANIAtablebench (dragged).pdf" descr="1612437318News2021_PLANIAtablebench (dragged).pdf"/>
          <p:cNvPicPr>
            <a:picLocks noChangeAspect="1"/>
          </p:cNvPicPr>
          <p:nvPr/>
        </p:nvPicPr>
        <p:blipFill>
          <a:blip r:embed="rId2">
            <a:alphaModFix amt="22489"/>
          </a:blip>
          <a:srcRect l="50168" t="33413" b="6849"/>
          <a:stretch>
            <a:fillRect/>
          </a:stretch>
        </p:blipFill>
        <p:spPr>
          <a:xfrm>
            <a:off x="-245667" y="0"/>
            <a:ext cx="12607292" cy="7556597"/>
          </a:xfrm>
          <a:prstGeom prst="rect">
            <a:avLst/>
          </a:prstGeom>
          <a:ln w="12700">
            <a:miter lim="400000"/>
          </a:ln>
        </p:spPr>
      </p:pic>
      <p:sp>
        <p:nvSpPr>
          <p:cNvPr id="276" name="Dunas Arm Chair"/>
          <p:cNvSpPr txBox="1"/>
          <p:nvPr/>
        </p:nvSpPr>
        <p:spPr>
          <a:xfrm>
            <a:off x="3481832" y="3211832"/>
            <a:ext cx="3729733" cy="11328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6000">
                <a:latin typeface="Avenir Next Condensed"/>
                <a:ea typeface="Avenir Next Condensed"/>
                <a:cs typeface="Avenir Next Condensed"/>
                <a:sym typeface="Avenir Next Condensed"/>
              </a:defRPr>
            </a:lvl1pPr>
          </a:lstStyle>
          <a:p>
            <a:r>
              <a:t>Plania: Tables</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 name="1612437318News2021_PLANIAtablebench (dragged).pdf" descr="1612437318News2021_PLANIAtablebench (dragged).pdf"/>
          <p:cNvPicPr>
            <a:picLocks noChangeAspect="1"/>
          </p:cNvPicPr>
          <p:nvPr/>
        </p:nvPicPr>
        <p:blipFill>
          <a:blip r:embed="rId2"/>
          <a:srcRect l="50168" t="33413" b="6849"/>
          <a:stretch>
            <a:fillRect/>
          </a:stretch>
        </p:blipFill>
        <p:spPr>
          <a:xfrm>
            <a:off x="-245667" y="0"/>
            <a:ext cx="12607292" cy="7556597"/>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 name="thumbnail_image006.jpg" descr="thumbnail_image006.jpg"/>
          <p:cNvPicPr>
            <a:picLocks noChangeAspect="1"/>
          </p:cNvPicPr>
          <p:nvPr/>
        </p:nvPicPr>
        <p:blipFill>
          <a:blip r:embed="rId2"/>
          <a:stretch>
            <a:fillRect/>
          </a:stretch>
        </p:blipFill>
        <p:spPr>
          <a:xfrm>
            <a:off x="-1" y="993936"/>
            <a:ext cx="10693401" cy="5206864"/>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INCLASS_PLANIAtable_03.jpg" descr="INCLASS_PLANIAtable_03.jpg"/>
          <p:cNvPicPr>
            <a:picLocks noChangeAspect="1"/>
          </p:cNvPicPr>
          <p:nvPr/>
        </p:nvPicPr>
        <p:blipFill>
          <a:blip r:embed="rId2"/>
          <a:stretch>
            <a:fillRect/>
          </a:stretch>
        </p:blipFill>
        <p:spPr>
          <a:xfrm>
            <a:off x="-107950" y="-1816100"/>
            <a:ext cx="10909300" cy="10909300"/>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Image" descr="Image"/>
          <p:cNvPicPr>
            <a:picLocks noChangeAspect="1"/>
          </p:cNvPicPr>
          <p:nvPr/>
        </p:nvPicPr>
        <p:blipFill>
          <a:blip r:embed="rId2"/>
          <a:srcRect l="39157" t="15113" r="10489" b="54980"/>
          <a:stretch>
            <a:fillRect/>
          </a:stretch>
        </p:blipFill>
        <p:spPr>
          <a:xfrm>
            <a:off x="1478756" y="-103859"/>
            <a:ext cx="8117080" cy="3410777"/>
          </a:xfrm>
          <a:prstGeom prst="rect">
            <a:avLst/>
          </a:prstGeom>
          <a:ln w="12700">
            <a:miter lim="400000"/>
          </a:ln>
        </p:spPr>
      </p:pic>
      <p:pic>
        <p:nvPicPr>
          <p:cNvPr id="285" name="Image" descr="Image"/>
          <p:cNvPicPr>
            <a:picLocks noChangeAspect="1"/>
          </p:cNvPicPr>
          <p:nvPr/>
        </p:nvPicPr>
        <p:blipFill>
          <a:blip r:embed="rId3"/>
          <a:srcRect t="38205" b="7700"/>
          <a:stretch>
            <a:fillRect/>
          </a:stretch>
        </p:blipFill>
        <p:spPr>
          <a:xfrm>
            <a:off x="6350" y="3546221"/>
            <a:ext cx="10680700" cy="4087632"/>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Image" descr="Image"/>
          <p:cNvPicPr>
            <a:picLocks noChangeAspect="1"/>
          </p:cNvPicPr>
          <p:nvPr/>
        </p:nvPicPr>
        <p:blipFill>
          <a:blip r:embed="rId2"/>
          <a:srcRect t="22589" b="41144"/>
          <a:stretch>
            <a:fillRect/>
          </a:stretch>
        </p:blipFill>
        <p:spPr>
          <a:xfrm>
            <a:off x="-845146" y="2189559"/>
            <a:ext cx="12383887" cy="3177473"/>
          </a:xfrm>
          <a:prstGeom prst="rect">
            <a:avLst/>
          </a:prstGeom>
          <a:ln w="12700">
            <a:miter lim="400000"/>
          </a:ln>
        </p:spPr>
      </p:pic>
      <p:sp>
        <p:nvSpPr>
          <p:cNvPr id="288" name="Dunas Arm Chair"/>
          <p:cNvSpPr txBox="1"/>
          <p:nvPr/>
        </p:nvSpPr>
        <p:spPr>
          <a:xfrm>
            <a:off x="332232" y="354332"/>
            <a:ext cx="2225037" cy="789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latin typeface="Avenir Next Condensed"/>
                <a:ea typeface="Avenir Next Condensed"/>
                <a:cs typeface="Avenir Next Condensed"/>
                <a:sym typeface="Avenir Next Condensed"/>
              </a:defRPr>
            </a:lvl1pPr>
          </a:lstStyle>
          <a:p>
            <a:r>
              <a:t>Leg Options</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INCLASS_PLANIAtable_16.jpg" descr="INCLASS_PLANIAtable_16.jpg"/>
          <p:cNvPicPr>
            <a:picLocks noChangeAspect="1"/>
          </p:cNvPicPr>
          <p:nvPr/>
        </p:nvPicPr>
        <p:blipFill>
          <a:blip r:embed="rId2"/>
          <a:stretch>
            <a:fillRect/>
          </a:stretch>
        </p:blipFill>
        <p:spPr>
          <a:xfrm>
            <a:off x="-39884" y="-166621"/>
            <a:ext cx="7889742" cy="7889742"/>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INCLASS_PLANIAtable_13.jpg" descr="INCLASS_PLANIAtable_13.jpg"/>
          <p:cNvPicPr>
            <a:picLocks noChangeAspect="1"/>
          </p:cNvPicPr>
          <p:nvPr/>
        </p:nvPicPr>
        <p:blipFill>
          <a:blip r:embed="rId2"/>
          <a:stretch>
            <a:fillRect/>
          </a:stretch>
        </p:blipFill>
        <p:spPr>
          <a:xfrm>
            <a:off x="-57115" y="-85243"/>
            <a:ext cx="7726986" cy="7726986"/>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 name="Image" descr="Image"/>
          <p:cNvPicPr>
            <a:picLocks noChangeAspect="1"/>
          </p:cNvPicPr>
          <p:nvPr/>
        </p:nvPicPr>
        <p:blipFill>
          <a:blip r:embed="rId2"/>
          <a:srcRect t="21964" b="34306"/>
          <a:stretch>
            <a:fillRect/>
          </a:stretch>
        </p:blipFill>
        <p:spPr>
          <a:xfrm>
            <a:off x="-107952" y="326227"/>
            <a:ext cx="10680702" cy="3304307"/>
          </a:xfrm>
          <a:prstGeom prst="rect">
            <a:avLst/>
          </a:prstGeom>
          <a:ln w="12700">
            <a:miter lim="400000"/>
          </a:ln>
        </p:spPr>
      </p:pic>
      <p:sp>
        <p:nvSpPr>
          <p:cNvPr id="295" name="30”"/>
          <p:cNvSpPr txBox="1"/>
          <p:nvPr/>
        </p:nvSpPr>
        <p:spPr>
          <a:xfrm>
            <a:off x="2098505" y="3548379"/>
            <a:ext cx="438847" cy="459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100">
                <a:latin typeface="Avenir Next Condensed"/>
                <a:ea typeface="Avenir Next Condensed"/>
                <a:cs typeface="Avenir Next Condensed"/>
                <a:sym typeface="Avenir Next Condensed"/>
              </a:defRPr>
            </a:lvl1pPr>
          </a:lstStyle>
          <a:p>
            <a:r>
              <a:t>30”</a:t>
            </a:r>
          </a:p>
        </p:txBody>
      </p:sp>
      <p:sp>
        <p:nvSpPr>
          <p:cNvPr id="296" name="36”"/>
          <p:cNvSpPr txBox="1"/>
          <p:nvPr/>
        </p:nvSpPr>
        <p:spPr>
          <a:xfrm>
            <a:off x="5012975" y="3656329"/>
            <a:ext cx="438847" cy="459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100">
                <a:latin typeface="Avenir Next Condensed"/>
                <a:ea typeface="Avenir Next Condensed"/>
                <a:cs typeface="Avenir Next Condensed"/>
                <a:sym typeface="Avenir Next Condensed"/>
              </a:defRPr>
            </a:lvl1pPr>
          </a:lstStyle>
          <a:p>
            <a:r>
              <a:t>36”</a:t>
            </a:r>
          </a:p>
        </p:txBody>
      </p:sp>
      <p:sp>
        <p:nvSpPr>
          <p:cNvPr id="297" name="41”"/>
          <p:cNvSpPr txBox="1"/>
          <p:nvPr/>
        </p:nvSpPr>
        <p:spPr>
          <a:xfrm>
            <a:off x="7927444" y="3656329"/>
            <a:ext cx="438848" cy="459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100">
                <a:latin typeface="Avenir Next Condensed"/>
                <a:ea typeface="Avenir Next Condensed"/>
                <a:cs typeface="Avenir Next Condensed"/>
                <a:sym typeface="Avenir Next Condensed"/>
              </a:defRPr>
            </a:lvl1pPr>
          </a:lstStyle>
          <a:p>
            <a:r>
              <a:t>41”</a:t>
            </a:r>
          </a:p>
        </p:txBody>
      </p:sp>
      <p:sp>
        <p:nvSpPr>
          <p:cNvPr id="298" name="Dunas Arm Chair"/>
          <p:cNvSpPr txBox="1"/>
          <p:nvPr/>
        </p:nvSpPr>
        <p:spPr>
          <a:xfrm>
            <a:off x="332232" y="354332"/>
            <a:ext cx="1495549" cy="789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latin typeface="Avenir Next Condensed"/>
                <a:ea typeface="Avenir Next Condensed"/>
                <a:cs typeface="Avenir Next Condensed"/>
                <a:sym typeface="Avenir Next Condensed"/>
              </a:defRPr>
            </a:lvl1pPr>
          </a:lstStyle>
          <a:p>
            <a:r>
              <a:t>Heights</a:t>
            </a:r>
          </a:p>
        </p:txBody>
      </p:sp>
      <p:pic>
        <p:nvPicPr>
          <p:cNvPr id="299" name="Image" descr="Image"/>
          <p:cNvPicPr>
            <a:picLocks noChangeAspect="1"/>
          </p:cNvPicPr>
          <p:nvPr/>
        </p:nvPicPr>
        <p:blipFill>
          <a:blip r:embed="rId3"/>
          <a:srcRect t="30734" b="48843"/>
          <a:stretch>
            <a:fillRect/>
          </a:stretch>
        </p:blipFill>
        <p:spPr>
          <a:xfrm>
            <a:off x="6350" y="4695825"/>
            <a:ext cx="10680700" cy="1543186"/>
          </a:xfrm>
          <a:prstGeom prst="rect">
            <a:avLst/>
          </a:prstGeom>
          <a:ln w="12700">
            <a:miter lim="400000"/>
          </a:ln>
        </p:spPr>
      </p:pic>
      <p:sp>
        <p:nvSpPr>
          <p:cNvPr id="300" name="Dunas Arm Chair"/>
          <p:cNvSpPr txBox="1"/>
          <p:nvPr/>
        </p:nvSpPr>
        <p:spPr>
          <a:xfrm>
            <a:off x="384302" y="3889657"/>
            <a:ext cx="1391409" cy="789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latin typeface="Avenir Next Condensed"/>
                <a:ea typeface="Avenir Next Condensed"/>
                <a:cs typeface="Avenir Next Condensed"/>
                <a:sym typeface="Avenir Next Condensed"/>
              </a:defRPr>
            </a:lvl1pPr>
          </a:lstStyle>
          <a:p>
            <a:r>
              <a:t>Shapes</a:t>
            </a:r>
          </a:p>
        </p:txBody>
      </p:sp>
      <p:sp>
        <p:nvSpPr>
          <p:cNvPr id="301" name="Rectangular"/>
          <p:cNvSpPr txBox="1"/>
          <p:nvPr/>
        </p:nvSpPr>
        <p:spPr>
          <a:xfrm>
            <a:off x="1280788" y="6564630"/>
            <a:ext cx="1220811" cy="459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100">
                <a:latin typeface="Avenir Next Condensed"/>
                <a:ea typeface="Avenir Next Condensed"/>
                <a:cs typeface="Avenir Next Condensed"/>
                <a:sym typeface="Avenir Next Condensed"/>
              </a:defRPr>
            </a:lvl1pPr>
          </a:lstStyle>
          <a:p>
            <a:r>
              <a:t>Rectangular</a:t>
            </a:r>
          </a:p>
        </p:txBody>
      </p:sp>
      <p:sp>
        <p:nvSpPr>
          <p:cNvPr id="302" name="Rectangular - Oval"/>
          <p:cNvSpPr txBox="1"/>
          <p:nvPr/>
        </p:nvSpPr>
        <p:spPr>
          <a:xfrm>
            <a:off x="4582788" y="6564630"/>
            <a:ext cx="1798217" cy="459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100">
                <a:latin typeface="Avenir Next Condensed"/>
                <a:ea typeface="Avenir Next Condensed"/>
                <a:cs typeface="Avenir Next Condensed"/>
                <a:sym typeface="Avenir Next Condensed"/>
              </a:defRPr>
            </a:lvl1pPr>
          </a:lstStyle>
          <a:p>
            <a:r>
              <a:t>Rectangular - Oval</a:t>
            </a:r>
          </a:p>
        </p:txBody>
      </p:sp>
      <p:sp>
        <p:nvSpPr>
          <p:cNvPr id="303" name="Round"/>
          <p:cNvSpPr txBox="1"/>
          <p:nvPr/>
        </p:nvSpPr>
        <p:spPr>
          <a:xfrm>
            <a:off x="8462194" y="6564630"/>
            <a:ext cx="721816" cy="459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100">
                <a:latin typeface="Avenir Next Condensed"/>
                <a:ea typeface="Avenir Next Condensed"/>
                <a:cs typeface="Avenir Next Condensed"/>
                <a:sym typeface="Avenir Next Condensed"/>
              </a:defRPr>
            </a:lvl1pPr>
          </a:lstStyle>
          <a:p>
            <a:r>
              <a:t>Round</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imm-2020_5.hd.jpg" descr="imm-2020_5.hd.jpg"/>
          <p:cNvPicPr>
            <a:picLocks noChangeAspect="1"/>
          </p:cNvPicPr>
          <p:nvPr/>
        </p:nvPicPr>
        <p:blipFill>
          <a:blip r:embed="rId2"/>
          <a:stretch>
            <a:fillRect/>
          </a:stretch>
        </p:blipFill>
        <p:spPr>
          <a:xfrm>
            <a:off x="5186164" y="1207987"/>
            <a:ext cx="5140524" cy="5140525"/>
          </a:xfrm>
          <a:prstGeom prst="rect">
            <a:avLst/>
          </a:prstGeom>
          <a:ln w="12700">
            <a:miter lim="400000"/>
          </a:ln>
        </p:spPr>
      </p:pic>
      <p:pic>
        <p:nvPicPr>
          <p:cNvPr id="130" name="moon Products - Tonon Italia.pdf" descr="moon Products - Tonon Italia.pdf"/>
          <p:cNvPicPr>
            <a:picLocks noChangeAspect="1"/>
          </p:cNvPicPr>
          <p:nvPr/>
        </p:nvPicPr>
        <p:blipFill>
          <a:blip r:embed="rId3"/>
          <a:srcRect l="30891" t="6931" r="30891" b="76846"/>
          <a:stretch>
            <a:fillRect/>
          </a:stretch>
        </p:blipFill>
        <p:spPr>
          <a:xfrm>
            <a:off x="624246" y="1276548"/>
            <a:ext cx="4017999" cy="5003437"/>
          </a:xfrm>
          <a:prstGeom prst="rect">
            <a:avLst/>
          </a:prstGeom>
          <a:ln w="12700">
            <a:miter lim="400000"/>
          </a:ln>
        </p:spPr>
      </p:pic>
      <p:sp>
        <p:nvSpPr>
          <p:cNvPr id="131"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TONON COLLECTION</a:t>
            </a:r>
          </a:p>
        </p:txBody>
      </p:sp>
      <p:sp>
        <p:nvSpPr>
          <p:cNvPr id="132" name="TextBox 15"/>
          <p:cNvSpPr txBox="1"/>
          <p:nvPr/>
        </p:nvSpPr>
        <p:spPr>
          <a:xfrm>
            <a:off x="8495524" y="157478"/>
            <a:ext cx="1696359" cy="955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5000">
                <a:latin typeface="Avenir Next Condensed"/>
                <a:ea typeface="Avenir Next Condensed"/>
                <a:cs typeface="Avenir Next Condensed"/>
                <a:sym typeface="Avenir Next Condensed"/>
              </a:defRPr>
            </a:lvl1pPr>
          </a:lstStyle>
          <a:p>
            <a:r>
              <a:t>Moon</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 name="INCLASS_PLANIAtable_14.jpg" descr="INCLASS_PLANIAtable_14.jpg"/>
          <p:cNvPicPr>
            <a:picLocks noChangeAspect="1"/>
          </p:cNvPicPr>
          <p:nvPr/>
        </p:nvPicPr>
        <p:blipFill>
          <a:blip r:embed="rId2"/>
          <a:stretch>
            <a:fillRect/>
          </a:stretch>
        </p:blipFill>
        <p:spPr>
          <a:xfrm>
            <a:off x="-136743" y="-1705193"/>
            <a:ext cx="10966886" cy="10966886"/>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INCLASS_PLANIAtable_21.jpg" descr="INCLASS_PLANIAtable_21.jpg"/>
          <p:cNvPicPr>
            <a:picLocks noChangeAspect="1"/>
          </p:cNvPicPr>
          <p:nvPr/>
        </p:nvPicPr>
        <p:blipFill>
          <a:blip r:embed="rId2">
            <a:alphaModFix amt="35951"/>
          </a:blip>
          <a:stretch>
            <a:fillRect/>
          </a:stretch>
        </p:blipFill>
        <p:spPr>
          <a:xfrm>
            <a:off x="-133375" y="0"/>
            <a:ext cx="10960151" cy="9870378"/>
          </a:xfrm>
          <a:prstGeom prst="rect">
            <a:avLst/>
          </a:prstGeom>
          <a:ln w="12700">
            <a:miter lim="400000"/>
          </a:ln>
        </p:spPr>
      </p:pic>
      <p:sp>
        <p:nvSpPr>
          <p:cNvPr id="308" name="Dunas Arm Chair"/>
          <p:cNvSpPr txBox="1"/>
          <p:nvPr/>
        </p:nvSpPr>
        <p:spPr>
          <a:xfrm>
            <a:off x="2012317" y="2691132"/>
            <a:ext cx="6917941" cy="2174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lgn="ctr">
              <a:defRPr sz="6000">
                <a:latin typeface="Avenir Next Condensed"/>
                <a:ea typeface="Avenir Next Condensed"/>
                <a:cs typeface="Avenir Next Condensed"/>
                <a:sym typeface="Avenir Next Condensed"/>
              </a:defRPr>
            </a:pPr>
            <a:r>
              <a:t>Plania: </a:t>
            </a:r>
          </a:p>
          <a:p>
            <a:pPr algn="ctr">
              <a:defRPr sz="6000">
                <a:latin typeface="Avenir Next Condensed"/>
                <a:ea typeface="Avenir Next Condensed"/>
                <a:cs typeface="Avenir Next Condensed"/>
                <a:sym typeface="Avenir Next Condensed"/>
              </a:defRPr>
            </a:pPr>
            <a:r>
              <a:t>Table Power &amp; Accessories</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Image" descr="Image"/>
          <p:cNvPicPr>
            <a:picLocks noChangeAspect="1"/>
          </p:cNvPicPr>
          <p:nvPr/>
        </p:nvPicPr>
        <p:blipFill>
          <a:blip r:embed="rId2"/>
          <a:srcRect l="11990" t="18448" r="55046" b="63642"/>
          <a:stretch>
            <a:fillRect/>
          </a:stretch>
        </p:blipFill>
        <p:spPr>
          <a:xfrm>
            <a:off x="1227334" y="1301504"/>
            <a:ext cx="7984720" cy="3069191"/>
          </a:xfrm>
          <a:prstGeom prst="rect">
            <a:avLst/>
          </a:prstGeom>
          <a:ln w="12700">
            <a:miter lim="400000"/>
          </a:ln>
        </p:spPr>
      </p:pic>
      <p:pic>
        <p:nvPicPr>
          <p:cNvPr id="311" name="Image" descr="Image"/>
          <p:cNvPicPr>
            <a:picLocks noChangeAspect="1"/>
          </p:cNvPicPr>
          <p:nvPr/>
        </p:nvPicPr>
        <p:blipFill>
          <a:blip r:embed="rId2"/>
          <a:srcRect l="49351" t="18327" r="35946" b="63893"/>
          <a:stretch>
            <a:fillRect/>
          </a:stretch>
        </p:blipFill>
        <p:spPr>
          <a:xfrm>
            <a:off x="1494081" y="4050820"/>
            <a:ext cx="3546827" cy="3034938"/>
          </a:xfrm>
          <a:prstGeom prst="rect">
            <a:avLst/>
          </a:prstGeom>
          <a:ln w="12700">
            <a:miter lim="400000"/>
          </a:ln>
        </p:spPr>
      </p:pic>
      <p:sp>
        <p:nvSpPr>
          <p:cNvPr id="312" name="Dunas Arm Chair"/>
          <p:cNvSpPr txBox="1"/>
          <p:nvPr/>
        </p:nvSpPr>
        <p:spPr>
          <a:xfrm>
            <a:off x="332233" y="354332"/>
            <a:ext cx="4918453" cy="789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latin typeface="Avenir Next Condensed"/>
                <a:ea typeface="Avenir Next Condensed"/>
                <a:cs typeface="Avenir Next Condensed"/>
                <a:sym typeface="Avenir Next Condensed"/>
              </a:defRPr>
            </a:lvl1pPr>
          </a:lstStyle>
          <a:p>
            <a:r>
              <a:t>Power: Cable Management</a:t>
            </a:r>
          </a:p>
        </p:txBody>
      </p:sp>
      <p:pic>
        <p:nvPicPr>
          <p:cNvPr id="313" name="Image" descr="Image"/>
          <p:cNvPicPr>
            <a:picLocks noChangeAspect="1"/>
          </p:cNvPicPr>
          <p:nvPr/>
        </p:nvPicPr>
        <p:blipFill>
          <a:blip r:embed="rId2"/>
          <a:srcRect l="71022" t="18448" r="14332" b="63642"/>
          <a:stretch>
            <a:fillRect/>
          </a:stretch>
        </p:blipFill>
        <p:spPr>
          <a:xfrm>
            <a:off x="5500292" y="4126102"/>
            <a:ext cx="3546977" cy="3068911"/>
          </a:xfrm>
          <a:prstGeom prst="rect">
            <a:avLst/>
          </a:prstGeom>
          <a:ln w="12700">
            <a:miter lim="400000"/>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INCLASS_PLANIAtable_24.jpg" descr="INCLASS_PLANIAtable_24.jpg"/>
          <p:cNvPicPr>
            <a:picLocks noChangeAspect="1"/>
          </p:cNvPicPr>
          <p:nvPr/>
        </p:nvPicPr>
        <p:blipFill>
          <a:blip r:embed="rId2"/>
          <a:srcRect t="39254" b="13865"/>
          <a:stretch>
            <a:fillRect/>
          </a:stretch>
        </p:blipFill>
        <p:spPr>
          <a:xfrm>
            <a:off x="914200" y="383823"/>
            <a:ext cx="8865084" cy="4155981"/>
          </a:xfrm>
          <a:prstGeom prst="rect">
            <a:avLst/>
          </a:prstGeom>
          <a:ln w="12700">
            <a:miter lim="400000"/>
          </a:ln>
        </p:spPr>
      </p:pic>
      <p:pic>
        <p:nvPicPr>
          <p:cNvPr id="316" name="Image" descr="Image"/>
          <p:cNvPicPr>
            <a:picLocks noChangeAspect="1"/>
          </p:cNvPicPr>
          <p:nvPr/>
        </p:nvPicPr>
        <p:blipFill>
          <a:blip r:embed="rId3"/>
          <a:srcRect l="69306" t="44394" r="11527" b="24528"/>
          <a:stretch>
            <a:fillRect/>
          </a:stretch>
        </p:blipFill>
        <p:spPr>
          <a:xfrm>
            <a:off x="1279367" y="3608032"/>
            <a:ext cx="3333532" cy="3824054"/>
          </a:xfrm>
          <a:prstGeom prst="rect">
            <a:avLst/>
          </a:prstGeom>
          <a:ln w="12700">
            <a:miter lim="400000"/>
          </a:ln>
        </p:spPr>
      </p:pic>
      <p:pic>
        <p:nvPicPr>
          <p:cNvPr id="317" name="Image" descr="Image"/>
          <p:cNvPicPr>
            <a:picLocks noChangeAspect="1"/>
          </p:cNvPicPr>
          <p:nvPr/>
        </p:nvPicPr>
        <p:blipFill>
          <a:blip r:embed="rId3"/>
          <a:srcRect l="47274" t="44027" r="37407" b="39668"/>
          <a:stretch>
            <a:fillRect/>
          </a:stretch>
        </p:blipFill>
        <p:spPr>
          <a:xfrm>
            <a:off x="5454446" y="3953114"/>
            <a:ext cx="4161813" cy="3133881"/>
          </a:xfrm>
          <a:prstGeom prst="rect">
            <a:avLst/>
          </a:prstGeom>
          <a:ln w="12700">
            <a:miter lim="400000"/>
          </a:ln>
        </p:spPr>
      </p:pic>
      <p:sp>
        <p:nvSpPr>
          <p:cNvPr id="318" name="Dunas Arm Chair"/>
          <p:cNvSpPr txBox="1"/>
          <p:nvPr/>
        </p:nvSpPr>
        <p:spPr>
          <a:xfrm>
            <a:off x="332233" y="354332"/>
            <a:ext cx="4918453" cy="789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latin typeface="Avenir Next Condensed"/>
                <a:ea typeface="Avenir Next Condensed"/>
                <a:cs typeface="Avenir Next Condensed"/>
                <a:sym typeface="Avenir Next Condensed"/>
              </a:defRPr>
            </a:lvl1pPr>
          </a:lstStyle>
          <a:p>
            <a:r>
              <a:t>Power: Cable Management</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Dunas Arm Chair"/>
          <p:cNvSpPr txBox="1"/>
          <p:nvPr/>
        </p:nvSpPr>
        <p:spPr>
          <a:xfrm>
            <a:off x="332233" y="354332"/>
            <a:ext cx="5068821" cy="789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latin typeface="Avenir Next Condensed"/>
                <a:ea typeface="Avenir Next Condensed"/>
                <a:cs typeface="Avenir Next Condensed"/>
                <a:sym typeface="Avenir Next Condensed"/>
              </a:defRPr>
            </a:lvl1pPr>
          </a:lstStyle>
          <a:p>
            <a:r>
              <a:t>Accessories: Divider Screens</a:t>
            </a:r>
          </a:p>
        </p:txBody>
      </p:sp>
      <p:pic>
        <p:nvPicPr>
          <p:cNvPr id="321" name="INCLASS_PLANIAtable_20.jpg" descr="INCLASS_PLANIAtable_20.jpg"/>
          <p:cNvPicPr>
            <a:picLocks noChangeAspect="1"/>
          </p:cNvPicPr>
          <p:nvPr/>
        </p:nvPicPr>
        <p:blipFill>
          <a:blip r:embed="rId2"/>
          <a:srcRect l="3711" t="19121" r="3711" b="10688"/>
          <a:stretch>
            <a:fillRect/>
          </a:stretch>
        </p:blipFill>
        <p:spPr>
          <a:xfrm>
            <a:off x="160947" y="2173646"/>
            <a:ext cx="5381711" cy="4080264"/>
          </a:xfrm>
          <a:prstGeom prst="rect">
            <a:avLst/>
          </a:prstGeom>
          <a:ln w="12700">
            <a:miter lim="400000"/>
          </a:ln>
        </p:spPr>
      </p:pic>
      <p:pic>
        <p:nvPicPr>
          <p:cNvPr id="322" name="INCLASS_PLANIAtable_21.jpg" descr="INCLASS_PLANIAtable_21.jpg"/>
          <p:cNvPicPr>
            <a:picLocks noChangeAspect="1"/>
          </p:cNvPicPr>
          <p:nvPr/>
        </p:nvPicPr>
        <p:blipFill>
          <a:blip r:embed="rId3"/>
          <a:srcRect t="10482"/>
          <a:stretch>
            <a:fillRect/>
          </a:stretch>
        </p:blipFill>
        <p:spPr>
          <a:xfrm>
            <a:off x="5691599" y="2159401"/>
            <a:ext cx="4653527" cy="4165697"/>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Dunas Arm Chair"/>
          <p:cNvSpPr txBox="1"/>
          <p:nvPr/>
        </p:nvSpPr>
        <p:spPr>
          <a:xfrm>
            <a:off x="332233" y="354332"/>
            <a:ext cx="5068821" cy="789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latin typeface="Avenir Next Condensed"/>
                <a:ea typeface="Avenir Next Condensed"/>
                <a:cs typeface="Avenir Next Condensed"/>
                <a:sym typeface="Avenir Next Condensed"/>
              </a:defRPr>
            </a:lvl1pPr>
          </a:lstStyle>
          <a:p>
            <a:r>
              <a:t>Accessories: Divider Screens</a:t>
            </a:r>
          </a:p>
        </p:txBody>
      </p:sp>
      <p:pic>
        <p:nvPicPr>
          <p:cNvPr id="325" name="Dividers_ENG (dragged).pdf" descr="Dividers_ENG (dragged).pdf"/>
          <p:cNvPicPr>
            <a:picLocks noChangeAspect="1"/>
          </p:cNvPicPr>
          <p:nvPr/>
        </p:nvPicPr>
        <p:blipFill>
          <a:blip r:embed="rId2"/>
          <a:srcRect l="3994" t="17887" r="63976" b="51118"/>
          <a:stretch>
            <a:fillRect/>
          </a:stretch>
        </p:blipFill>
        <p:spPr>
          <a:xfrm>
            <a:off x="841071" y="1219493"/>
            <a:ext cx="4489500" cy="3071993"/>
          </a:xfrm>
          <a:prstGeom prst="rect">
            <a:avLst/>
          </a:prstGeom>
          <a:ln w="12700">
            <a:miter lim="400000"/>
          </a:ln>
        </p:spPr>
      </p:pic>
      <p:pic>
        <p:nvPicPr>
          <p:cNvPr id="326" name="Dividers_ENG (dragged).pdf" descr="Dividers_ENG (dragged).pdf"/>
          <p:cNvPicPr>
            <a:picLocks noChangeAspect="1"/>
          </p:cNvPicPr>
          <p:nvPr/>
        </p:nvPicPr>
        <p:blipFill>
          <a:blip r:embed="rId2"/>
          <a:srcRect l="47573" t="16970" r="21544" b="52417"/>
          <a:stretch>
            <a:fillRect/>
          </a:stretch>
        </p:blipFill>
        <p:spPr>
          <a:xfrm>
            <a:off x="5426774" y="1098237"/>
            <a:ext cx="4425667" cy="3102040"/>
          </a:xfrm>
          <a:prstGeom prst="rect">
            <a:avLst/>
          </a:prstGeom>
          <a:ln w="12700">
            <a:miter lim="400000"/>
          </a:ln>
        </p:spPr>
      </p:pic>
      <p:pic>
        <p:nvPicPr>
          <p:cNvPr id="327" name="Dividers_ENG (dragged).pdf" descr="Dividers_ENG (dragged).pdf"/>
          <p:cNvPicPr>
            <a:picLocks noChangeAspect="1"/>
          </p:cNvPicPr>
          <p:nvPr/>
        </p:nvPicPr>
        <p:blipFill>
          <a:blip r:embed="rId2"/>
          <a:srcRect l="4079" t="55938" r="66064" b="12564"/>
          <a:stretch>
            <a:fillRect/>
          </a:stretch>
        </p:blipFill>
        <p:spPr>
          <a:xfrm>
            <a:off x="842973" y="4112709"/>
            <a:ext cx="4304532" cy="3210762"/>
          </a:xfrm>
          <a:prstGeom prst="rect">
            <a:avLst/>
          </a:prstGeom>
          <a:ln w="12700">
            <a:miter lim="400000"/>
          </a:ln>
        </p:spPr>
      </p:pic>
      <p:pic>
        <p:nvPicPr>
          <p:cNvPr id="328" name="Dividers_ENG (dragged).pdf" descr="Dividers_ENG (dragged).pdf"/>
          <p:cNvPicPr>
            <a:picLocks noChangeAspect="1"/>
          </p:cNvPicPr>
          <p:nvPr/>
        </p:nvPicPr>
        <p:blipFill>
          <a:blip r:embed="rId2"/>
          <a:srcRect l="46736" t="57008" r="24081" b="13818"/>
          <a:stretch>
            <a:fillRect/>
          </a:stretch>
        </p:blipFill>
        <p:spPr>
          <a:xfrm>
            <a:off x="5406654" y="4215895"/>
            <a:ext cx="4250475" cy="3004455"/>
          </a:xfrm>
          <a:prstGeom prst="rect">
            <a:avLst/>
          </a:prstGeom>
          <a:ln w="12700">
            <a:miter lim="400000"/>
          </a:ln>
        </p:spPr>
      </p:pic>
      <p:sp>
        <p:nvSpPr>
          <p:cNvPr id="329" name="Dunas Arm Chair"/>
          <p:cNvSpPr txBox="1"/>
          <p:nvPr/>
        </p:nvSpPr>
        <p:spPr>
          <a:xfrm>
            <a:off x="992633" y="1141731"/>
            <a:ext cx="339849" cy="789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latin typeface="Avenir Next Condensed"/>
                <a:ea typeface="Avenir Next Condensed"/>
                <a:cs typeface="Avenir Next Condensed"/>
                <a:sym typeface="Avenir Next Condensed"/>
              </a:defRPr>
            </a:lvl1pPr>
          </a:lstStyle>
          <a:p>
            <a:r>
              <a:t>A</a:t>
            </a:r>
          </a:p>
        </p:txBody>
      </p:sp>
      <p:sp>
        <p:nvSpPr>
          <p:cNvPr id="330" name="Dunas Arm Chair"/>
          <p:cNvSpPr txBox="1"/>
          <p:nvPr/>
        </p:nvSpPr>
        <p:spPr>
          <a:xfrm>
            <a:off x="9311133" y="1141731"/>
            <a:ext cx="351025" cy="789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latin typeface="Avenir Next Condensed"/>
                <a:ea typeface="Avenir Next Condensed"/>
                <a:cs typeface="Avenir Next Condensed"/>
                <a:sym typeface="Avenir Next Condensed"/>
              </a:defRPr>
            </a:lvl1pPr>
          </a:lstStyle>
          <a:p>
            <a:r>
              <a:t>B</a:t>
            </a:r>
          </a:p>
        </p:txBody>
      </p:sp>
      <p:sp>
        <p:nvSpPr>
          <p:cNvPr id="331" name="Dunas Arm Chair"/>
          <p:cNvSpPr txBox="1"/>
          <p:nvPr/>
        </p:nvSpPr>
        <p:spPr>
          <a:xfrm>
            <a:off x="988822" y="6590031"/>
            <a:ext cx="347469" cy="789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latin typeface="Avenir Next Condensed"/>
                <a:ea typeface="Avenir Next Condensed"/>
                <a:cs typeface="Avenir Next Condensed"/>
                <a:sym typeface="Avenir Next Condensed"/>
              </a:defRPr>
            </a:lvl1pPr>
          </a:lstStyle>
          <a:p>
            <a:r>
              <a:t>C</a:t>
            </a:r>
          </a:p>
        </p:txBody>
      </p:sp>
      <p:sp>
        <p:nvSpPr>
          <p:cNvPr id="332" name="Dunas Arm Chair"/>
          <p:cNvSpPr txBox="1"/>
          <p:nvPr/>
        </p:nvSpPr>
        <p:spPr>
          <a:xfrm>
            <a:off x="9297164" y="6590031"/>
            <a:ext cx="378965" cy="789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latin typeface="Avenir Next Condensed"/>
                <a:ea typeface="Avenir Next Condensed"/>
                <a:cs typeface="Avenir Next Condensed"/>
                <a:sym typeface="Avenir Next Condensed"/>
              </a:defRPr>
            </a:lvl1pPr>
          </a:lstStyle>
          <a:p>
            <a:r>
              <a:t>D</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 name="Dividers_ENG (dragged).pdf" descr="Dividers_ENG (dragged).pdf"/>
          <p:cNvPicPr>
            <a:picLocks noChangeAspect="1"/>
          </p:cNvPicPr>
          <p:nvPr/>
        </p:nvPicPr>
        <p:blipFill>
          <a:blip r:embed="rId2"/>
          <a:srcRect l="27153" t="11029" r="27153" b="68717"/>
          <a:stretch>
            <a:fillRect/>
          </a:stretch>
        </p:blipFill>
        <p:spPr>
          <a:xfrm>
            <a:off x="681235" y="482570"/>
            <a:ext cx="9331099" cy="2924547"/>
          </a:xfrm>
          <a:prstGeom prst="rect">
            <a:avLst/>
          </a:prstGeom>
          <a:ln w="12700">
            <a:miter lim="400000"/>
          </a:ln>
        </p:spPr>
      </p:pic>
      <p:sp>
        <p:nvSpPr>
          <p:cNvPr id="335" name="Dunas Arm Chair"/>
          <p:cNvSpPr txBox="1"/>
          <p:nvPr/>
        </p:nvSpPr>
        <p:spPr>
          <a:xfrm>
            <a:off x="332232" y="354332"/>
            <a:ext cx="2100577" cy="789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latin typeface="Avenir Next Condensed"/>
                <a:ea typeface="Avenir Next Condensed"/>
                <a:cs typeface="Avenir Next Condensed"/>
                <a:sym typeface="Avenir Next Condensed"/>
              </a:defRPr>
            </a:lvl1pPr>
          </a:lstStyle>
          <a:p>
            <a:r>
              <a:t>Accessories</a:t>
            </a:r>
          </a:p>
        </p:txBody>
      </p:sp>
      <p:pic>
        <p:nvPicPr>
          <p:cNvPr id="336" name="Dividers_ENG (dragged).pdf" descr="Dividers_ENG (dragged).pdf"/>
          <p:cNvPicPr>
            <a:picLocks noChangeAspect="1"/>
          </p:cNvPicPr>
          <p:nvPr/>
        </p:nvPicPr>
        <p:blipFill>
          <a:blip r:embed="rId2"/>
          <a:srcRect t="32730" b="44193"/>
          <a:stretch>
            <a:fillRect/>
          </a:stretch>
        </p:blipFill>
        <p:spPr>
          <a:xfrm>
            <a:off x="-26393" y="3533809"/>
            <a:ext cx="10745999" cy="1753374"/>
          </a:xfrm>
          <a:prstGeom prst="rect">
            <a:avLst/>
          </a:prstGeom>
          <a:ln w="12700">
            <a:miter lim="400000"/>
          </a:ln>
        </p:spPr>
      </p:pic>
      <p:pic>
        <p:nvPicPr>
          <p:cNvPr id="337" name="Dividers_ENG (dragged).pdf" descr="Dividers_ENG (dragged).pdf"/>
          <p:cNvPicPr>
            <a:picLocks noChangeAspect="1"/>
          </p:cNvPicPr>
          <p:nvPr/>
        </p:nvPicPr>
        <p:blipFill>
          <a:blip r:embed="rId2"/>
          <a:srcRect l="32615" t="62717" r="32616" b="15345"/>
          <a:stretch>
            <a:fillRect/>
          </a:stretch>
        </p:blipFill>
        <p:spPr>
          <a:xfrm>
            <a:off x="3381572" y="5528169"/>
            <a:ext cx="3930260" cy="1753486"/>
          </a:xfrm>
          <a:prstGeom prst="rect">
            <a:avLst/>
          </a:prstGeom>
          <a:ln w="12700">
            <a:miter lim="400000"/>
          </a:ln>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 name="INCLASS_PLANIAtable_19.jpg" descr="INCLASS_PLANIAtable_19.jpg"/>
          <p:cNvPicPr>
            <a:picLocks noChangeAspect="1"/>
          </p:cNvPicPr>
          <p:nvPr/>
        </p:nvPicPr>
        <p:blipFill>
          <a:blip r:embed="rId2"/>
          <a:stretch>
            <a:fillRect/>
          </a:stretch>
        </p:blipFill>
        <p:spPr>
          <a:xfrm>
            <a:off x="-17534" y="-1585985"/>
            <a:ext cx="10728468" cy="10728469"/>
          </a:xfrm>
          <a:prstGeom prst="rect">
            <a:avLst/>
          </a:prstGeom>
          <a:ln w="12700">
            <a:miter lim="400000"/>
          </a:ln>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1" name="INCLASS_PLANIAbench_14.jpg" descr="INCLASS_PLANIAbench_14.jpg"/>
          <p:cNvPicPr>
            <a:picLocks noChangeAspect="1"/>
          </p:cNvPicPr>
          <p:nvPr/>
        </p:nvPicPr>
        <p:blipFill>
          <a:blip r:embed="rId2">
            <a:alphaModFix amt="51753"/>
          </a:blip>
          <a:stretch>
            <a:fillRect/>
          </a:stretch>
        </p:blipFill>
        <p:spPr>
          <a:xfrm>
            <a:off x="-137274" y="-1603155"/>
            <a:ext cx="10967949" cy="10967949"/>
          </a:xfrm>
          <a:prstGeom prst="rect">
            <a:avLst/>
          </a:prstGeom>
          <a:ln w="12700">
            <a:miter lim="400000"/>
          </a:ln>
        </p:spPr>
      </p:pic>
      <p:sp>
        <p:nvSpPr>
          <p:cNvPr id="342" name="Dunas Arm Chair"/>
          <p:cNvSpPr txBox="1"/>
          <p:nvPr/>
        </p:nvSpPr>
        <p:spPr>
          <a:xfrm>
            <a:off x="3562986" y="3314400"/>
            <a:ext cx="3765547" cy="11328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6000">
                <a:latin typeface="Avenir Next Condensed"/>
                <a:ea typeface="Avenir Next Condensed"/>
                <a:cs typeface="Avenir Next Condensed"/>
                <a:sym typeface="Avenir Next Condensed"/>
              </a:defRPr>
            </a:lvl1pPr>
          </a:lstStyle>
          <a:p>
            <a:r>
              <a:t>Plania: Bench</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 name="INCLASS_PLANIAbench_14.jpg" descr="INCLASS_PLANIAbench_14.jpg"/>
          <p:cNvPicPr>
            <a:picLocks noChangeAspect="1"/>
          </p:cNvPicPr>
          <p:nvPr/>
        </p:nvPicPr>
        <p:blipFill>
          <a:blip r:embed="rId2"/>
          <a:stretch>
            <a:fillRect/>
          </a:stretch>
        </p:blipFill>
        <p:spPr>
          <a:xfrm>
            <a:off x="-235826" y="-1804276"/>
            <a:ext cx="11165052" cy="11165052"/>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imm-2020_3.hd.jpg" descr="imm-2020_3.hd.jpg"/>
          <p:cNvPicPr>
            <a:picLocks noChangeAspect="1"/>
          </p:cNvPicPr>
          <p:nvPr/>
        </p:nvPicPr>
        <p:blipFill>
          <a:blip r:embed="rId2"/>
          <a:stretch>
            <a:fillRect/>
          </a:stretch>
        </p:blipFill>
        <p:spPr>
          <a:xfrm>
            <a:off x="90090" y="1171834"/>
            <a:ext cx="5212830" cy="5212831"/>
          </a:xfrm>
          <a:prstGeom prst="rect">
            <a:avLst/>
          </a:prstGeom>
          <a:ln w="12700">
            <a:miter lim="400000"/>
          </a:ln>
        </p:spPr>
      </p:pic>
      <p:pic>
        <p:nvPicPr>
          <p:cNvPr id="135" name="imm-2020_17.hd.jpg" descr="imm-2020_17.hd.jpg"/>
          <p:cNvPicPr>
            <a:picLocks noChangeAspect="1"/>
          </p:cNvPicPr>
          <p:nvPr/>
        </p:nvPicPr>
        <p:blipFill>
          <a:blip r:embed="rId3"/>
          <a:stretch>
            <a:fillRect/>
          </a:stretch>
        </p:blipFill>
        <p:spPr>
          <a:xfrm>
            <a:off x="5421362" y="1207987"/>
            <a:ext cx="5140524" cy="5140525"/>
          </a:xfrm>
          <a:prstGeom prst="rect">
            <a:avLst/>
          </a:prstGeom>
          <a:ln w="12700">
            <a:miter lim="400000"/>
          </a:ln>
        </p:spPr>
      </p:pic>
      <p:sp>
        <p:nvSpPr>
          <p:cNvPr id="136"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TONON COLLECTION</a:t>
            </a:r>
          </a:p>
        </p:txBody>
      </p:sp>
      <p:sp>
        <p:nvSpPr>
          <p:cNvPr id="137" name="TextBox 15"/>
          <p:cNvSpPr txBox="1"/>
          <p:nvPr/>
        </p:nvSpPr>
        <p:spPr>
          <a:xfrm>
            <a:off x="8901924" y="132078"/>
            <a:ext cx="1696359" cy="955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5000">
                <a:latin typeface="Avenir Next Condensed"/>
                <a:ea typeface="Avenir Next Condensed"/>
                <a:cs typeface="Avenir Next Condensed"/>
                <a:sym typeface="Avenir Next Condensed"/>
              </a:defRPr>
            </a:lvl1pPr>
          </a:lstStyle>
          <a:p>
            <a:r>
              <a:t>Moon</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INCLASS_PLANIAbench_05.jpg" descr="INCLASS_PLANIAbench_05.jpg"/>
          <p:cNvPicPr>
            <a:picLocks noChangeAspect="1"/>
          </p:cNvPicPr>
          <p:nvPr/>
        </p:nvPicPr>
        <p:blipFill>
          <a:blip r:embed="rId2"/>
          <a:stretch>
            <a:fillRect/>
          </a:stretch>
        </p:blipFill>
        <p:spPr>
          <a:xfrm>
            <a:off x="-314304" y="-1984020"/>
            <a:ext cx="11322007" cy="11322008"/>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INCLASS_PLANIAbench_04.jpg" descr="INCLASS_PLANIAbench_04.jpg"/>
          <p:cNvPicPr>
            <a:picLocks noChangeAspect="1"/>
          </p:cNvPicPr>
          <p:nvPr/>
        </p:nvPicPr>
        <p:blipFill>
          <a:blip r:embed="rId2"/>
          <a:stretch>
            <a:fillRect/>
          </a:stretch>
        </p:blipFill>
        <p:spPr>
          <a:xfrm>
            <a:off x="-342930" y="-320990"/>
            <a:ext cx="8198479" cy="8198479"/>
          </a:xfrm>
          <a:prstGeom prst="rect">
            <a:avLst/>
          </a:prstGeom>
          <a:ln w="12700">
            <a:miter lim="400000"/>
          </a:ln>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1612437318News2021_PLANIAtablebench (dragged).pdf" descr="1612437318News2021_PLANIAtablebench (dragged).pdf"/>
          <p:cNvPicPr>
            <a:picLocks noChangeAspect="1"/>
          </p:cNvPicPr>
          <p:nvPr/>
        </p:nvPicPr>
        <p:blipFill>
          <a:blip r:embed="rId2"/>
          <a:srcRect t="37682" b="4512"/>
          <a:stretch>
            <a:fillRect/>
          </a:stretch>
        </p:blipFill>
        <p:spPr>
          <a:xfrm>
            <a:off x="-127859" y="4367036"/>
            <a:ext cx="10693514" cy="3090708"/>
          </a:xfrm>
          <a:prstGeom prst="rect">
            <a:avLst/>
          </a:prstGeom>
          <a:ln w="12700">
            <a:miter lim="400000"/>
          </a:ln>
        </p:spPr>
      </p:pic>
      <p:pic>
        <p:nvPicPr>
          <p:cNvPr id="351" name="PlaniaBench_ENG (dragged).pdf" descr="PlaniaBench_ENG (dragged).pdf"/>
          <p:cNvPicPr>
            <a:picLocks noChangeAspect="1"/>
          </p:cNvPicPr>
          <p:nvPr/>
        </p:nvPicPr>
        <p:blipFill>
          <a:blip r:embed="rId3"/>
          <a:srcRect t="28575" b="51209"/>
          <a:stretch>
            <a:fillRect/>
          </a:stretch>
        </p:blipFill>
        <p:spPr>
          <a:xfrm>
            <a:off x="3174" y="1366598"/>
            <a:ext cx="10687047" cy="1527469"/>
          </a:xfrm>
          <a:prstGeom prst="rect">
            <a:avLst/>
          </a:prstGeom>
          <a:ln w="12700">
            <a:miter lim="400000"/>
          </a:ln>
        </p:spPr>
      </p:pic>
      <p:sp>
        <p:nvSpPr>
          <p:cNvPr id="352" name="Dunas Arm Chair"/>
          <p:cNvSpPr txBox="1"/>
          <p:nvPr/>
        </p:nvSpPr>
        <p:spPr>
          <a:xfrm>
            <a:off x="332232" y="354332"/>
            <a:ext cx="4836665" cy="789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latin typeface="Avenir Next Condensed"/>
                <a:ea typeface="Avenir Next Condensed"/>
                <a:cs typeface="Avenir Next Condensed"/>
                <a:sym typeface="Avenir Next Condensed"/>
              </a:defRPr>
            </a:lvl1pPr>
          </a:lstStyle>
          <a:p>
            <a:r>
              <a:t>Plania Bench: Connections</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 name="INCLASS_PLANIAbench_01.jpg" descr="INCLASS_PLANIAbench_01.jpg"/>
          <p:cNvPicPr>
            <a:picLocks noChangeAspect="1"/>
          </p:cNvPicPr>
          <p:nvPr/>
        </p:nvPicPr>
        <p:blipFill>
          <a:blip r:embed="rId2"/>
          <a:stretch>
            <a:fillRect/>
          </a:stretch>
        </p:blipFill>
        <p:spPr>
          <a:xfrm>
            <a:off x="-814197" y="-2122043"/>
            <a:ext cx="11800588" cy="11800586"/>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 name="1612437318News2021_PLANIAtablebench (dragged).pdf" descr="1612437318News2021_PLANIAtablebench (dragged).pdf"/>
          <p:cNvPicPr>
            <a:picLocks noChangeAspect="1"/>
          </p:cNvPicPr>
          <p:nvPr/>
        </p:nvPicPr>
        <p:blipFill>
          <a:blip r:embed="rId2"/>
          <a:srcRect l="47572" b="4348"/>
          <a:stretch>
            <a:fillRect/>
          </a:stretch>
        </p:blipFill>
        <p:spPr>
          <a:xfrm>
            <a:off x="-215027" y="1139968"/>
            <a:ext cx="5396607" cy="4922840"/>
          </a:xfrm>
          <a:prstGeom prst="rect">
            <a:avLst/>
          </a:prstGeom>
          <a:ln w="12700">
            <a:miter lim="400000"/>
          </a:ln>
        </p:spPr>
      </p:pic>
      <p:pic>
        <p:nvPicPr>
          <p:cNvPr id="357" name="1612437318News2021_PLANIAtablebench (dragged).pdf" descr="1612437318News2021_PLANIAtablebench (dragged).pdf"/>
          <p:cNvPicPr>
            <a:picLocks noChangeAspect="1"/>
          </p:cNvPicPr>
          <p:nvPr/>
        </p:nvPicPr>
        <p:blipFill>
          <a:blip r:embed="rId3"/>
          <a:srcRect t="3726" r="49931" b="3727"/>
          <a:stretch>
            <a:fillRect/>
          </a:stretch>
        </p:blipFill>
        <p:spPr>
          <a:xfrm>
            <a:off x="5317471" y="1127311"/>
            <a:ext cx="5354027" cy="4948136"/>
          </a:xfrm>
          <a:prstGeom prst="rect">
            <a:avLst/>
          </a:prstGeom>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 name="1612437318News2021_PLANIAtablebench (dragged).pdf" descr="1612437318News2021_PLANIAtablebench (dragged).pdf"/>
          <p:cNvPicPr>
            <a:picLocks noChangeAspect="1"/>
          </p:cNvPicPr>
          <p:nvPr/>
        </p:nvPicPr>
        <p:blipFill>
          <a:blip r:embed="rId2"/>
          <a:srcRect b="5106"/>
          <a:stretch>
            <a:fillRect/>
          </a:stretch>
        </p:blipFill>
        <p:spPr>
          <a:xfrm>
            <a:off x="-854472" y="621063"/>
            <a:ext cx="12402416" cy="5884472"/>
          </a:xfrm>
          <a:prstGeom prst="rect">
            <a:avLst/>
          </a:prstGeom>
          <a:ln w="12700">
            <a:miter lim="400000"/>
          </a:ln>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 name="Image" descr="Image"/>
          <p:cNvPicPr>
            <a:picLocks noChangeAspect="1"/>
          </p:cNvPicPr>
          <p:nvPr/>
        </p:nvPicPr>
        <p:blipFill>
          <a:blip r:embed="rId2">
            <a:alphaModFix amt="34741"/>
          </a:blip>
          <a:srcRect l="2236" t="31174" r="42841" b="16718"/>
          <a:stretch>
            <a:fillRect/>
          </a:stretch>
        </p:blipFill>
        <p:spPr>
          <a:xfrm>
            <a:off x="-620806" y="-284759"/>
            <a:ext cx="12113686" cy="8126058"/>
          </a:xfrm>
          <a:prstGeom prst="rect">
            <a:avLst/>
          </a:prstGeom>
          <a:ln w="12700">
            <a:miter lim="400000"/>
          </a:ln>
        </p:spPr>
      </p:pic>
      <p:sp>
        <p:nvSpPr>
          <p:cNvPr id="362" name="TextBox 15"/>
          <p:cNvSpPr txBox="1"/>
          <p:nvPr/>
        </p:nvSpPr>
        <p:spPr>
          <a:xfrm>
            <a:off x="2567709" y="2621278"/>
            <a:ext cx="5569743" cy="16312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defRPr sz="10000">
                <a:latin typeface="Avenir Next Condensed"/>
                <a:ea typeface="Avenir Next Condensed"/>
                <a:cs typeface="Avenir Next Condensed"/>
                <a:sym typeface="Avenir Next Condensed"/>
              </a:defRPr>
            </a:pPr>
            <a:r>
              <a:rPr dirty="0" err="1"/>
              <a:t>Cantarutti</a:t>
            </a:r>
            <a:r>
              <a:rPr dirty="0">
                <a:solidFill>
                  <a:srgbClr val="FFFFFF"/>
                </a:solidFill>
              </a:rPr>
              <a:t> </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Dunas Arm Chair"/>
          <p:cNvSpPr txBox="1"/>
          <p:nvPr/>
        </p:nvSpPr>
        <p:spPr>
          <a:xfrm>
            <a:off x="8866910" y="464265"/>
            <a:ext cx="1649954"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4000">
                <a:latin typeface="Avenir Next Condensed"/>
                <a:ea typeface="Avenir Next Condensed"/>
                <a:cs typeface="Avenir Next Condensed"/>
                <a:sym typeface="Avenir Next Condensed"/>
              </a:defRPr>
            </a:lvl1pPr>
          </a:lstStyle>
          <a:p>
            <a:r>
              <a:rPr dirty="0"/>
              <a:t>Timber</a:t>
            </a:r>
          </a:p>
        </p:txBody>
      </p:sp>
      <p:pic>
        <p:nvPicPr>
          <p:cNvPr id="365" name="Timber-Gallery-2.jpg" descr="Timber-Gallery-2.jpg"/>
          <p:cNvPicPr>
            <a:picLocks noChangeAspect="1"/>
          </p:cNvPicPr>
          <p:nvPr/>
        </p:nvPicPr>
        <p:blipFill>
          <a:blip r:embed="rId2"/>
          <a:srcRect t="18545" b="8686"/>
          <a:stretch>
            <a:fillRect/>
          </a:stretch>
        </p:blipFill>
        <p:spPr>
          <a:xfrm>
            <a:off x="5176218" y="1790699"/>
            <a:ext cx="5463010" cy="3975244"/>
          </a:xfrm>
          <a:prstGeom prst="rect">
            <a:avLst/>
          </a:prstGeom>
          <a:ln w="12700">
            <a:miter lim="400000"/>
          </a:ln>
        </p:spPr>
      </p:pic>
      <p:pic>
        <p:nvPicPr>
          <p:cNvPr id="366" name="Timber-Gallery-3.jpg" descr="Timber-Gallery-3.jpg"/>
          <p:cNvPicPr>
            <a:picLocks noChangeAspect="1"/>
          </p:cNvPicPr>
          <p:nvPr/>
        </p:nvPicPr>
        <p:blipFill>
          <a:blip r:embed="rId3"/>
          <a:srcRect t="10526" b="10526"/>
          <a:stretch>
            <a:fillRect/>
          </a:stretch>
        </p:blipFill>
        <p:spPr>
          <a:xfrm>
            <a:off x="53367" y="1800620"/>
            <a:ext cx="5010214" cy="3955412"/>
          </a:xfrm>
          <a:prstGeom prst="rect">
            <a:avLst/>
          </a:prstGeom>
          <a:ln w="12700">
            <a:miter lim="400000"/>
          </a:ln>
        </p:spPr>
      </p:pic>
      <p:sp>
        <p:nvSpPr>
          <p:cNvPr id="367"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CANTARUTTI COLLECTION</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Dunas Arm Chair"/>
          <p:cNvSpPr txBox="1"/>
          <p:nvPr/>
        </p:nvSpPr>
        <p:spPr>
          <a:xfrm>
            <a:off x="9177270" y="464265"/>
            <a:ext cx="1339593" cy="789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latin typeface="Avenir Next Condensed"/>
                <a:ea typeface="Avenir Next Condensed"/>
                <a:cs typeface="Avenir Next Condensed"/>
                <a:sym typeface="Avenir Next Condensed"/>
              </a:defRPr>
            </a:lvl1pPr>
          </a:lstStyle>
          <a:p>
            <a:r>
              <a:t>Timber</a:t>
            </a:r>
          </a:p>
        </p:txBody>
      </p:sp>
      <p:pic>
        <p:nvPicPr>
          <p:cNvPr id="370" name="Timber-Gallery-1.jpg" descr="Timber-Gallery-1.jpg"/>
          <p:cNvPicPr>
            <a:picLocks noChangeAspect="1"/>
          </p:cNvPicPr>
          <p:nvPr/>
        </p:nvPicPr>
        <p:blipFill>
          <a:blip r:embed="rId2"/>
          <a:srcRect t="4356"/>
          <a:stretch>
            <a:fillRect/>
          </a:stretch>
        </p:blipFill>
        <p:spPr>
          <a:xfrm>
            <a:off x="257172" y="1555352"/>
            <a:ext cx="4648453" cy="4445936"/>
          </a:xfrm>
          <a:prstGeom prst="rect">
            <a:avLst/>
          </a:prstGeom>
          <a:ln w="12700">
            <a:miter lim="400000"/>
          </a:ln>
        </p:spPr>
      </p:pic>
      <p:pic>
        <p:nvPicPr>
          <p:cNvPr id="371" name="Timber-Gallery-5.jpg" descr="Timber-Gallery-5.jpg"/>
          <p:cNvPicPr>
            <a:picLocks noChangeAspect="1"/>
          </p:cNvPicPr>
          <p:nvPr/>
        </p:nvPicPr>
        <p:blipFill>
          <a:blip r:embed="rId3"/>
          <a:srcRect l="6302" t="13555" r="8543" b="10093"/>
          <a:stretch>
            <a:fillRect/>
          </a:stretch>
        </p:blipFill>
        <p:spPr>
          <a:xfrm>
            <a:off x="5516189" y="1555352"/>
            <a:ext cx="4958186" cy="4445622"/>
          </a:xfrm>
          <a:prstGeom prst="rect">
            <a:avLst/>
          </a:prstGeom>
          <a:ln w="12700">
            <a:miter lim="400000"/>
          </a:ln>
        </p:spPr>
      </p:pic>
      <p:sp>
        <p:nvSpPr>
          <p:cNvPr id="372"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CANTARUTTI COLLECTION</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Dunas Arm Chair"/>
          <p:cNvSpPr txBox="1"/>
          <p:nvPr/>
        </p:nvSpPr>
        <p:spPr>
          <a:xfrm>
            <a:off x="7647709" y="451565"/>
            <a:ext cx="2874553"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4000">
                <a:latin typeface="Avenir Next Condensed"/>
                <a:ea typeface="Avenir Next Condensed"/>
                <a:cs typeface="Avenir Next Condensed"/>
                <a:sym typeface="Avenir Next Condensed"/>
              </a:defRPr>
            </a:lvl1pPr>
          </a:lstStyle>
          <a:p>
            <a:r>
              <a:rPr dirty="0"/>
              <a:t>Timber Stack</a:t>
            </a:r>
          </a:p>
        </p:txBody>
      </p:sp>
      <p:pic>
        <p:nvPicPr>
          <p:cNvPr id="375" name="Timber-Gallery-6.jpg" descr="Timber-Gallery-6.jpg"/>
          <p:cNvPicPr>
            <a:picLocks noChangeAspect="1"/>
          </p:cNvPicPr>
          <p:nvPr/>
        </p:nvPicPr>
        <p:blipFill>
          <a:blip r:embed="rId2"/>
          <a:stretch>
            <a:fillRect/>
          </a:stretch>
        </p:blipFill>
        <p:spPr>
          <a:xfrm>
            <a:off x="-194222" y="0"/>
            <a:ext cx="7556502" cy="7556500"/>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imm-2020_16.hd.jpg" descr="imm-2020_16.hd.jpg"/>
          <p:cNvPicPr>
            <a:picLocks noChangeAspect="1"/>
          </p:cNvPicPr>
          <p:nvPr/>
        </p:nvPicPr>
        <p:blipFill>
          <a:blip r:embed="rId2"/>
          <a:stretch>
            <a:fillRect/>
          </a:stretch>
        </p:blipFill>
        <p:spPr>
          <a:xfrm>
            <a:off x="5387725" y="1354766"/>
            <a:ext cx="5273257" cy="5273257"/>
          </a:xfrm>
          <a:prstGeom prst="rect">
            <a:avLst/>
          </a:prstGeom>
          <a:ln w="12700">
            <a:miter lim="400000"/>
          </a:ln>
        </p:spPr>
      </p:pic>
      <p:pic>
        <p:nvPicPr>
          <p:cNvPr id="140" name="imm-2020_1.hd.jpg" descr="imm-2020_1.hd.jpg"/>
          <p:cNvPicPr>
            <a:picLocks noChangeAspect="1"/>
          </p:cNvPicPr>
          <p:nvPr/>
        </p:nvPicPr>
        <p:blipFill>
          <a:blip r:embed="rId3"/>
          <a:stretch>
            <a:fillRect/>
          </a:stretch>
        </p:blipFill>
        <p:spPr>
          <a:xfrm>
            <a:off x="58213" y="1354766"/>
            <a:ext cx="5273258" cy="5273257"/>
          </a:xfrm>
          <a:prstGeom prst="rect">
            <a:avLst/>
          </a:prstGeom>
          <a:ln w="12700">
            <a:miter lim="400000"/>
          </a:ln>
        </p:spPr>
      </p:pic>
      <p:sp>
        <p:nvSpPr>
          <p:cNvPr id="141"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TONON COLLECTION</a:t>
            </a:r>
          </a:p>
        </p:txBody>
      </p:sp>
      <p:sp>
        <p:nvSpPr>
          <p:cNvPr id="142" name="TextBox 15"/>
          <p:cNvSpPr txBox="1"/>
          <p:nvPr/>
        </p:nvSpPr>
        <p:spPr>
          <a:xfrm>
            <a:off x="8851124" y="157478"/>
            <a:ext cx="1696359" cy="955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5000">
                <a:latin typeface="Avenir Next Condensed"/>
                <a:ea typeface="Avenir Next Condensed"/>
                <a:cs typeface="Avenir Next Condensed"/>
                <a:sym typeface="Avenir Next Condensed"/>
              </a:defRPr>
            </a:lvl1pPr>
          </a:lstStyle>
          <a:p>
            <a:r>
              <a:t>Moon</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 name="Image" descr="Image"/>
          <p:cNvPicPr>
            <a:picLocks noChangeAspect="1"/>
          </p:cNvPicPr>
          <p:nvPr/>
        </p:nvPicPr>
        <p:blipFill>
          <a:blip r:embed="rId2"/>
          <a:srcRect t="27309" b="12586"/>
          <a:stretch>
            <a:fillRect/>
          </a:stretch>
        </p:blipFill>
        <p:spPr>
          <a:xfrm>
            <a:off x="-283766" y="1385489"/>
            <a:ext cx="11261012" cy="4785640"/>
          </a:xfrm>
          <a:prstGeom prst="rect">
            <a:avLst/>
          </a:prstGeom>
          <a:ln w="12700">
            <a:miter lim="400000"/>
          </a:ln>
        </p:spPr>
      </p:pic>
      <p:sp>
        <p:nvSpPr>
          <p:cNvPr id="378" name="Dunas Arm Chair"/>
          <p:cNvSpPr txBox="1"/>
          <p:nvPr/>
        </p:nvSpPr>
        <p:spPr>
          <a:xfrm>
            <a:off x="9051636" y="464265"/>
            <a:ext cx="1549555"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4000">
                <a:latin typeface="Avenir Next Condensed"/>
                <a:ea typeface="Avenir Next Condensed"/>
                <a:cs typeface="Avenir Next Condensed"/>
                <a:sym typeface="Avenir Next Condensed"/>
              </a:defRPr>
            </a:lvl1pPr>
          </a:lstStyle>
          <a:p>
            <a:r>
              <a:rPr dirty="0"/>
              <a:t>Celine</a:t>
            </a:r>
          </a:p>
        </p:txBody>
      </p:sp>
      <p:sp>
        <p:nvSpPr>
          <p:cNvPr id="379"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CANTARUTTI COLLECTION</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 name="Image" descr="Image"/>
          <p:cNvPicPr>
            <a:picLocks noChangeAspect="1"/>
          </p:cNvPicPr>
          <p:nvPr/>
        </p:nvPicPr>
        <p:blipFill>
          <a:blip r:embed="rId2"/>
          <a:srcRect t="25830" b="12885"/>
          <a:stretch>
            <a:fillRect/>
          </a:stretch>
        </p:blipFill>
        <p:spPr>
          <a:xfrm>
            <a:off x="-314524" y="1446067"/>
            <a:ext cx="11322461" cy="4906163"/>
          </a:xfrm>
          <a:prstGeom prst="rect">
            <a:avLst/>
          </a:prstGeom>
          <a:ln w="12700">
            <a:miter lim="400000"/>
          </a:ln>
        </p:spPr>
      </p:pic>
      <p:sp>
        <p:nvSpPr>
          <p:cNvPr id="382" name="Dunas Arm Chair"/>
          <p:cNvSpPr txBox="1"/>
          <p:nvPr/>
        </p:nvSpPr>
        <p:spPr>
          <a:xfrm>
            <a:off x="9367770" y="464265"/>
            <a:ext cx="959101" cy="789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latin typeface="Avenir Next Condensed"/>
                <a:ea typeface="Avenir Next Condensed"/>
                <a:cs typeface="Avenir Next Condensed"/>
                <a:sym typeface="Avenir Next Condensed"/>
              </a:defRPr>
            </a:lvl1pPr>
          </a:lstStyle>
          <a:p>
            <a:r>
              <a:t>Coco</a:t>
            </a:r>
          </a:p>
        </p:txBody>
      </p:sp>
      <p:sp>
        <p:nvSpPr>
          <p:cNvPr id="383"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CANTARUTTI COLLECTION</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 name="Image" descr="Image"/>
          <p:cNvPicPr>
            <a:picLocks noChangeAspect="1"/>
          </p:cNvPicPr>
          <p:nvPr/>
        </p:nvPicPr>
        <p:blipFill>
          <a:blip r:embed="rId2"/>
          <a:srcRect t="16393" b="14182"/>
          <a:stretch>
            <a:fillRect/>
          </a:stretch>
        </p:blipFill>
        <p:spPr>
          <a:xfrm>
            <a:off x="-300436" y="1006275"/>
            <a:ext cx="11294200" cy="5544109"/>
          </a:xfrm>
          <a:prstGeom prst="rect">
            <a:avLst/>
          </a:prstGeom>
          <a:ln w="12700">
            <a:miter lim="400000"/>
          </a:ln>
        </p:spPr>
      </p:pic>
      <p:sp>
        <p:nvSpPr>
          <p:cNvPr id="386" name="Dunas Arm Chair"/>
          <p:cNvSpPr txBox="1"/>
          <p:nvPr/>
        </p:nvSpPr>
        <p:spPr>
          <a:xfrm>
            <a:off x="9367770" y="464265"/>
            <a:ext cx="959101" cy="789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latin typeface="Avenir Next Condensed"/>
                <a:ea typeface="Avenir Next Condensed"/>
                <a:cs typeface="Avenir Next Condensed"/>
                <a:sym typeface="Avenir Next Condensed"/>
              </a:defRPr>
            </a:lvl1pPr>
          </a:lstStyle>
          <a:p>
            <a:r>
              <a:t>Coco</a:t>
            </a:r>
          </a:p>
        </p:txBody>
      </p:sp>
      <p:sp>
        <p:nvSpPr>
          <p:cNvPr id="387"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CANTARUTTI COLLECTION</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 name="Image" descr="Image"/>
          <p:cNvPicPr>
            <a:picLocks noChangeAspect="1"/>
          </p:cNvPicPr>
          <p:nvPr/>
        </p:nvPicPr>
        <p:blipFill>
          <a:blip r:embed="rId2"/>
          <a:srcRect t="24660" b="11708"/>
          <a:stretch>
            <a:fillRect/>
          </a:stretch>
        </p:blipFill>
        <p:spPr>
          <a:xfrm>
            <a:off x="-298486" y="1415779"/>
            <a:ext cx="11290373" cy="5079698"/>
          </a:xfrm>
          <a:prstGeom prst="rect">
            <a:avLst/>
          </a:prstGeom>
          <a:ln w="12700">
            <a:miter lim="400000"/>
          </a:ln>
        </p:spPr>
      </p:pic>
      <p:sp>
        <p:nvSpPr>
          <p:cNvPr id="390" name="Dunas Arm Chair"/>
          <p:cNvSpPr txBox="1"/>
          <p:nvPr/>
        </p:nvSpPr>
        <p:spPr>
          <a:xfrm>
            <a:off x="9367770" y="464265"/>
            <a:ext cx="1008885" cy="789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latin typeface="Avenir Next Condensed"/>
                <a:ea typeface="Avenir Next Condensed"/>
                <a:cs typeface="Avenir Next Condensed"/>
                <a:sym typeface="Avenir Next Condensed"/>
              </a:defRPr>
            </a:lvl1pPr>
          </a:lstStyle>
          <a:p>
            <a:r>
              <a:t>Vicky</a:t>
            </a:r>
          </a:p>
        </p:txBody>
      </p:sp>
      <p:sp>
        <p:nvSpPr>
          <p:cNvPr id="391"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CANTARUTTI COLLECTION</a:t>
            </a: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 name="Image" descr="Image"/>
          <p:cNvPicPr>
            <a:picLocks noChangeAspect="1"/>
          </p:cNvPicPr>
          <p:nvPr/>
        </p:nvPicPr>
        <p:blipFill>
          <a:blip r:embed="rId2"/>
          <a:srcRect t="16128" b="14233"/>
          <a:stretch>
            <a:fillRect/>
          </a:stretch>
        </p:blipFill>
        <p:spPr>
          <a:xfrm>
            <a:off x="-320675" y="987622"/>
            <a:ext cx="11334830" cy="5581141"/>
          </a:xfrm>
          <a:prstGeom prst="rect">
            <a:avLst/>
          </a:prstGeom>
          <a:ln w="12700">
            <a:miter lim="400000"/>
          </a:ln>
        </p:spPr>
      </p:pic>
      <p:sp>
        <p:nvSpPr>
          <p:cNvPr id="394" name="Dunas Arm Chair"/>
          <p:cNvSpPr txBox="1"/>
          <p:nvPr/>
        </p:nvSpPr>
        <p:spPr>
          <a:xfrm>
            <a:off x="9367770" y="464265"/>
            <a:ext cx="1008885" cy="789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latin typeface="Avenir Next Condensed"/>
                <a:ea typeface="Avenir Next Condensed"/>
                <a:cs typeface="Avenir Next Condensed"/>
                <a:sym typeface="Avenir Next Condensed"/>
              </a:defRPr>
            </a:lvl1pPr>
          </a:lstStyle>
          <a:p>
            <a:r>
              <a:t>Vicky</a:t>
            </a:r>
          </a:p>
        </p:txBody>
      </p:sp>
      <p:sp>
        <p:nvSpPr>
          <p:cNvPr id="395"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CANTARUTTI COLLECTION</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 name="Image" descr="Image"/>
          <p:cNvPicPr>
            <a:picLocks noChangeAspect="1"/>
          </p:cNvPicPr>
          <p:nvPr/>
        </p:nvPicPr>
        <p:blipFill>
          <a:blip r:embed="rId2"/>
          <a:srcRect t="27395" b="13779"/>
          <a:stretch>
            <a:fillRect/>
          </a:stretch>
        </p:blipFill>
        <p:spPr>
          <a:xfrm>
            <a:off x="-335559" y="1414859"/>
            <a:ext cx="11364585" cy="4726854"/>
          </a:xfrm>
          <a:prstGeom prst="rect">
            <a:avLst/>
          </a:prstGeom>
          <a:ln w="12700">
            <a:miter lim="400000"/>
          </a:ln>
        </p:spPr>
      </p:pic>
      <p:sp>
        <p:nvSpPr>
          <p:cNvPr id="398" name="Dunas Arm Chair"/>
          <p:cNvSpPr txBox="1"/>
          <p:nvPr/>
        </p:nvSpPr>
        <p:spPr>
          <a:xfrm>
            <a:off x="9367770" y="464265"/>
            <a:ext cx="1006853" cy="789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latin typeface="Avenir Next Condensed"/>
                <a:ea typeface="Avenir Next Condensed"/>
                <a:cs typeface="Avenir Next Condensed"/>
                <a:sym typeface="Avenir Next Condensed"/>
              </a:defRPr>
            </a:lvl1pPr>
          </a:lstStyle>
          <a:p>
            <a:r>
              <a:t>Yumi</a:t>
            </a:r>
          </a:p>
        </p:txBody>
      </p:sp>
      <p:sp>
        <p:nvSpPr>
          <p:cNvPr id="399"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CANTARUTTI COLLECTION</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Dunas Arm Chair"/>
          <p:cNvSpPr txBox="1"/>
          <p:nvPr/>
        </p:nvSpPr>
        <p:spPr>
          <a:xfrm>
            <a:off x="9051636" y="464265"/>
            <a:ext cx="1598831"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4000">
                <a:latin typeface="Avenir Next Condensed"/>
                <a:ea typeface="Avenir Next Condensed"/>
                <a:cs typeface="Avenir Next Condensed"/>
                <a:sym typeface="Avenir Next Condensed"/>
              </a:defRPr>
            </a:lvl1pPr>
          </a:lstStyle>
          <a:p>
            <a:r>
              <a:rPr dirty="0" err="1"/>
              <a:t>Hyppo</a:t>
            </a:r>
            <a:endParaRPr dirty="0"/>
          </a:p>
        </p:txBody>
      </p:sp>
      <p:pic>
        <p:nvPicPr>
          <p:cNvPr id="402" name="Hyppo-Gallery-9.jpg" descr="Hyppo-Gallery-9.jpg"/>
          <p:cNvPicPr>
            <a:picLocks noChangeAspect="1"/>
          </p:cNvPicPr>
          <p:nvPr/>
        </p:nvPicPr>
        <p:blipFill>
          <a:blip r:embed="rId2"/>
          <a:stretch>
            <a:fillRect/>
          </a:stretch>
        </p:blipFill>
        <p:spPr>
          <a:xfrm>
            <a:off x="182413" y="1627683"/>
            <a:ext cx="4981874" cy="4981874"/>
          </a:xfrm>
          <a:prstGeom prst="rect">
            <a:avLst/>
          </a:prstGeom>
          <a:ln w="12700">
            <a:miter lim="400000"/>
          </a:ln>
        </p:spPr>
      </p:pic>
      <p:pic>
        <p:nvPicPr>
          <p:cNvPr id="403" name="Hyppo-Gallery-2.jpg" descr="Hyppo-Gallery-2.jpg"/>
          <p:cNvPicPr>
            <a:picLocks noChangeAspect="1"/>
          </p:cNvPicPr>
          <p:nvPr/>
        </p:nvPicPr>
        <p:blipFill>
          <a:blip r:embed="rId3"/>
          <a:stretch>
            <a:fillRect/>
          </a:stretch>
        </p:blipFill>
        <p:spPr>
          <a:xfrm>
            <a:off x="5577135" y="1627683"/>
            <a:ext cx="4981874" cy="4981874"/>
          </a:xfrm>
          <a:prstGeom prst="rect">
            <a:avLst/>
          </a:prstGeom>
          <a:ln w="12700">
            <a:miter lim="400000"/>
          </a:ln>
        </p:spPr>
      </p:pic>
      <p:sp>
        <p:nvSpPr>
          <p:cNvPr id="404"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CANTARUTTI COLLECTION</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Dunas Arm Chair"/>
          <p:cNvSpPr txBox="1"/>
          <p:nvPr/>
        </p:nvSpPr>
        <p:spPr>
          <a:xfrm>
            <a:off x="9051636" y="464265"/>
            <a:ext cx="1598831"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4000">
                <a:latin typeface="Avenir Next Condensed"/>
                <a:ea typeface="Avenir Next Condensed"/>
                <a:cs typeface="Avenir Next Condensed"/>
                <a:sym typeface="Avenir Next Condensed"/>
              </a:defRPr>
            </a:lvl1pPr>
          </a:lstStyle>
          <a:p>
            <a:r>
              <a:rPr dirty="0" err="1"/>
              <a:t>Hyppo</a:t>
            </a:r>
            <a:endParaRPr dirty="0"/>
          </a:p>
        </p:txBody>
      </p:sp>
      <p:pic>
        <p:nvPicPr>
          <p:cNvPr id="407" name="Hyppo-Gallery-1.jpg" descr="Hyppo-Gallery-1.jpg"/>
          <p:cNvPicPr>
            <a:picLocks noChangeAspect="1"/>
          </p:cNvPicPr>
          <p:nvPr/>
        </p:nvPicPr>
        <p:blipFill>
          <a:blip r:embed="rId2"/>
          <a:stretch>
            <a:fillRect/>
          </a:stretch>
        </p:blipFill>
        <p:spPr>
          <a:xfrm>
            <a:off x="119904" y="1644550"/>
            <a:ext cx="5043391" cy="5043390"/>
          </a:xfrm>
          <a:prstGeom prst="rect">
            <a:avLst/>
          </a:prstGeom>
          <a:ln w="12700">
            <a:miter lim="400000"/>
          </a:ln>
        </p:spPr>
      </p:pic>
      <p:pic>
        <p:nvPicPr>
          <p:cNvPr id="408" name="Hyppo-Gallery-6.jpg" descr="Hyppo-Gallery-6.jpg"/>
          <p:cNvPicPr>
            <a:picLocks noChangeAspect="1"/>
          </p:cNvPicPr>
          <p:nvPr/>
        </p:nvPicPr>
        <p:blipFill>
          <a:blip r:embed="rId3"/>
          <a:stretch>
            <a:fillRect/>
          </a:stretch>
        </p:blipFill>
        <p:spPr>
          <a:xfrm>
            <a:off x="5528716" y="1644550"/>
            <a:ext cx="5043390" cy="5043390"/>
          </a:xfrm>
          <a:prstGeom prst="rect">
            <a:avLst/>
          </a:prstGeom>
          <a:ln w="12700">
            <a:miter lim="400000"/>
          </a:ln>
        </p:spPr>
      </p:pic>
      <p:sp>
        <p:nvSpPr>
          <p:cNvPr id="409"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CANTARUTTI COLLECTION</a:t>
            </a: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 name="Pillow_219_conferenza.jpg" descr="Pillow_219_conferenza.jpg"/>
          <p:cNvPicPr>
            <a:picLocks noChangeAspect="1"/>
          </p:cNvPicPr>
          <p:nvPr/>
        </p:nvPicPr>
        <p:blipFill>
          <a:blip r:embed="rId2">
            <a:alphaModFix amt="44550"/>
          </a:blip>
          <a:srcRect t="18225" b="6282"/>
          <a:stretch>
            <a:fillRect/>
          </a:stretch>
        </p:blipFill>
        <p:spPr>
          <a:xfrm>
            <a:off x="-505803" y="-19350"/>
            <a:ext cx="15017986" cy="7801345"/>
          </a:xfrm>
          <a:prstGeom prst="rect">
            <a:avLst/>
          </a:prstGeom>
          <a:ln w="12700">
            <a:miter lim="400000"/>
          </a:ln>
        </p:spPr>
      </p:pic>
      <p:sp>
        <p:nvSpPr>
          <p:cNvPr id="412" name="TextBox 15"/>
          <p:cNvSpPr txBox="1"/>
          <p:nvPr/>
        </p:nvSpPr>
        <p:spPr>
          <a:xfrm>
            <a:off x="3780058" y="3103110"/>
            <a:ext cx="3133285" cy="1350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8800">
                <a:latin typeface="Arial"/>
                <a:ea typeface="Arial"/>
                <a:cs typeface="Arial"/>
                <a:sym typeface="Arial"/>
              </a:defRPr>
            </a:lvl1pPr>
          </a:lstStyle>
          <a:p>
            <a:r>
              <a:t>Et. al</a:t>
            </a: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Classy"/>
          <p:cNvSpPr txBox="1"/>
          <p:nvPr/>
        </p:nvSpPr>
        <p:spPr>
          <a:xfrm>
            <a:off x="8571884" y="243650"/>
            <a:ext cx="1415999" cy="929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Classy</a:t>
            </a:r>
          </a:p>
        </p:txBody>
      </p:sp>
      <p:sp>
        <p:nvSpPr>
          <p:cNvPr id="415"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ET.AL. COLLECTION</a:t>
            </a:r>
          </a:p>
        </p:txBody>
      </p:sp>
      <p:pic>
        <p:nvPicPr>
          <p:cNvPr id="416" name="Classy_ambientata.tif" descr="Classy_ambientata.tif"/>
          <p:cNvPicPr>
            <a:picLocks noChangeAspect="1"/>
          </p:cNvPicPr>
          <p:nvPr/>
        </p:nvPicPr>
        <p:blipFill>
          <a:blip r:embed="rId2"/>
          <a:stretch>
            <a:fillRect/>
          </a:stretch>
        </p:blipFill>
        <p:spPr>
          <a:xfrm>
            <a:off x="550711" y="1041684"/>
            <a:ext cx="9258305" cy="5473131"/>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imm-2020_8.hd.jpg" descr="imm-2020_8.hd.jpg"/>
          <p:cNvPicPr>
            <a:picLocks noChangeAspect="1"/>
          </p:cNvPicPr>
          <p:nvPr/>
        </p:nvPicPr>
        <p:blipFill>
          <a:blip r:embed="rId2"/>
          <a:srcRect t="10009"/>
          <a:stretch>
            <a:fillRect/>
          </a:stretch>
        </p:blipFill>
        <p:spPr>
          <a:xfrm>
            <a:off x="1433898" y="1066194"/>
            <a:ext cx="6781724" cy="6102917"/>
          </a:xfrm>
          <a:prstGeom prst="rect">
            <a:avLst/>
          </a:prstGeom>
          <a:ln w="12700">
            <a:miter lim="400000"/>
          </a:ln>
        </p:spPr>
      </p:pic>
      <p:sp>
        <p:nvSpPr>
          <p:cNvPr id="145" name="object 3"/>
          <p:cNvSpPr txBox="1"/>
          <p:nvPr/>
        </p:nvSpPr>
        <p:spPr>
          <a:xfrm>
            <a:off x="137697" y="719830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TONON COLLECTION</a:t>
            </a:r>
          </a:p>
        </p:txBody>
      </p:sp>
      <p:sp>
        <p:nvSpPr>
          <p:cNvPr id="146" name="TextBox 15"/>
          <p:cNvSpPr txBox="1"/>
          <p:nvPr/>
        </p:nvSpPr>
        <p:spPr>
          <a:xfrm>
            <a:off x="8756073" y="22163"/>
            <a:ext cx="1497077" cy="861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5000">
                <a:latin typeface="Avenir Next Condensed"/>
                <a:ea typeface="Avenir Next Condensed"/>
                <a:cs typeface="Avenir Next Condensed"/>
                <a:sym typeface="Avenir Next Condensed"/>
              </a:defRPr>
            </a:lvl1pPr>
          </a:lstStyle>
          <a:p>
            <a:r>
              <a:rPr dirty="0" err="1"/>
              <a:t>Fl@t</a:t>
            </a:r>
            <a:endParaRPr dirty="0"/>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Classy"/>
          <p:cNvSpPr txBox="1"/>
          <p:nvPr/>
        </p:nvSpPr>
        <p:spPr>
          <a:xfrm>
            <a:off x="8571884" y="243650"/>
            <a:ext cx="1415999" cy="929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Classy</a:t>
            </a:r>
          </a:p>
        </p:txBody>
      </p:sp>
      <p:sp>
        <p:nvSpPr>
          <p:cNvPr id="419"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ET.AL. COLLECTION</a:t>
            </a:r>
          </a:p>
        </p:txBody>
      </p:sp>
      <p:pic>
        <p:nvPicPr>
          <p:cNvPr id="420" name="Classy_apeertura_1090+1091.tif" descr="Classy_apeertura_1090+1091.tif"/>
          <p:cNvPicPr>
            <a:picLocks noChangeAspect="1"/>
          </p:cNvPicPr>
          <p:nvPr/>
        </p:nvPicPr>
        <p:blipFill>
          <a:blip r:embed="rId2"/>
          <a:srcRect t="9171" b="5114"/>
          <a:stretch>
            <a:fillRect/>
          </a:stretch>
        </p:blipFill>
        <p:spPr>
          <a:xfrm>
            <a:off x="474305" y="1088908"/>
            <a:ext cx="4703385" cy="5378685"/>
          </a:xfrm>
          <a:prstGeom prst="rect">
            <a:avLst/>
          </a:prstGeom>
          <a:ln w="12700">
            <a:miter lim="400000"/>
          </a:ln>
        </p:spPr>
      </p:pic>
      <p:pic>
        <p:nvPicPr>
          <p:cNvPr id="421" name="Classy_PP_02.tif" descr="Classy_PP_02.tif"/>
          <p:cNvPicPr>
            <a:picLocks noChangeAspect="1"/>
          </p:cNvPicPr>
          <p:nvPr/>
        </p:nvPicPr>
        <p:blipFill>
          <a:blip r:embed="rId3"/>
          <a:stretch>
            <a:fillRect/>
          </a:stretch>
        </p:blipFill>
        <p:spPr>
          <a:xfrm>
            <a:off x="5972016" y="1089074"/>
            <a:ext cx="4239388" cy="5656164"/>
          </a:xfrm>
          <a:prstGeom prst="rect">
            <a:avLst/>
          </a:prstGeom>
          <a:ln w="12700">
            <a:miter lim="400000"/>
          </a:ln>
        </p:spPr>
      </p:pic>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Snap"/>
          <p:cNvSpPr txBox="1"/>
          <p:nvPr/>
        </p:nvSpPr>
        <p:spPr>
          <a:xfrm>
            <a:off x="8802313" y="243650"/>
            <a:ext cx="1185570" cy="929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Snap</a:t>
            </a:r>
          </a:p>
        </p:txBody>
      </p:sp>
      <p:sp>
        <p:nvSpPr>
          <p:cNvPr id="424"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ET.AL. COLLECTION</a:t>
            </a:r>
          </a:p>
        </p:txBody>
      </p:sp>
      <p:pic>
        <p:nvPicPr>
          <p:cNvPr id="425" name="Snap_1100_1101_01.tif" descr="Snap_1100_1101_01.tif"/>
          <p:cNvPicPr>
            <a:picLocks noChangeAspect="1"/>
          </p:cNvPicPr>
          <p:nvPr/>
        </p:nvPicPr>
        <p:blipFill>
          <a:blip r:embed="rId2"/>
          <a:srcRect t="17383" b="12413"/>
          <a:stretch>
            <a:fillRect/>
          </a:stretch>
        </p:blipFill>
        <p:spPr>
          <a:xfrm>
            <a:off x="139096" y="1100334"/>
            <a:ext cx="5663723" cy="5304882"/>
          </a:xfrm>
          <a:prstGeom prst="rect">
            <a:avLst/>
          </a:prstGeom>
          <a:ln w="12700">
            <a:miter lim="400000"/>
          </a:ln>
        </p:spPr>
      </p:pic>
      <p:pic>
        <p:nvPicPr>
          <p:cNvPr id="426" name="Snap + Tav_0001.tif" descr="Snap + Tav_0001.tif"/>
          <p:cNvPicPr>
            <a:picLocks noChangeAspect="1"/>
          </p:cNvPicPr>
          <p:nvPr/>
        </p:nvPicPr>
        <p:blipFill>
          <a:blip r:embed="rId3"/>
          <a:srcRect l="13273" t="13059" b="10794"/>
          <a:stretch>
            <a:fillRect/>
          </a:stretch>
        </p:blipFill>
        <p:spPr>
          <a:xfrm>
            <a:off x="6153791" y="1099005"/>
            <a:ext cx="4464339" cy="5229614"/>
          </a:xfrm>
          <a:prstGeom prst="rect">
            <a:avLst/>
          </a:prstGeom>
          <a:ln w="12700">
            <a:miter lim="400000"/>
          </a:ln>
        </p:spPr>
      </p:pic>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Snap"/>
          <p:cNvSpPr txBox="1"/>
          <p:nvPr/>
        </p:nvSpPr>
        <p:spPr>
          <a:xfrm>
            <a:off x="8802313" y="243650"/>
            <a:ext cx="1185570" cy="929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Snap</a:t>
            </a:r>
          </a:p>
        </p:txBody>
      </p:sp>
      <p:sp>
        <p:nvSpPr>
          <p:cNvPr id="429"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ET.AL. COLLECTION</a:t>
            </a:r>
          </a:p>
        </p:txBody>
      </p:sp>
      <p:pic>
        <p:nvPicPr>
          <p:cNvPr id="430" name="snap_PP_0004.tif" descr="snap_PP_0004.tif"/>
          <p:cNvPicPr>
            <a:picLocks noChangeAspect="1"/>
          </p:cNvPicPr>
          <p:nvPr/>
        </p:nvPicPr>
        <p:blipFill>
          <a:blip r:embed="rId2"/>
          <a:srcRect t="9287"/>
          <a:stretch>
            <a:fillRect/>
          </a:stretch>
        </p:blipFill>
        <p:spPr>
          <a:xfrm>
            <a:off x="438391" y="1216025"/>
            <a:ext cx="4233979" cy="5124325"/>
          </a:xfrm>
          <a:prstGeom prst="rect">
            <a:avLst/>
          </a:prstGeom>
          <a:ln w="12700">
            <a:miter lim="400000"/>
          </a:ln>
        </p:spPr>
      </p:pic>
      <p:pic>
        <p:nvPicPr>
          <p:cNvPr id="431" name="snap_PP_0001.tif" descr="snap_PP_0001.tif"/>
          <p:cNvPicPr>
            <a:picLocks noChangeAspect="1"/>
          </p:cNvPicPr>
          <p:nvPr/>
        </p:nvPicPr>
        <p:blipFill>
          <a:blip r:embed="rId3"/>
          <a:stretch>
            <a:fillRect/>
          </a:stretch>
        </p:blipFill>
        <p:spPr>
          <a:xfrm>
            <a:off x="6010426" y="1162127"/>
            <a:ext cx="4215107" cy="5625128"/>
          </a:xfrm>
          <a:prstGeom prst="rect">
            <a:avLst/>
          </a:prstGeom>
          <a:ln w="12700">
            <a:miter lim="400000"/>
          </a:ln>
        </p:spPr>
      </p:pic>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 name="Immagine 3" descr="Immagine 3"/>
          <p:cNvPicPr>
            <a:picLocks noChangeAspect="1"/>
          </p:cNvPicPr>
          <p:nvPr/>
        </p:nvPicPr>
        <p:blipFill>
          <a:blip r:embed="rId2"/>
          <a:srcRect t="9873" b="5255"/>
          <a:stretch>
            <a:fillRect/>
          </a:stretch>
        </p:blipFill>
        <p:spPr>
          <a:xfrm>
            <a:off x="668337" y="1452349"/>
            <a:ext cx="9356726" cy="5105071"/>
          </a:xfrm>
          <a:prstGeom prst="rect">
            <a:avLst/>
          </a:prstGeom>
          <a:ln w="12700">
            <a:miter lim="400000"/>
          </a:ln>
        </p:spPr>
      </p:pic>
      <p:sp>
        <p:nvSpPr>
          <p:cNvPr id="434" name="Ambit"/>
          <p:cNvSpPr txBox="1"/>
          <p:nvPr/>
        </p:nvSpPr>
        <p:spPr>
          <a:xfrm>
            <a:off x="8595659" y="243650"/>
            <a:ext cx="1392224" cy="929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Ambit</a:t>
            </a:r>
          </a:p>
        </p:txBody>
      </p:sp>
      <p:sp>
        <p:nvSpPr>
          <p:cNvPr id="435"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ET.AL. COLLECTION</a:t>
            </a:r>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 name="Immagine 3" descr="Immagine 3"/>
          <p:cNvPicPr>
            <a:picLocks noChangeAspect="1"/>
          </p:cNvPicPr>
          <p:nvPr/>
        </p:nvPicPr>
        <p:blipFill>
          <a:blip r:embed="rId2"/>
          <a:srcRect t="11795"/>
          <a:stretch>
            <a:fillRect/>
          </a:stretch>
        </p:blipFill>
        <p:spPr>
          <a:xfrm>
            <a:off x="-2" y="1480195"/>
            <a:ext cx="9707606" cy="5305575"/>
          </a:xfrm>
          <a:prstGeom prst="rect">
            <a:avLst/>
          </a:prstGeom>
          <a:ln w="12700">
            <a:miter lim="400000"/>
          </a:ln>
        </p:spPr>
      </p:pic>
      <p:pic>
        <p:nvPicPr>
          <p:cNvPr id="438" name="Immagine 4" descr="Immagine 4"/>
          <p:cNvPicPr>
            <a:picLocks noChangeAspect="1"/>
          </p:cNvPicPr>
          <p:nvPr/>
        </p:nvPicPr>
        <p:blipFill>
          <a:blip r:embed="rId3"/>
          <a:stretch>
            <a:fillRect/>
          </a:stretch>
        </p:blipFill>
        <p:spPr>
          <a:xfrm>
            <a:off x="8900683" y="1480195"/>
            <a:ext cx="1792719" cy="5008604"/>
          </a:xfrm>
          <a:prstGeom prst="rect">
            <a:avLst/>
          </a:prstGeom>
          <a:ln w="12700">
            <a:miter lim="400000"/>
          </a:ln>
        </p:spPr>
      </p:pic>
      <p:pic>
        <p:nvPicPr>
          <p:cNvPr id="439" name="Immagine 5" descr="Immagine 5"/>
          <p:cNvPicPr>
            <a:picLocks noChangeAspect="1"/>
          </p:cNvPicPr>
          <p:nvPr/>
        </p:nvPicPr>
        <p:blipFill>
          <a:blip r:embed="rId4"/>
          <a:stretch>
            <a:fillRect/>
          </a:stretch>
        </p:blipFill>
        <p:spPr>
          <a:xfrm>
            <a:off x="341424" y="4792395"/>
            <a:ext cx="1254875" cy="1696403"/>
          </a:xfrm>
          <a:prstGeom prst="rect">
            <a:avLst/>
          </a:prstGeom>
          <a:ln w="12700">
            <a:miter lim="400000"/>
          </a:ln>
        </p:spPr>
      </p:pic>
      <p:sp>
        <p:nvSpPr>
          <p:cNvPr id="440" name="Ambit"/>
          <p:cNvSpPr txBox="1"/>
          <p:nvPr/>
        </p:nvSpPr>
        <p:spPr>
          <a:xfrm>
            <a:off x="8811559" y="319850"/>
            <a:ext cx="1392224" cy="929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Ambit</a:t>
            </a:r>
          </a:p>
        </p:txBody>
      </p:sp>
      <p:sp>
        <p:nvSpPr>
          <p:cNvPr id="441"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ET.AL. COLLECTION</a:t>
            </a:r>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 name="Immagine 3" descr="Immagine 3"/>
          <p:cNvPicPr>
            <a:picLocks noChangeAspect="1"/>
          </p:cNvPicPr>
          <p:nvPr/>
        </p:nvPicPr>
        <p:blipFill>
          <a:blip r:embed="rId2"/>
          <a:srcRect t="18333" b="7563"/>
          <a:stretch>
            <a:fillRect/>
          </a:stretch>
        </p:blipFill>
        <p:spPr>
          <a:xfrm>
            <a:off x="417924" y="1958314"/>
            <a:ext cx="4505710" cy="4457300"/>
          </a:xfrm>
          <a:prstGeom prst="rect">
            <a:avLst/>
          </a:prstGeom>
          <a:ln w="12700">
            <a:miter lim="400000"/>
          </a:ln>
        </p:spPr>
      </p:pic>
      <p:pic>
        <p:nvPicPr>
          <p:cNvPr id="444" name="Immagine 5" descr="Immagine 5"/>
          <p:cNvPicPr>
            <a:picLocks noChangeAspect="1"/>
          </p:cNvPicPr>
          <p:nvPr/>
        </p:nvPicPr>
        <p:blipFill>
          <a:blip r:embed="rId3"/>
          <a:srcRect t="19291" b="5018"/>
          <a:stretch>
            <a:fillRect/>
          </a:stretch>
        </p:blipFill>
        <p:spPr>
          <a:xfrm>
            <a:off x="5769766" y="1931143"/>
            <a:ext cx="4505710" cy="4552704"/>
          </a:xfrm>
          <a:prstGeom prst="rect">
            <a:avLst/>
          </a:prstGeom>
          <a:ln w="12700">
            <a:miter lim="400000"/>
          </a:ln>
        </p:spPr>
      </p:pic>
      <p:sp>
        <p:nvSpPr>
          <p:cNvPr id="445" name="Noodle"/>
          <p:cNvSpPr txBox="1"/>
          <p:nvPr/>
        </p:nvSpPr>
        <p:spPr>
          <a:xfrm>
            <a:off x="8545163" y="319850"/>
            <a:ext cx="1658619" cy="929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Noodle</a:t>
            </a:r>
          </a:p>
        </p:txBody>
      </p:sp>
      <p:sp>
        <p:nvSpPr>
          <p:cNvPr id="446"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ET.AL. COLLECTION</a:t>
            </a: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Immagine 7" descr="Immagine 7"/>
          <p:cNvPicPr>
            <a:picLocks noChangeAspect="1"/>
          </p:cNvPicPr>
          <p:nvPr/>
        </p:nvPicPr>
        <p:blipFill>
          <a:blip r:embed="rId2"/>
          <a:srcRect t="14508" r="9647" b="4853"/>
          <a:stretch>
            <a:fillRect/>
          </a:stretch>
        </p:blipFill>
        <p:spPr>
          <a:xfrm>
            <a:off x="1235074" y="1391851"/>
            <a:ext cx="8223303" cy="5504419"/>
          </a:xfrm>
          <a:prstGeom prst="rect">
            <a:avLst/>
          </a:prstGeom>
          <a:ln w="12700">
            <a:miter lim="400000"/>
          </a:ln>
        </p:spPr>
      </p:pic>
      <p:sp>
        <p:nvSpPr>
          <p:cNvPr id="449" name="Noodle"/>
          <p:cNvSpPr txBox="1"/>
          <p:nvPr/>
        </p:nvSpPr>
        <p:spPr>
          <a:xfrm>
            <a:off x="8545163" y="319850"/>
            <a:ext cx="1658619" cy="929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Noodle</a:t>
            </a:r>
          </a:p>
        </p:txBody>
      </p:sp>
      <p:sp>
        <p:nvSpPr>
          <p:cNvPr id="450"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ET.AL. COLLECTION</a:t>
            </a: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 name="Immagine 10" descr="Immagine 10"/>
          <p:cNvPicPr>
            <a:picLocks noChangeAspect="1"/>
          </p:cNvPicPr>
          <p:nvPr/>
        </p:nvPicPr>
        <p:blipFill>
          <a:blip r:embed="rId2"/>
          <a:stretch>
            <a:fillRect/>
          </a:stretch>
        </p:blipFill>
        <p:spPr>
          <a:xfrm>
            <a:off x="451625" y="1244272"/>
            <a:ext cx="9546171" cy="5642495"/>
          </a:xfrm>
          <a:prstGeom prst="rect">
            <a:avLst/>
          </a:prstGeom>
          <a:ln w="12700">
            <a:miter lim="400000"/>
          </a:ln>
        </p:spPr>
      </p:pic>
      <p:sp>
        <p:nvSpPr>
          <p:cNvPr id="453" name="Pillow"/>
          <p:cNvSpPr txBox="1"/>
          <p:nvPr/>
        </p:nvSpPr>
        <p:spPr>
          <a:xfrm>
            <a:off x="8648199" y="319850"/>
            <a:ext cx="1391005" cy="929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Pillow</a:t>
            </a:r>
          </a:p>
        </p:txBody>
      </p:sp>
      <p:pic>
        <p:nvPicPr>
          <p:cNvPr id="454" name="Pillow-e1574950351929-140x140.png" descr="Pillow-e1574950351929-140x140.png"/>
          <p:cNvPicPr>
            <a:picLocks noChangeAspect="1"/>
          </p:cNvPicPr>
          <p:nvPr/>
        </p:nvPicPr>
        <p:blipFill>
          <a:blip r:embed="rId3"/>
          <a:stretch>
            <a:fillRect/>
          </a:stretch>
        </p:blipFill>
        <p:spPr>
          <a:xfrm>
            <a:off x="463986" y="204372"/>
            <a:ext cx="769999" cy="770000"/>
          </a:xfrm>
          <a:prstGeom prst="rect">
            <a:avLst/>
          </a:prstGeom>
          <a:ln w="12700">
            <a:miter lim="400000"/>
          </a:ln>
        </p:spPr>
      </p:pic>
      <p:pic>
        <p:nvPicPr>
          <p:cNvPr id="455" name="Pillow-218-140x140.png" descr="Pillow-218-140x140.png"/>
          <p:cNvPicPr>
            <a:picLocks noChangeAspect="1"/>
          </p:cNvPicPr>
          <p:nvPr/>
        </p:nvPicPr>
        <p:blipFill>
          <a:blip r:embed="rId4"/>
          <a:stretch>
            <a:fillRect/>
          </a:stretch>
        </p:blipFill>
        <p:spPr>
          <a:xfrm>
            <a:off x="1392633" y="-7827"/>
            <a:ext cx="1016597" cy="1016597"/>
          </a:xfrm>
          <a:prstGeom prst="rect">
            <a:avLst/>
          </a:prstGeom>
          <a:ln w="12700">
            <a:miter lim="400000"/>
          </a:ln>
        </p:spPr>
      </p:pic>
      <p:pic>
        <p:nvPicPr>
          <p:cNvPr id="456" name="pillow-217-140x140.png" descr="pillow-217-140x140.png"/>
          <p:cNvPicPr>
            <a:picLocks noChangeAspect="1"/>
          </p:cNvPicPr>
          <p:nvPr/>
        </p:nvPicPr>
        <p:blipFill>
          <a:blip r:embed="rId5"/>
          <a:stretch>
            <a:fillRect/>
          </a:stretch>
        </p:blipFill>
        <p:spPr>
          <a:xfrm>
            <a:off x="2567880" y="81073"/>
            <a:ext cx="1016597" cy="1016597"/>
          </a:xfrm>
          <a:prstGeom prst="rect">
            <a:avLst/>
          </a:prstGeom>
          <a:ln w="12700">
            <a:miter lim="400000"/>
          </a:ln>
        </p:spPr>
      </p:pic>
      <p:sp>
        <p:nvSpPr>
          <p:cNvPr id="457"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ET.AL. COLLECTION</a:t>
            </a: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 name="Immagine 6" descr="Immagine 6"/>
          <p:cNvPicPr>
            <a:picLocks noChangeAspect="1"/>
          </p:cNvPicPr>
          <p:nvPr/>
        </p:nvPicPr>
        <p:blipFill>
          <a:blip r:embed="rId2"/>
          <a:srcRect t="11411" b="3795"/>
          <a:stretch>
            <a:fillRect/>
          </a:stretch>
        </p:blipFill>
        <p:spPr>
          <a:xfrm>
            <a:off x="487560" y="1149567"/>
            <a:ext cx="9718221" cy="5672180"/>
          </a:xfrm>
          <a:prstGeom prst="rect">
            <a:avLst/>
          </a:prstGeom>
          <a:ln w="12700">
            <a:miter lim="400000"/>
          </a:ln>
        </p:spPr>
      </p:pic>
      <p:sp>
        <p:nvSpPr>
          <p:cNvPr id="460" name="Pillow"/>
          <p:cNvSpPr txBox="1"/>
          <p:nvPr/>
        </p:nvSpPr>
        <p:spPr>
          <a:xfrm>
            <a:off x="8812778" y="319850"/>
            <a:ext cx="1391005" cy="929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Pillow</a:t>
            </a:r>
          </a:p>
        </p:txBody>
      </p:sp>
      <p:sp>
        <p:nvSpPr>
          <p:cNvPr id="461"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ET.AL. COLLECTION</a:t>
            </a: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 name="Immagine 4" descr="Immagine 4"/>
          <p:cNvPicPr>
            <a:picLocks noChangeAspect="1"/>
          </p:cNvPicPr>
          <p:nvPr/>
        </p:nvPicPr>
        <p:blipFill>
          <a:blip r:embed="rId2"/>
          <a:srcRect t="11468"/>
          <a:stretch>
            <a:fillRect/>
          </a:stretch>
        </p:blipFill>
        <p:spPr>
          <a:xfrm>
            <a:off x="476115" y="1217848"/>
            <a:ext cx="9468118" cy="5586012"/>
          </a:xfrm>
          <a:prstGeom prst="rect">
            <a:avLst/>
          </a:prstGeom>
          <a:ln w="12700">
            <a:miter lim="400000"/>
          </a:ln>
        </p:spPr>
      </p:pic>
      <p:sp>
        <p:nvSpPr>
          <p:cNvPr id="464" name="Pillow"/>
          <p:cNvSpPr txBox="1"/>
          <p:nvPr/>
        </p:nvSpPr>
        <p:spPr>
          <a:xfrm>
            <a:off x="8622278" y="319850"/>
            <a:ext cx="1391005" cy="929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Pillow</a:t>
            </a:r>
          </a:p>
        </p:txBody>
      </p:sp>
      <p:sp>
        <p:nvSpPr>
          <p:cNvPr id="465"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ET.AL. COLLECTION</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imm-2020_2.hd.jpg" descr="imm-2020_2.hd.jpg"/>
          <p:cNvPicPr>
            <a:picLocks noChangeAspect="1"/>
          </p:cNvPicPr>
          <p:nvPr/>
        </p:nvPicPr>
        <p:blipFill>
          <a:blip r:embed="rId2"/>
          <a:srcRect t="3148" r="43017" b="10225"/>
          <a:stretch>
            <a:fillRect/>
          </a:stretch>
        </p:blipFill>
        <p:spPr>
          <a:xfrm>
            <a:off x="262928" y="1152970"/>
            <a:ext cx="3618362" cy="5500739"/>
          </a:xfrm>
          <a:prstGeom prst="rect">
            <a:avLst/>
          </a:prstGeom>
          <a:ln w="12700">
            <a:miter lim="400000"/>
          </a:ln>
        </p:spPr>
      </p:pic>
      <p:pic>
        <p:nvPicPr>
          <p:cNvPr id="149" name="imm-2020_10.hd.jpg" descr="imm-2020_10.hd.jpg"/>
          <p:cNvPicPr>
            <a:picLocks noChangeAspect="1"/>
          </p:cNvPicPr>
          <p:nvPr/>
        </p:nvPicPr>
        <p:blipFill>
          <a:blip r:embed="rId3"/>
          <a:stretch>
            <a:fillRect/>
          </a:stretch>
        </p:blipFill>
        <p:spPr>
          <a:xfrm>
            <a:off x="4532238" y="1148592"/>
            <a:ext cx="5522739" cy="5522742"/>
          </a:xfrm>
          <a:prstGeom prst="rect">
            <a:avLst/>
          </a:prstGeom>
          <a:ln w="12700">
            <a:miter lim="400000"/>
          </a:ln>
        </p:spPr>
      </p:pic>
      <p:sp>
        <p:nvSpPr>
          <p:cNvPr id="150"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TONON COLLECTION</a:t>
            </a:r>
          </a:p>
        </p:txBody>
      </p:sp>
      <p:sp>
        <p:nvSpPr>
          <p:cNvPr id="151" name="TextBox 15"/>
          <p:cNvSpPr txBox="1"/>
          <p:nvPr/>
        </p:nvSpPr>
        <p:spPr>
          <a:xfrm>
            <a:off x="7509164" y="157478"/>
            <a:ext cx="2682718" cy="861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5000">
                <a:latin typeface="Avenir Next Condensed"/>
                <a:ea typeface="Avenir Next Condensed"/>
                <a:cs typeface="Avenir Next Condensed"/>
                <a:sym typeface="Avenir Next Condensed"/>
              </a:defRPr>
            </a:lvl1pPr>
          </a:lstStyle>
          <a:p>
            <a:r>
              <a:rPr dirty="0" err="1"/>
              <a:t>Fl@t</a:t>
            </a:r>
            <a:r>
              <a:rPr dirty="0"/>
              <a:t> Soft</a:t>
            </a: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 name="Immagine 4" descr="Immagine 4"/>
          <p:cNvPicPr>
            <a:picLocks noChangeAspect="1"/>
          </p:cNvPicPr>
          <p:nvPr/>
        </p:nvPicPr>
        <p:blipFill>
          <a:blip r:embed="rId2"/>
          <a:stretch>
            <a:fillRect/>
          </a:stretch>
        </p:blipFill>
        <p:spPr>
          <a:xfrm>
            <a:off x="130716" y="1415251"/>
            <a:ext cx="7334099" cy="5263989"/>
          </a:xfrm>
          <a:prstGeom prst="rect">
            <a:avLst/>
          </a:prstGeom>
          <a:ln w="12700">
            <a:miter lim="400000"/>
          </a:ln>
        </p:spPr>
      </p:pic>
      <p:pic>
        <p:nvPicPr>
          <p:cNvPr id="468" name="Immagine 2" descr="Immagine 2"/>
          <p:cNvPicPr>
            <a:picLocks noChangeAspect="1"/>
          </p:cNvPicPr>
          <p:nvPr/>
        </p:nvPicPr>
        <p:blipFill>
          <a:blip r:embed="rId3"/>
          <a:stretch>
            <a:fillRect/>
          </a:stretch>
        </p:blipFill>
        <p:spPr>
          <a:xfrm>
            <a:off x="6535355" y="1415251"/>
            <a:ext cx="3952866" cy="5263989"/>
          </a:xfrm>
          <a:prstGeom prst="rect">
            <a:avLst/>
          </a:prstGeom>
          <a:ln w="12700">
            <a:miter lim="400000"/>
          </a:ln>
        </p:spPr>
      </p:pic>
      <p:sp>
        <p:nvSpPr>
          <p:cNvPr id="469" name="Shade"/>
          <p:cNvSpPr txBox="1"/>
          <p:nvPr/>
        </p:nvSpPr>
        <p:spPr>
          <a:xfrm>
            <a:off x="8762181" y="319850"/>
            <a:ext cx="1441602" cy="929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Shade</a:t>
            </a:r>
          </a:p>
        </p:txBody>
      </p:sp>
      <p:sp>
        <p:nvSpPr>
          <p:cNvPr id="470"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ET.AL. COLLECTION</a:t>
            </a:r>
          </a:p>
        </p:txBody>
      </p:sp>
      <p:pic>
        <p:nvPicPr>
          <p:cNvPr id="471" name="Shade_625-e1574950682154-140x140.png" descr="Shade_625-e1574950682154-140x140.png"/>
          <p:cNvPicPr>
            <a:picLocks noChangeAspect="1"/>
          </p:cNvPicPr>
          <p:nvPr/>
        </p:nvPicPr>
        <p:blipFill>
          <a:blip r:embed="rId4"/>
          <a:stretch>
            <a:fillRect/>
          </a:stretch>
        </p:blipFill>
        <p:spPr>
          <a:xfrm>
            <a:off x="151585" y="360908"/>
            <a:ext cx="808555" cy="808554"/>
          </a:xfrm>
          <a:prstGeom prst="rect">
            <a:avLst/>
          </a:prstGeom>
          <a:ln w="12700">
            <a:miter lim="400000"/>
          </a:ln>
        </p:spPr>
      </p:pic>
      <p:pic>
        <p:nvPicPr>
          <p:cNvPr id="472" name="Shade_2.1-e1574950646797-140x140.png" descr="Shade_2.1-e1574950646797-140x140.png"/>
          <p:cNvPicPr>
            <a:picLocks noChangeAspect="1"/>
          </p:cNvPicPr>
          <p:nvPr/>
        </p:nvPicPr>
        <p:blipFill>
          <a:blip r:embed="rId5"/>
          <a:stretch>
            <a:fillRect/>
          </a:stretch>
        </p:blipFill>
        <p:spPr>
          <a:xfrm>
            <a:off x="844231" y="290883"/>
            <a:ext cx="948603" cy="948603"/>
          </a:xfrm>
          <a:prstGeom prst="rect">
            <a:avLst/>
          </a:prstGeom>
          <a:ln w="12700">
            <a:miter lim="400000"/>
          </a:ln>
        </p:spPr>
      </p:pic>
      <p:pic>
        <p:nvPicPr>
          <p:cNvPr id="473" name="Shade_3.1-e1574950436738-140x140.png" descr="Shade_3.1-e1574950436738-140x140.png"/>
          <p:cNvPicPr>
            <a:picLocks noChangeAspect="1"/>
          </p:cNvPicPr>
          <p:nvPr/>
        </p:nvPicPr>
        <p:blipFill>
          <a:blip r:embed="rId6"/>
          <a:stretch>
            <a:fillRect/>
          </a:stretch>
        </p:blipFill>
        <p:spPr>
          <a:xfrm>
            <a:off x="1558503" y="161723"/>
            <a:ext cx="1206922" cy="1206923"/>
          </a:xfrm>
          <a:prstGeom prst="rect">
            <a:avLst/>
          </a:prstGeom>
          <a:ln w="12700">
            <a:miter lim="400000"/>
          </a:ln>
        </p:spPr>
      </p:pic>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Milos"/>
          <p:cNvSpPr txBox="1"/>
          <p:nvPr/>
        </p:nvSpPr>
        <p:spPr>
          <a:xfrm>
            <a:off x="8704778" y="243650"/>
            <a:ext cx="1283105" cy="929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Milos</a:t>
            </a:r>
          </a:p>
        </p:txBody>
      </p:sp>
      <p:sp>
        <p:nvSpPr>
          <p:cNvPr id="476"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ET.AL. COLLECTION</a:t>
            </a:r>
          </a:p>
        </p:txBody>
      </p:sp>
      <p:pic>
        <p:nvPicPr>
          <p:cNvPr id="477" name="Milos_ambientata.tif" descr="Milos_ambientata.tif"/>
          <p:cNvPicPr>
            <a:picLocks noChangeAspect="1"/>
          </p:cNvPicPr>
          <p:nvPr/>
        </p:nvPicPr>
        <p:blipFill>
          <a:blip r:embed="rId2"/>
          <a:stretch>
            <a:fillRect/>
          </a:stretch>
        </p:blipFill>
        <p:spPr>
          <a:xfrm>
            <a:off x="578367" y="1214580"/>
            <a:ext cx="9133938" cy="5399610"/>
          </a:xfrm>
          <a:prstGeom prst="rect">
            <a:avLst/>
          </a:prstGeom>
          <a:ln w="12700">
            <a:miter lim="400000"/>
          </a:ln>
        </p:spPr>
      </p:pic>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Milos"/>
          <p:cNvSpPr txBox="1"/>
          <p:nvPr/>
        </p:nvSpPr>
        <p:spPr>
          <a:xfrm>
            <a:off x="8704778" y="243650"/>
            <a:ext cx="1283105" cy="929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lvl="1" algn="r">
              <a:defRPr sz="4800">
                <a:solidFill>
                  <a:srgbClr val="231F20"/>
                </a:solidFill>
                <a:latin typeface="Avenir Next Condensed"/>
                <a:ea typeface="Avenir Next Condensed"/>
                <a:cs typeface="Avenir Next Condensed"/>
                <a:sym typeface="Avenir Next Condensed"/>
              </a:defRPr>
            </a:pPr>
            <a:r>
              <a:t>Milos</a:t>
            </a:r>
          </a:p>
        </p:txBody>
      </p:sp>
      <p:sp>
        <p:nvSpPr>
          <p:cNvPr id="480"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ET.AL. COLLECTION</a:t>
            </a:r>
          </a:p>
        </p:txBody>
      </p:sp>
      <p:pic>
        <p:nvPicPr>
          <p:cNvPr id="481" name="Milos_1140+shade.tif" descr="Milos_1140+shade.tif"/>
          <p:cNvPicPr>
            <a:picLocks noChangeAspect="1"/>
          </p:cNvPicPr>
          <p:nvPr/>
        </p:nvPicPr>
        <p:blipFill>
          <a:blip r:embed="rId2"/>
          <a:stretch>
            <a:fillRect/>
          </a:stretch>
        </p:blipFill>
        <p:spPr>
          <a:xfrm>
            <a:off x="315754" y="1104916"/>
            <a:ext cx="4007415" cy="5346667"/>
          </a:xfrm>
          <a:prstGeom prst="rect">
            <a:avLst/>
          </a:prstGeom>
          <a:ln w="12700">
            <a:miter lim="400000"/>
          </a:ln>
        </p:spPr>
      </p:pic>
      <p:pic>
        <p:nvPicPr>
          <p:cNvPr id="482" name="Milos_1142+snap.tif" descr="Milos_1142+snap.tif"/>
          <p:cNvPicPr>
            <a:picLocks noChangeAspect="1"/>
          </p:cNvPicPr>
          <p:nvPr/>
        </p:nvPicPr>
        <p:blipFill>
          <a:blip r:embed="rId3"/>
          <a:stretch>
            <a:fillRect/>
          </a:stretch>
        </p:blipFill>
        <p:spPr>
          <a:xfrm>
            <a:off x="6001904" y="1082471"/>
            <a:ext cx="4139800" cy="5523292"/>
          </a:xfrm>
          <a:prstGeom prst="rect">
            <a:avLst/>
          </a:prstGeom>
          <a:ln w="12700">
            <a:miter lim="400000"/>
          </a:ln>
        </p:spPr>
      </p:pic>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 name="Image" descr="Image"/>
          <p:cNvPicPr>
            <a:picLocks noChangeAspect="1"/>
          </p:cNvPicPr>
          <p:nvPr/>
        </p:nvPicPr>
        <p:blipFill>
          <a:blip r:embed="rId2">
            <a:alphaModFix amt="36699"/>
          </a:blip>
          <a:srcRect t="25227" r="51515" b="20238"/>
          <a:stretch>
            <a:fillRect/>
          </a:stretch>
        </p:blipFill>
        <p:spPr>
          <a:xfrm>
            <a:off x="-1162802" y="-1671899"/>
            <a:ext cx="12196917" cy="9700216"/>
          </a:xfrm>
          <a:prstGeom prst="rect">
            <a:avLst/>
          </a:prstGeom>
          <a:ln w="12700">
            <a:miter lim="400000"/>
          </a:ln>
        </p:spPr>
      </p:pic>
      <p:sp>
        <p:nvSpPr>
          <p:cNvPr id="485" name="TextBox 15"/>
          <p:cNvSpPr txBox="1"/>
          <p:nvPr/>
        </p:nvSpPr>
        <p:spPr>
          <a:xfrm>
            <a:off x="3011055" y="2970528"/>
            <a:ext cx="4072769" cy="14465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8800">
                <a:latin typeface="Avenir Next Condensed"/>
                <a:ea typeface="Avenir Next Condensed"/>
                <a:cs typeface="Avenir Next Condensed"/>
                <a:sym typeface="Avenir Next Condensed"/>
              </a:defRPr>
            </a:lvl1pPr>
          </a:lstStyle>
          <a:p>
            <a:r>
              <a:rPr dirty="0" err="1"/>
              <a:t>Montbel</a:t>
            </a:r>
            <a:endParaRPr dirty="0"/>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 name="Image" descr="Image"/>
          <p:cNvPicPr>
            <a:picLocks noChangeAspect="1"/>
          </p:cNvPicPr>
          <p:nvPr/>
        </p:nvPicPr>
        <p:blipFill>
          <a:blip r:embed="rId2"/>
          <a:srcRect t="23958" b="20322"/>
          <a:stretch>
            <a:fillRect/>
          </a:stretch>
        </p:blipFill>
        <p:spPr>
          <a:xfrm>
            <a:off x="-433984" y="1319877"/>
            <a:ext cx="11561539" cy="4554864"/>
          </a:xfrm>
          <a:prstGeom prst="rect">
            <a:avLst/>
          </a:prstGeom>
          <a:ln w="12700">
            <a:miter lim="400000"/>
          </a:ln>
        </p:spPr>
      </p:pic>
      <p:sp>
        <p:nvSpPr>
          <p:cNvPr id="488" name="Dunas Arm Chair"/>
          <p:cNvSpPr txBox="1"/>
          <p:nvPr/>
        </p:nvSpPr>
        <p:spPr>
          <a:xfrm>
            <a:off x="9367770" y="464265"/>
            <a:ext cx="954021" cy="789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latin typeface="Avenir Next Condensed"/>
                <a:ea typeface="Avenir Next Condensed"/>
                <a:cs typeface="Avenir Next Condensed"/>
                <a:sym typeface="Avenir Next Condensed"/>
              </a:defRPr>
            </a:lvl1pPr>
          </a:lstStyle>
          <a:p>
            <a:r>
              <a:t>Rose</a:t>
            </a:r>
          </a:p>
        </p:txBody>
      </p:sp>
      <p:sp>
        <p:nvSpPr>
          <p:cNvPr id="489"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MONTBEL COLLECTION</a:t>
            </a:r>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 name="Image" descr="Image"/>
          <p:cNvPicPr>
            <a:picLocks noChangeAspect="1"/>
          </p:cNvPicPr>
          <p:nvPr/>
        </p:nvPicPr>
        <p:blipFill>
          <a:blip r:embed="rId2"/>
          <a:srcRect t="18522" b="16517"/>
          <a:stretch>
            <a:fillRect/>
          </a:stretch>
        </p:blipFill>
        <p:spPr>
          <a:xfrm>
            <a:off x="-240145" y="1300944"/>
            <a:ext cx="11176000" cy="5133308"/>
          </a:xfrm>
          <a:prstGeom prst="rect">
            <a:avLst/>
          </a:prstGeom>
          <a:ln w="12700">
            <a:miter lim="400000"/>
          </a:ln>
        </p:spPr>
      </p:pic>
      <p:sp>
        <p:nvSpPr>
          <p:cNvPr id="492" name="Dunas Arm Chair"/>
          <p:cNvSpPr txBox="1"/>
          <p:nvPr/>
        </p:nvSpPr>
        <p:spPr>
          <a:xfrm>
            <a:off x="9367770" y="464265"/>
            <a:ext cx="954021" cy="789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latin typeface="Avenir Next Condensed"/>
                <a:ea typeface="Avenir Next Condensed"/>
                <a:cs typeface="Avenir Next Condensed"/>
                <a:sym typeface="Avenir Next Condensed"/>
              </a:defRPr>
            </a:lvl1pPr>
          </a:lstStyle>
          <a:p>
            <a:r>
              <a:t>Rose</a:t>
            </a:r>
          </a:p>
        </p:txBody>
      </p:sp>
      <p:sp>
        <p:nvSpPr>
          <p:cNvPr id="493"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MONTBEL COLLECTION</a:t>
            </a: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 name="Image" descr="Image"/>
          <p:cNvPicPr>
            <a:picLocks noChangeAspect="1"/>
          </p:cNvPicPr>
          <p:nvPr/>
        </p:nvPicPr>
        <p:blipFill>
          <a:blip r:embed="rId2"/>
          <a:srcRect t="32580" b="19177"/>
          <a:stretch>
            <a:fillRect/>
          </a:stretch>
        </p:blipFill>
        <p:spPr>
          <a:xfrm>
            <a:off x="-438944" y="1804789"/>
            <a:ext cx="11571308" cy="3947059"/>
          </a:xfrm>
          <a:prstGeom prst="rect">
            <a:avLst/>
          </a:prstGeom>
          <a:ln w="12700">
            <a:miter lim="400000"/>
          </a:ln>
        </p:spPr>
      </p:pic>
      <p:sp>
        <p:nvSpPr>
          <p:cNvPr id="496" name="Dunas Arm Chair"/>
          <p:cNvSpPr txBox="1"/>
          <p:nvPr/>
        </p:nvSpPr>
        <p:spPr>
          <a:xfrm>
            <a:off x="9367770" y="464265"/>
            <a:ext cx="954021" cy="789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latin typeface="Avenir Next Condensed"/>
                <a:ea typeface="Avenir Next Condensed"/>
                <a:cs typeface="Avenir Next Condensed"/>
                <a:sym typeface="Avenir Next Condensed"/>
              </a:defRPr>
            </a:lvl1pPr>
          </a:lstStyle>
          <a:p>
            <a:r>
              <a:t>Rose</a:t>
            </a:r>
          </a:p>
        </p:txBody>
      </p:sp>
      <p:sp>
        <p:nvSpPr>
          <p:cNvPr id="497"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MONTBEL COLLECTION</a:t>
            </a:r>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 name="Image" descr="Image"/>
          <p:cNvPicPr>
            <a:picLocks noChangeAspect="1"/>
          </p:cNvPicPr>
          <p:nvPr/>
        </p:nvPicPr>
        <p:blipFill>
          <a:blip r:embed="rId2"/>
          <a:srcRect t="33519" b="15426"/>
          <a:stretch>
            <a:fillRect/>
          </a:stretch>
        </p:blipFill>
        <p:spPr>
          <a:xfrm>
            <a:off x="-238125" y="1897422"/>
            <a:ext cx="11169757" cy="4032093"/>
          </a:xfrm>
          <a:prstGeom prst="rect">
            <a:avLst/>
          </a:prstGeom>
          <a:ln w="12700">
            <a:miter lim="400000"/>
          </a:ln>
        </p:spPr>
      </p:pic>
      <p:sp>
        <p:nvSpPr>
          <p:cNvPr id="500" name="Dunas Arm Chair"/>
          <p:cNvSpPr txBox="1"/>
          <p:nvPr/>
        </p:nvSpPr>
        <p:spPr>
          <a:xfrm>
            <a:off x="8821670" y="381680"/>
            <a:ext cx="1588005" cy="789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latin typeface="Avenir Next Condensed"/>
                <a:ea typeface="Avenir Next Condensed"/>
                <a:cs typeface="Avenir Next Condensed"/>
                <a:sym typeface="Avenir Next Condensed"/>
              </a:defRPr>
            </a:lvl1pPr>
          </a:lstStyle>
          <a:p>
            <a:r>
              <a:t>Danielle</a:t>
            </a:r>
          </a:p>
        </p:txBody>
      </p:sp>
      <p:sp>
        <p:nvSpPr>
          <p:cNvPr id="501"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MONTBEL COLLECTION</a:t>
            </a:r>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 name="Image" descr="Image"/>
          <p:cNvPicPr>
            <a:picLocks noChangeAspect="1"/>
          </p:cNvPicPr>
          <p:nvPr/>
        </p:nvPicPr>
        <p:blipFill>
          <a:blip r:embed="rId2"/>
          <a:srcRect t="20861" b="15327"/>
          <a:stretch>
            <a:fillRect/>
          </a:stretch>
        </p:blipFill>
        <p:spPr>
          <a:xfrm>
            <a:off x="-27783" y="1620042"/>
            <a:ext cx="10748880" cy="4849770"/>
          </a:xfrm>
          <a:prstGeom prst="rect">
            <a:avLst/>
          </a:prstGeom>
          <a:ln w="12700">
            <a:miter lim="400000"/>
          </a:ln>
        </p:spPr>
      </p:pic>
      <p:sp>
        <p:nvSpPr>
          <p:cNvPr id="504" name="Dunas Arm Chair"/>
          <p:cNvSpPr txBox="1"/>
          <p:nvPr/>
        </p:nvSpPr>
        <p:spPr>
          <a:xfrm>
            <a:off x="8770870" y="451565"/>
            <a:ext cx="1588005" cy="789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latin typeface="Avenir Next Condensed"/>
                <a:ea typeface="Avenir Next Condensed"/>
                <a:cs typeface="Avenir Next Condensed"/>
                <a:sym typeface="Avenir Next Condensed"/>
              </a:defRPr>
            </a:lvl1pPr>
          </a:lstStyle>
          <a:p>
            <a:r>
              <a:t>Danielle</a:t>
            </a:r>
          </a:p>
        </p:txBody>
      </p:sp>
      <p:sp>
        <p:nvSpPr>
          <p:cNvPr id="505"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MONTBEL COLLECTION</a:t>
            </a: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 name="Image" descr="Image"/>
          <p:cNvPicPr>
            <a:picLocks noChangeAspect="1"/>
          </p:cNvPicPr>
          <p:nvPr/>
        </p:nvPicPr>
        <p:blipFill>
          <a:blip r:embed="rId2"/>
          <a:srcRect t="31647" b="18245"/>
          <a:stretch>
            <a:fillRect/>
          </a:stretch>
        </p:blipFill>
        <p:spPr>
          <a:xfrm>
            <a:off x="-454819" y="1919728"/>
            <a:ext cx="11603233" cy="4110988"/>
          </a:xfrm>
          <a:prstGeom prst="rect">
            <a:avLst/>
          </a:prstGeom>
          <a:ln w="12700">
            <a:miter lim="400000"/>
          </a:ln>
        </p:spPr>
      </p:pic>
      <p:sp>
        <p:nvSpPr>
          <p:cNvPr id="508" name="Dunas Arm Chair"/>
          <p:cNvSpPr txBox="1"/>
          <p:nvPr/>
        </p:nvSpPr>
        <p:spPr>
          <a:xfrm>
            <a:off x="9367770" y="464265"/>
            <a:ext cx="891537" cy="789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latin typeface="Avenir Next Condensed"/>
                <a:ea typeface="Avenir Next Condensed"/>
                <a:cs typeface="Avenir Next Condensed"/>
                <a:sym typeface="Avenir Next Condensed"/>
              </a:defRPr>
            </a:lvl1pPr>
          </a:lstStyle>
          <a:p>
            <a:r>
              <a:t>Niky</a:t>
            </a:r>
          </a:p>
        </p:txBody>
      </p:sp>
      <p:sp>
        <p:nvSpPr>
          <p:cNvPr id="509" name="object 3"/>
          <p:cNvSpPr txBox="1"/>
          <p:nvPr/>
        </p:nvSpPr>
        <p:spPr>
          <a:xfrm>
            <a:off x="239297" y="6925030"/>
            <a:ext cx="2503809"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200" spc="45">
                <a:solidFill>
                  <a:srgbClr val="231F20"/>
                </a:solidFill>
                <a:latin typeface="Gotham Rounded Light"/>
                <a:ea typeface="Gotham Rounded Light"/>
                <a:cs typeface="Gotham Rounded Light"/>
                <a:sym typeface="Gotham Rounded Light"/>
              </a:defRPr>
            </a:lvl1pPr>
          </a:lstStyle>
          <a:p>
            <a:r>
              <a:t>MONTBEL COLLECTION</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TotalTime>
  <Words>2193</Words>
  <Application>Microsoft Office PowerPoint</Application>
  <PresentationFormat>Custom</PresentationFormat>
  <Paragraphs>291</Paragraphs>
  <Slides>151</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151</vt:i4>
      </vt:variant>
    </vt:vector>
  </HeadingPairs>
  <TitlesOfParts>
    <vt:vector size="159" baseType="lpstr">
      <vt:lpstr>Arial</vt:lpstr>
      <vt:lpstr>Avenir Next Condensed</vt:lpstr>
      <vt:lpstr>Calibri</vt:lpstr>
      <vt:lpstr>Calibri Light</vt:lpstr>
      <vt:lpstr>Gotham Rounded Light</vt:lpstr>
      <vt:lpstr>Montserrat Thin</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Michele Rasore</cp:lastModifiedBy>
  <cp:revision>4</cp:revision>
  <dcterms:modified xsi:type="dcterms:W3CDTF">2021-06-24T08:31:53Z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48352479</vt:lpwstr>
  </property>
  <property fmtid="{D5CDD505-2E9C-101B-9397-08002B2CF9AE}" name="NXPowerLiteSettings" pid="3">
    <vt:lpwstr>C5000400038000</vt:lpwstr>
  </property>
  <property fmtid="{D5CDD505-2E9C-101B-9397-08002B2CF9AE}" name="NXPowerLiteVersion" pid="4">
    <vt:lpwstr>D8.0.11</vt:lpwstr>
  </property>
</Properties>
</file>