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11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310" r:id="rId45"/>
    <p:sldId id="312" r:id="rId46"/>
  </p:sldIdLst>
  <p:sldSz cx="11879263" cy="6840538"/>
  <p:notesSz cx="17500600" cy="100838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1954" userDrawn="1">
          <p15:clr>
            <a:srgbClr val="A4A3A4"/>
          </p15:clr>
        </p15:guide>
        <p15:guide id="2" pos="146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144" y="180"/>
      </p:cViewPr>
      <p:guideLst>
        <p:guide orient="horz" pos="1954"/>
        <p:guide pos="146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90945" y="2120568"/>
            <a:ext cx="10097374" cy="344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39" b="1" i="0">
                <a:solidFill>
                  <a:srgbClr val="EAD7BB"/>
                </a:solidFill>
                <a:latin typeface="Gilroy Bold"/>
                <a:cs typeface="Gilroy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781890" y="3830701"/>
            <a:ext cx="831548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78464" y="3130503"/>
            <a:ext cx="3928002" cy="344582"/>
          </a:xfrm>
        </p:spPr>
        <p:txBody>
          <a:bodyPr lIns="0" tIns="0" rIns="0" bIns="0"/>
          <a:lstStyle>
            <a:lvl1pPr>
              <a:defRPr sz="2239" b="1" i="0">
                <a:solidFill>
                  <a:srgbClr val="EAD7BB"/>
                </a:solidFill>
                <a:latin typeface="Gilroy Bold"/>
                <a:cs typeface="Gilroy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78464" y="3130503"/>
            <a:ext cx="3928002" cy="344582"/>
          </a:xfrm>
        </p:spPr>
        <p:txBody>
          <a:bodyPr lIns="0" tIns="0" rIns="0" bIns="0"/>
          <a:lstStyle>
            <a:lvl1pPr>
              <a:defRPr sz="2239" b="1" i="0">
                <a:solidFill>
                  <a:srgbClr val="EAD7BB"/>
                </a:solidFill>
                <a:latin typeface="Gilroy Bold"/>
                <a:cs typeface="Gilroy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93964" y="1573325"/>
            <a:ext cx="516747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117822" y="1573325"/>
            <a:ext cx="516747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7/17/2023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1876246" cy="6838384"/>
          </a:xfrm>
          <a:custGeom>
            <a:avLst/>
            <a:gdLst/>
            <a:ahLst/>
            <a:cxnLst/>
            <a:rect l="l" t="t" r="r" b="b"/>
            <a:pathLst>
              <a:path w="17496155" h="10080625">
                <a:moveTo>
                  <a:pt x="17496002" y="0"/>
                </a:moveTo>
                <a:lnTo>
                  <a:pt x="0" y="0"/>
                </a:lnTo>
                <a:lnTo>
                  <a:pt x="0" y="10080002"/>
                </a:lnTo>
                <a:lnTo>
                  <a:pt x="17496002" y="10080002"/>
                </a:lnTo>
                <a:lnTo>
                  <a:pt x="174960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78464" y="3130503"/>
            <a:ext cx="3928002" cy="344582"/>
          </a:xfrm>
        </p:spPr>
        <p:txBody>
          <a:bodyPr lIns="0" tIns="0" rIns="0" bIns="0"/>
          <a:lstStyle>
            <a:lvl1pPr>
              <a:defRPr sz="2239" b="1" i="0">
                <a:solidFill>
                  <a:srgbClr val="EAD7BB"/>
                </a:solidFill>
                <a:latin typeface="Gilroy Bold"/>
                <a:cs typeface="Gilroy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7/17/2023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7/17/2023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78464" y="3130503"/>
            <a:ext cx="3928002" cy="5078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1" i="0">
                <a:solidFill>
                  <a:srgbClr val="EAD7BB"/>
                </a:solidFill>
                <a:latin typeface="Gilroy Bold"/>
                <a:cs typeface="Gilroy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93964" y="1573325"/>
            <a:ext cx="1069133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038950" y="6361700"/>
            <a:ext cx="38013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93963" y="6361700"/>
            <a:ext cx="273223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553070" y="6361700"/>
            <a:ext cx="273223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10164">
        <a:defRPr>
          <a:latin typeface="+mn-lt"/>
          <a:ea typeface="+mn-ea"/>
          <a:cs typeface="+mn-cs"/>
        </a:defRPr>
      </a:lvl2pPr>
      <a:lvl3pPr marL="620329">
        <a:defRPr>
          <a:latin typeface="+mn-lt"/>
          <a:ea typeface="+mn-ea"/>
          <a:cs typeface="+mn-cs"/>
        </a:defRPr>
      </a:lvl3pPr>
      <a:lvl4pPr marL="930493">
        <a:defRPr>
          <a:latin typeface="+mn-lt"/>
          <a:ea typeface="+mn-ea"/>
          <a:cs typeface="+mn-cs"/>
        </a:defRPr>
      </a:lvl4pPr>
      <a:lvl5pPr marL="1240658">
        <a:defRPr>
          <a:latin typeface="+mn-lt"/>
          <a:ea typeface="+mn-ea"/>
          <a:cs typeface="+mn-cs"/>
        </a:defRPr>
      </a:lvl5pPr>
      <a:lvl6pPr marL="1550822">
        <a:defRPr>
          <a:latin typeface="+mn-lt"/>
          <a:ea typeface="+mn-ea"/>
          <a:cs typeface="+mn-cs"/>
        </a:defRPr>
      </a:lvl6pPr>
      <a:lvl7pPr marL="1860987">
        <a:defRPr>
          <a:latin typeface="+mn-lt"/>
          <a:ea typeface="+mn-ea"/>
          <a:cs typeface="+mn-cs"/>
        </a:defRPr>
      </a:lvl7pPr>
      <a:lvl8pPr marL="2171151">
        <a:defRPr>
          <a:latin typeface="+mn-lt"/>
          <a:ea typeface="+mn-ea"/>
          <a:cs typeface="+mn-cs"/>
        </a:defRPr>
      </a:lvl8pPr>
      <a:lvl9pPr marL="248131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10164">
        <a:defRPr>
          <a:latin typeface="+mn-lt"/>
          <a:ea typeface="+mn-ea"/>
          <a:cs typeface="+mn-cs"/>
        </a:defRPr>
      </a:lvl2pPr>
      <a:lvl3pPr marL="620329">
        <a:defRPr>
          <a:latin typeface="+mn-lt"/>
          <a:ea typeface="+mn-ea"/>
          <a:cs typeface="+mn-cs"/>
        </a:defRPr>
      </a:lvl3pPr>
      <a:lvl4pPr marL="930493">
        <a:defRPr>
          <a:latin typeface="+mn-lt"/>
          <a:ea typeface="+mn-ea"/>
          <a:cs typeface="+mn-cs"/>
        </a:defRPr>
      </a:lvl4pPr>
      <a:lvl5pPr marL="1240658">
        <a:defRPr>
          <a:latin typeface="+mn-lt"/>
          <a:ea typeface="+mn-ea"/>
          <a:cs typeface="+mn-cs"/>
        </a:defRPr>
      </a:lvl5pPr>
      <a:lvl6pPr marL="1550822">
        <a:defRPr>
          <a:latin typeface="+mn-lt"/>
          <a:ea typeface="+mn-ea"/>
          <a:cs typeface="+mn-cs"/>
        </a:defRPr>
      </a:lvl6pPr>
      <a:lvl7pPr marL="1860987">
        <a:defRPr>
          <a:latin typeface="+mn-lt"/>
          <a:ea typeface="+mn-ea"/>
          <a:cs typeface="+mn-cs"/>
        </a:defRPr>
      </a:lvl7pPr>
      <a:lvl8pPr marL="2171151">
        <a:defRPr>
          <a:latin typeface="+mn-lt"/>
          <a:ea typeface="+mn-ea"/>
          <a:cs typeface="+mn-cs"/>
        </a:defRPr>
      </a:lvl8pPr>
      <a:lvl9pPr marL="2481316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rown chair with a small table&#10;&#10;Description automatically generated">
            <a:extLst>
              <a:ext uri="{FF2B5EF4-FFF2-40B4-BE49-F238E27FC236}">
                <a16:creationId xmlns:a16="http://schemas.microsoft.com/office/drawing/2014/main" id="{738FF766-BBC4-C1BE-845C-E2B8B04D63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" y="794"/>
            <a:ext cx="11877675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3832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482342" y="6441658"/>
            <a:ext cx="92614" cy="102699"/>
          </a:xfrm>
          <a:prstGeom prst="rect">
            <a:avLst/>
          </a:prstGeom>
        </p:spPr>
        <p:txBody>
          <a:bodyPr vert="horz" wrap="square" lIns="0" tIns="8615" rIns="0" bIns="0" rtlCol="0">
            <a:spAutoFit/>
          </a:bodyPr>
          <a:lstStyle/>
          <a:p>
            <a:pPr marL="8616">
              <a:spcBef>
                <a:spcPts val="68"/>
              </a:spcBef>
            </a:pPr>
            <a:r>
              <a:rPr sz="611" spc="-17" dirty="0">
                <a:latin typeface="Gilroy"/>
                <a:cs typeface="Gilroy"/>
              </a:rPr>
              <a:t>19</a:t>
            </a:r>
            <a:endParaRPr sz="611">
              <a:latin typeface="Gilroy"/>
              <a:cs typeface="Gilroy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961262" y="6433043"/>
            <a:ext cx="1144110" cy="113023"/>
          </a:xfrm>
          <a:prstGeom prst="rect">
            <a:avLst/>
          </a:prstGeom>
        </p:spPr>
        <p:txBody>
          <a:bodyPr vert="horz" wrap="square" lIns="0" tIns="8615" rIns="0" bIns="0" rtlCol="0">
            <a:spAutoFit/>
          </a:bodyPr>
          <a:lstStyle/>
          <a:p>
            <a:pPr marL="8616">
              <a:spcBef>
                <a:spcPts val="68"/>
              </a:spcBef>
            </a:pPr>
            <a:r>
              <a:rPr sz="678" spc="31" dirty="0">
                <a:latin typeface="Gilroy"/>
                <a:cs typeface="Gilroy"/>
              </a:rPr>
              <a:t>LAMMHULTS</a:t>
            </a:r>
            <a:r>
              <a:rPr sz="678" spc="71" dirty="0">
                <a:latin typeface="Gilroy"/>
                <a:cs typeface="Gilroy"/>
              </a:rPr>
              <a:t> </a:t>
            </a:r>
            <a:r>
              <a:rPr sz="678" spc="31" dirty="0">
                <a:latin typeface="Gilroy"/>
                <a:cs typeface="Gilroy"/>
              </a:rPr>
              <a:t>COLLECTION</a:t>
            </a:r>
            <a:endParaRPr sz="678">
              <a:latin typeface="Gilroy"/>
              <a:cs typeface="Gilroy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0398" y="1526482"/>
            <a:ext cx="3809720" cy="380971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849" y="310150"/>
            <a:ext cx="5314071" cy="621766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482729" y="6441658"/>
            <a:ext cx="92184" cy="102699"/>
          </a:xfrm>
          <a:prstGeom prst="rect">
            <a:avLst/>
          </a:prstGeom>
        </p:spPr>
        <p:txBody>
          <a:bodyPr vert="horz" wrap="square" lIns="0" tIns="8615" rIns="0" bIns="0" rtlCol="0">
            <a:spAutoFit/>
          </a:bodyPr>
          <a:lstStyle/>
          <a:p>
            <a:pPr marL="8616">
              <a:spcBef>
                <a:spcPts val="68"/>
              </a:spcBef>
            </a:pPr>
            <a:r>
              <a:rPr sz="611" spc="-17" dirty="0">
                <a:latin typeface="Gilroy"/>
                <a:cs typeface="Gilroy"/>
              </a:rPr>
              <a:t>21</a:t>
            </a:r>
            <a:endParaRPr sz="611">
              <a:latin typeface="Gilroy"/>
              <a:cs typeface="Gilroy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961262" y="6433043"/>
            <a:ext cx="1144110" cy="113023"/>
          </a:xfrm>
          <a:prstGeom prst="rect">
            <a:avLst/>
          </a:prstGeom>
        </p:spPr>
        <p:txBody>
          <a:bodyPr vert="horz" wrap="square" lIns="0" tIns="8615" rIns="0" bIns="0" rtlCol="0">
            <a:spAutoFit/>
          </a:bodyPr>
          <a:lstStyle/>
          <a:p>
            <a:pPr marL="8616">
              <a:spcBef>
                <a:spcPts val="68"/>
              </a:spcBef>
            </a:pPr>
            <a:r>
              <a:rPr sz="678" spc="31" dirty="0">
                <a:latin typeface="Gilroy"/>
                <a:cs typeface="Gilroy"/>
              </a:rPr>
              <a:t>LAMMHULTS</a:t>
            </a:r>
            <a:r>
              <a:rPr sz="678" spc="71" dirty="0">
                <a:latin typeface="Gilroy"/>
                <a:cs typeface="Gilroy"/>
              </a:rPr>
              <a:t> </a:t>
            </a:r>
            <a:r>
              <a:rPr sz="678" spc="31" dirty="0">
                <a:latin typeface="Gilroy"/>
                <a:cs typeface="Gilroy"/>
              </a:rPr>
              <a:t>COLLECTION</a:t>
            </a:r>
            <a:endParaRPr sz="678">
              <a:latin typeface="Gilroy"/>
              <a:cs typeface="Gilroy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849" y="310150"/>
            <a:ext cx="5314071" cy="621766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8338473" y="905224"/>
            <a:ext cx="1137218" cy="760315"/>
          </a:xfrm>
          <a:prstGeom prst="rect">
            <a:avLst/>
          </a:prstGeom>
        </p:spPr>
        <p:txBody>
          <a:bodyPr vert="horz" wrap="square" lIns="0" tIns="8615" rIns="0" bIns="0" rtlCol="0">
            <a:spAutoFit/>
          </a:bodyPr>
          <a:lstStyle/>
          <a:p>
            <a:pPr marL="8616">
              <a:spcBef>
                <a:spcPts val="68"/>
              </a:spcBef>
            </a:pPr>
            <a:r>
              <a:rPr sz="4884" b="1" spc="105" dirty="0">
                <a:latin typeface="Gilroy Bold"/>
                <a:cs typeface="Gilroy Bold"/>
              </a:rPr>
              <a:t>A22</a:t>
            </a:r>
            <a:endParaRPr sz="4884">
              <a:latin typeface="Gilroy Bold"/>
              <a:cs typeface="Gilroy Bold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881887" y="2592659"/>
            <a:ext cx="4061677" cy="2474952"/>
          </a:xfrm>
          <a:prstGeom prst="rect">
            <a:avLst/>
          </a:prstGeom>
        </p:spPr>
        <p:txBody>
          <a:bodyPr vert="horz" wrap="square" lIns="0" tIns="8615" rIns="0" bIns="0" rtlCol="0">
            <a:spAutoFit/>
          </a:bodyPr>
          <a:lstStyle/>
          <a:p>
            <a:pPr marL="8616" marR="3446">
              <a:lnSpc>
                <a:spcPct val="154800"/>
              </a:lnSpc>
              <a:spcBef>
                <a:spcPts val="68"/>
              </a:spcBef>
            </a:pPr>
            <a:r>
              <a:rPr sz="950" dirty="0">
                <a:latin typeface="Gilroy"/>
                <a:cs typeface="Gilroy"/>
              </a:rPr>
              <a:t>A22</a:t>
            </a:r>
            <a:r>
              <a:rPr sz="950" spc="-24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is</a:t>
            </a:r>
            <a:r>
              <a:rPr sz="950" spc="-20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a</a:t>
            </a:r>
            <a:r>
              <a:rPr sz="950" spc="-20" dirty="0">
                <a:latin typeface="Gilroy"/>
                <a:cs typeface="Gilroy"/>
              </a:rPr>
              <a:t> </a:t>
            </a:r>
            <a:r>
              <a:rPr sz="950" spc="-14" dirty="0">
                <a:latin typeface="Gilroy"/>
                <a:cs typeface="Gilroy"/>
              </a:rPr>
              <a:t>stackable,</a:t>
            </a:r>
            <a:r>
              <a:rPr sz="950" spc="-24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highly</a:t>
            </a:r>
            <a:r>
              <a:rPr sz="950" spc="-20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versatile</a:t>
            </a:r>
            <a:r>
              <a:rPr sz="950" spc="-20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stool</a:t>
            </a:r>
            <a:r>
              <a:rPr sz="950" spc="-24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designed</a:t>
            </a:r>
            <a:r>
              <a:rPr sz="950" spc="-20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for</a:t>
            </a:r>
            <a:r>
              <a:rPr sz="950" spc="-20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impromptu</a:t>
            </a:r>
            <a:r>
              <a:rPr sz="950" spc="-20" dirty="0">
                <a:latin typeface="Gilroy"/>
                <a:cs typeface="Gilroy"/>
              </a:rPr>
              <a:t> </a:t>
            </a:r>
            <a:r>
              <a:rPr sz="950" spc="-7" dirty="0">
                <a:latin typeface="Gilroy"/>
                <a:cs typeface="Gilroy"/>
              </a:rPr>
              <a:t>meetings </a:t>
            </a:r>
            <a:r>
              <a:rPr sz="950" dirty="0">
                <a:latin typeface="Gilroy"/>
                <a:cs typeface="Gilroy"/>
              </a:rPr>
              <a:t>and</a:t>
            </a:r>
            <a:r>
              <a:rPr sz="950" spc="-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quick</a:t>
            </a:r>
            <a:r>
              <a:rPr sz="950" spc="-7" dirty="0">
                <a:latin typeface="Gilroy"/>
                <a:cs typeface="Gilroy"/>
              </a:rPr>
              <a:t> breaks</a:t>
            </a:r>
            <a:r>
              <a:rPr sz="950" spc="-3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in</a:t>
            </a:r>
            <a:r>
              <a:rPr sz="950" spc="-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dynamic</a:t>
            </a:r>
            <a:r>
              <a:rPr sz="950" spc="-3" dirty="0">
                <a:latin typeface="Gilroy"/>
                <a:cs typeface="Gilroy"/>
              </a:rPr>
              <a:t> </a:t>
            </a:r>
            <a:r>
              <a:rPr sz="950" spc="-7" dirty="0">
                <a:latin typeface="Gilroy"/>
                <a:cs typeface="Gilroy"/>
              </a:rPr>
              <a:t>environments. </a:t>
            </a:r>
            <a:r>
              <a:rPr sz="950" dirty="0">
                <a:latin typeface="Gilroy"/>
                <a:cs typeface="Gilroy"/>
              </a:rPr>
              <a:t>Its</a:t>
            </a:r>
            <a:r>
              <a:rPr sz="950" spc="-7" dirty="0">
                <a:latin typeface="Gilroy"/>
                <a:cs typeface="Gilroy"/>
              </a:rPr>
              <a:t> comfortable</a:t>
            </a:r>
            <a:r>
              <a:rPr sz="950" spc="-3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seat</a:t>
            </a:r>
            <a:r>
              <a:rPr sz="950" spc="-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is</a:t>
            </a:r>
            <a:r>
              <a:rPr sz="950" spc="-3" dirty="0">
                <a:latin typeface="Gilroy"/>
                <a:cs typeface="Gilroy"/>
              </a:rPr>
              <a:t> </a:t>
            </a:r>
            <a:r>
              <a:rPr sz="950" spc="-7" dirty="0">
                <a:latin typeface="Gilroy"/>
                <a:cs typeface="Gilroy"/>
              </a:rPr>
              <a:t>angled </a:t>
            </a:r>
            <a:r>
              <a:rPr sz="950" dirty="0">
                <a:latin typeface="Gilroy"/>
                <a:cs typeface="Gilroy"/>
              </a:rPr>
              <a:t>slightly</a:t>
            </a:r>
            <a:r>
              <a:rPr sz="950" spc="-31" dirty="0">
                <a:latin typeface="Gilroy"/>
                <a:cs typeface="Gilroy"/>
              </a:rPr>
              <a:t> </a:t>
            </a:r>
            <a:r>
              <a:rPr sz="950" spc="-7" dirty="0">
                <a:latin typeface="Gilroy"/>
                <a:cs typeface="Gilroy"/>
              </a:rPr>
              <a:t>forward</a:t>
            </a:r>
            <a:r>
              <a:rPr sz="950" spc="-2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to</a:t>
            </a:r>
            <a:r>
              <a:rPr sz="950" spc="-2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encourage</a:t>
            </a:r>
            <a:r>
              <a:rPr sz="950" spc="-2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occupants</a:t>
            </a:r>
            <a:r>
              <a:rPr sz="950" spc="-2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to</a:t>
            </a:r>
            <a:r>
              <a:rPr sz="950" spc="-2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stand</a:t>
            </a:r>
            <a:r>
              <a:rPr sz="950" spc="-2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occasionally</a:t>
            </a:r>
            <a:r>
              <a:rPr sz="950" spc="-2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and</a:t>
            </a:r>
            <a:r>
              <a:rPr sz="950" spc="-27" dirty="0">
                <a:latin typeface="Gilroy"/>
                <a:cs typeface="Gilroy"/>
              </a:rPr>
              <a:t> </a:t>
            </a:r>
            <a:r>
              <a:rPr sz="950" spc="-17" dirty="0">
                <a:latin typeface="Gilroy"/>
                <a:cs typeface="Gilroy"/>
              </a:rPr>
              <a:t>do </a:t>
            </a:r>
            <a:r>
              <a:rPr sz="950" dirty="0">
                <a:latin typeface="Gilroy"/>
                <a:cs typeface="Gilroy"/>
              </a:rPr>
              <a:t>their</a:t>
            </a:r>
            <a:r>
              <a:rPr sz="950" spc="-24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bodies</a:t>
            </a:r>
            <a:r>
              <a:rPr sz="950" spc="-14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a</a:t>
            </a:r>
            <a:r>
              <a:rPr sz="950" spc="-17" dirty="0">
                <a:latin typeface="Gilroy"/>
                <a:cs typeface="Gilroy"/>
              </a:rPr>
              <a:t> </a:t>
            </a:r>
            <a:r>
              <a:rPr sz="950" spc="-14" dirty="0">
                <a:latin typeface="Gilroy"/>
                <a:cs typeface="Gilroy"/>
              </a:rPr>
              <a:t>favour. </a:t>
            </a:r>
            <a:r>
              <a:rPr sz="950" dirty="0">
                <a:latin typeface="Gilroy"/>
                <a:cs typeface="Gilroy"/>
              </a:rPr>
              <a:t>The</a:t>
            </a:r>
            <a:r>
              <a:rPr sz="950" spc="-1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leg</a:t>
            </a:r>
            <a:r>
              <a:rPr sz="950" spc="-14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frame</a:t>
            </a:r>
            <a:r>
              <a:rPr sz="950" spc="-17" dirty="0">
                <a:latin typeface="Gilroy"/>
                <a:cs typeface="Gilroy"/>
              </a:rPr>
              <a:t> </a:t>
            </a:r>
            <a:r>
              <a:rPr sz="950" spc="-7" dirty="0">
                <a:latin typeface="Gilroy"/>
                <a:cs typeface="Gilroy"/>
              </a:rPr>
              <a:t>consists</a:t>
            </a:r>
            <a:r>
              <a:rPr sz="950" spc="-14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of</a:t>
            </a:r>
            <a:r>
              <a:rPr sz="950" spc="-1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curved</a:t>
            </a:r>
            <a:r>
              <a:rPr sz="950" spc="-14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steel</a:t>
            </a:r>
            <a:r>
              <a:rPr sz="950" spc="-1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tubes</a:t>
            </a:r>
            <a:r>
              <a:rPr sz="950" spc="-14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in</a:t>
            </a:r>
            <a:r>
              <a:rPr sz="950" spc="-14" dirty="0">
                <a:latin typeface="Gilroy"/>
                <a:cs typeface="Gilroy"/>
              </a:rPr>
              <a:t> </a:t>
            </a:r>
            <a:r>
              <a:rPr sz="950" spc="-7" dirty="0">
                <a:latin typeface="Gilroy"/>
                <a:cs typeface="Gilroy"/>
              </a:rPr>
              <a:t>three </a:t>
            </a:r>
            <a:r>
              <a:rPr sz="950" spc="-14" dirty="0">
                <a:latin typeface="Gilroy"/>
                <a:cs typeface="Gilroy"/>
              </a:rPr>
              <a:t>different</a:t>
            </a:r>
            <a:r>
              <a:rPr sz="950" spc="-17" dirty="0">
                <a:latin typeface="Gilroy"/>
                <a:cs typeface="Gilroy"/>
              </a:rPr>
              <a:t> </a:t>
            </a:r>
            <a:r>
              <a:rPr sz="950" spc="-7" dirty="0">
                <a:latin typeface="Gilroy"/>
                <a:cs typeface="Gilroy"/>
              </a:rPr>
              <a:t>diameters.</a:t>
            </a:r>
            <a:r>
              <a:rPr sz="950" spc="-1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This</a:t>
            </a:r>
            <a:r>
              <a:rPr sz="950" spc="-1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interplay</a:t>
            </a:r>
            <a:r>
              <a:rPr sz="950" spc="-1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of</a:t>
            </a:r>
            <a:r>
              <a:rPr sz="950" spc="-1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thinner</a:t>
            </a:r>
            <a:r>
              <a:rPr sz="950" spc="-1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and</a:t>
            </a:r>
            <a:r>
              <a:rPr sz="950" spc="-1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thicker</a:t>
            </a:r>
            <a:r>
              <a:rPr sz="950" spc="-1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lines</a:t>
            </a:r>
            <a:r>
              <a:rPr sz="950" spc="-1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gives</a:t>
            </a:r>
            <a:r>
              <a:rPr sz="950" spc="-17" dirty="0">
                <a:latin typeface="Gilroy"/>
                <a:cs typeface="Gilroy"/>
              </a:rPr>
              <a:t> A22</a:t>
            </a:r>
            <a:endParaRPr sz="950">
              <a:latin typeface="Gilroy"/>
              <a:cs typeface="Gilroy"/>
            </a:endParaRPr>
          </a:p>
          <a:p>
            <a:pPr marL="8616" marR="74956">
              <a:lnSpc>
                <a:spcPct val="154800"/>
              </a:lnSpc>
            </a:pPr>
            <a:r>
              <a:rPr sz="950" dirty="0">
                <a:latin typeface="Gilroy"/>
                <a:cs typeface="Gilroy"/>
              </a:rPr>
              <a:t>its</a:t>
            </a:r>
            <a:r>
              <a:rPr sz="950" spc="-1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striking</a:t>
            </a:r>
            <a:r>
              <a:rPr sz="950" spc="-1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graphic</a:t>
            </a:r>
            <a:r>
              <a:rPr sz="950" spc="-14" dirty="0">
                <a:latin typeface="Gilroy"/>
                <a:cs typeface="Gilroy"/>
              </a:rPr>
              <a:t> character,</a:t>
            </a:r>
            <a:r>
              <a:rPr sz="950" spc="-1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which</a:t>
            </a:r>
            <a:r>
              <a:rPr sz="950" spc="-14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is</a:t>
            </a:r>
            <a:r>
              <a:rPr sz="950" spc="-1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accentuated</a:t>
            </a:r>
            <a:r>
              <a:rPr sz="950" spc="-1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by</a:t>
            </a:r>
            <a:r>
              <a:rPr sz="950" spc="-14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the</a:t>
            </a:r>
            <a:r>
              <a:rPr sz="950" spc="-1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seat</a:t>
            </a:r>
            <a:r>
              <a:rPr sz="950" spc="-14" dirty="0">
                <a:latin typeface="Gilroy"/>
                <a:cs typeface="Gilroy"/>
              </a:rPr>
              <a:t> </a:t>
            </a:r>
            <a:r>
              <a:rPr sz="950" spc="-7" dirty="0">
                <a:latin typeface="Gilroy"/>
                <a:cs typeface="Gilroy"/>
              </a:rPr>
              <a:t>surface’s laser-</a:t>
            </a:r>
            <a:r>
              <a:rPr sz="950" dirty="0">
                <a:latin typeface="Gilroy"/>
                <a:cs typeface="Gilroy"/>
              </a:rPr>
              <a:t>cut</a:t>
            </a:r>
            <a:r>
              <a:rPr sz="950" spc="-17" dirty="0">
                <a:latin typeface="Gilroy"/>
                <a:cs typeface="Gilroy"/>
              </a:rPr>
              <a:t> </a:t>
            </a:r>
            <a:r>
              <a:rPr sz="950" spc="-7" dirty="0">
                <a:latin typeface="Gilroy"/>
                <a:cs typeface="Gilroy"/>
              </a:rPr>
              <a:t>pattern.</a:t>
            </a:r>
            <a:r>
              <a:rPr sz="950" spc="-14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It</a:t>
            </a:r>
            <a:r>
              <a:rPr sz="950" spc="-14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is</a:t>
            </a:r>
            <a:r>
              <a:rPr sz="950" spc="-1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also</a:t>
            </a:r>
            <a:r>
              <a:rPr sz="950" spc="-14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designed</a:t>
            </a:r>
            <a:r>
              <a:rPr sz="950" spc="-14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for</a:t>
            </a:r>
            <a:r>
              <a:rPr sz="950" spc="-14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movement</a:t>
            </a:r>
            <a:r>
              <a:rPr sz="950" spc="-1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and</a:t>
            </a:r>
            <a:r>
              <a:rPr sz="950" spc="-14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change.</a:t>
            </a:r>
            <a:r>
              <a:rPr sz="950" spc="-14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A</a:t>
            </a:r>
            <a:r>
              <a:rPr sz="950" spc="-14" dirty="0">
                <a:latin typeface="Gilroy"/>
                <a:cs typeface="Gilroy"/>
              </a:rPr>
              <a:t> </a:t>
            </a:r>
            <a:r>
              <a:rPr sz="950" spc="-17" dirty="0">
                <a:latin typeface="Gilroy"/>
                <a:cs typeface="Gilroy"/>
              </a:rPr>
              <a:t>gap </a:t>
            </a:r>
            <a:r>
              <a:rPr sz="950" dirty="0">
                <a:latin typeface="Gilroy"/>
                <a:cs typeface="Gilroy"/>
              </a:rPr>
              <a:t>between</a:t>
            </a:r>
            <a:r>
              <a:rPr sz="950" spc="-24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its</a:t>
            </a:r>
            <a:r>
              <a:rPr sz="950" spc="-14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tubular</a:t>
            </a:r>
            <a:r>
              <a:rPr sz="950" spc="-14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frame</a:t>
            </a:r>
            <a:r>
              <a:rPr sz="950" spc="-14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and</a:t>
            </a:r>
            <a:r>
              <a:rPr sz="950" spc="-14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the</a:t>
            </a:r>
            <a:r>
              <a:rPr sz="950" spc="-14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back</a:t>
            </a:r>
            <a:r>
              <a:rPr sz="950" spc="-1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edge</a:t>
            </a:r>
            <a:r>
              <a:rPr sz="950" spc="-14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of</a:t>
            </a:r>
            <a:r>
              <a:rPr sz="950" spc="-14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the</a:t>
            </a:r>
            <a:r>
              <a:rPr sz="950" spc="-14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seat</a:t>
            </a:r>
            <a:r>
              <a:rPr sz="950" spc="-14" dirty="0">
                <a:latin typeface="Gilroy"/>
                <a:cs typeface="Gilroy"/>
              </a:rPr>
              <a:t> </a:t>
            </a:r>
            <a:r>
              <a:rPr sz="950" spc="-7" dirty="0">
                <a:latin typeface="Gilroy"/>
                <a:cs typeface="Gilroy"/>
              </a:rPr>
              <a:t>creates</a:t>
            </a:r>
            <a:r>
              <a:rPr sz="950" spc="-14" dirty="0">
                <a:latin typeface="Gilroy"/>
                <a:cs typeface="Gilroy"/>
              </a:rPr>
              <a:t> </a:t>
            </a:r>
            <a:r>
              <a:rPr sz="950" spc="-17" dirty="0">
                <a:latin typeface="Gilroy"/>
                <a:cs typeface="Gilroy"/>
              </a:rPr>
              <a:t>an </a:t>
            </a:r>
            <a:r>
              <a:rPr sz="950" spc="-7" dirty="0">
                <a:latin typeface="Gilroy"/>
                <a:cs typeface="Gilroy"/>
              </a:rPr>
              <a:t>integrated</a:t>
            </a:r>
            <a:r>
              <a:rPr sz="950" spc="-10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handle</a:t>
            </a:r>
            <a:r>
              <a:rPr sz="950" spc="-10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for</a:t>
            </a:r>
            <a:r>
              <a:rPr sz="950" spc="-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easy</a:t>
            </a:r>
            <a:r>
              <a:rPr sz="950" spc="-10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moving</a:t>
            </a:r>
            <a:r>
              <a:rPr sz="950" spc="-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and</a:t>
            </a:r>
            <a:r>
              <a:rPr sz="950" spc="-10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lifting.</a:t>
            </a:r>
            <a:r>
              <a:rPr sz="950" spc="-10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An</a:t>
            </a:r>
            <a:r>
              <a:rPr sz="950" spc="-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add-on</a:t>
            </a:r>
            <a:r>
              <a:rPr sz="950" spc="-10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cushion</a:t>
            </a:r>
            <a:r>
              <a:rPr sz="950" spc="-7" dirty="0">
                <a:latin typeface="Gilroy"/>
                <a:cs typeface="Gilroy"/>
              </a:rPr>
              <a:t> simply </a:t>
            </a:r>
            <a:r>
              <a:rPr sz="950" dirty="0">
                <a:latin typeface="Gilroy"/>
                <a:cs typeface="Gilroy"/>
              </a:rPr>
              <a:t>wraps</a:t>
            </a:r>
            <a:r>
              <a:rPr sz="950" spc="-24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over</a:t>
            </a:r>
            <a:r>
              <a:rPr sz="950" spc="-20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the</a:t>
            </a:r>
            <a:r>
              <a:rPr sz="950" spc="-24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seat</a:t>
            </a:r>
            <a:r>
              <a:rPr sz="950" spc="-20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surface</a:t>
            </a:r>
            <a:r>
              <a:rPr sz="950" spc="-20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like</a:t>
            </a:r>
            <a:r>
              <a:rPr sz="950" spc="-24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a</a:t>
            </a:r>
            <a:r>
              <a:rPr sz="950" spc="-20" dirty="0">
                <a:latin typeface="Gilroy"/>
                <a:cs typeface="Gilroy"/>
              </a:rPr>
              <a:t> </a:t>
            </a:r>
            <a:r>
              <a:rPr sz="950" spc="-7" dirty="0">
                <a:latin typeface="Gilroy"/>
                <a:cs typeface="Gilroy"/>
              </a:rPr>
              <a:t>scarf.</a:t>
            </a:r>
            <a:r>
              <a:rPr sz="950" spc="-24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A22</a:t>
            </a:r>
            <a:r>
              <a:rPr sz="950" spc="-20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is</a:t>
            </a:r>
            <a:r>
              <a:rPr sz="950" spc="-20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available</a:t>
            </a:r>
            <a:r>
              <a:rPr sz="950" spc="-24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in</a:t>
            </a:r>
            <a:r>
              <a:rPr sz="950" spc="-20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three</a:t>
            </a:r>
            <a:r>
              <a:rPr sz="950" spc="-20" dirty="0">
                <a:latin typeface="Gilroy"/>
                <a:cs typeface="Gilroy"/>
              </a:rPr>
              <a:t> </a:t>
            </a:r>
            <a:r>
              <a:rPr sz="950" spc="-17" dirty="0">
                <a:latin typeface="Gilroy"/>
                <a:cs typeface="Gilroy"/>
              </a:rPr>
              <a:t>different </a:t>
            </a:r>
            <a:r>
              <a:rPr sz="950" spc="-7" dirty="0">
                <a:latin typeface="Gilroy"/>
                <a:cs typeface="Gilroy"/>
              </a:rPr>
              <a:t>heights.</a:t>
            </a:r>
            <a:endParaRPr sz="950">
              <a:latin typeface="Gilroy"/>
              <a:cs typeface="Gilroy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096844" y="1743123"/>
            <a:ext cx="1633458" cy="196571"/>
          </a:xfrm>
          <a:prstGeom prst="rect">
            <a:avLst/>
          </a:prstGeom>
        </p:spPr>
        <p:txBody>
          <a:bodyPr vert="horz" wrap="square" lIns="0" tIns="8615" rIns="0" bIns="0" rtlCol="0">
            <a:spAutoFit/>
          </a:bodyPr>
          <a:lstStyle/>
          <a:p>
            <a:pPr marL="8616">
              <a:spcBef>
                <a:spcPts val="68"/>
              </a:spcBef>
            </a:pPr>
            <a:r>
              <a:rPr sz="1221" b="0" spc="47" dirty="0">
                <a:solidFill>
                  <a:srgbClr val="000000"/>
                </a:solidFill>
                <a:latin typeface="Gilroy"/>
                <a:cs typeface="Gilroy"/>
              </a:rPr>
              <a:t>Design:</a:t>
            </a:r>
            <a:r>
              <a:rPr sz="1221" b="0" spc="126" dirty="0">
                <a:solidFill>
                  <a:srgbClr val="000000"/>
                </a:solidFill>
                <a:latin typeface="Gilroy"/>
                <a:cs typeface="Gilroy"/>
              </a:rPr>
              <a:t> </a:t>
            </a:r>
            <a:r>
              <a:rPr sz="1221" b="0" spc="34" dirty="0">
                <a:solidFill>
                  <a:srgbClr val="000000"/>
                </a:solidFill>
                <a:latin typeface="Gilroy"/>
                <a:cs typeface="Gilroy"/>
              </a:rPr>
              <a:t>Anya</a:t>
            </a:r>
            <a:r>
              <a:rPr sz="1221" b="0" spc="126" dirty="0">
                <a:solidFill>
                  <a:srgbClr val="000000"/>
                </a:solidFill>
                <a:latin typeface="Gilroy"/>
                <a:cs typeface="Gilroy"/>
              </a:rPr>
              <a:t> </a:t>
            </a:r>
            <a:r>
              <a:rPr sz="1221" b="0" spc="47" dirty="0">
                <a:solidFill>
                  <a:srgbClr val="000000"/>
                </a:solidFill>
                <a:latin typeface="Gilroy"/>
                <a:cs typeface="Gilroy"/>
              </a:rPr>
              <a:t>Sebton</a:t>
            </a:r>
            <a:endParaRPr sz="1221">
              <a:latin typeface="Gilroy"/>
              <a:cs typeface="Gilroy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38473" y="905224"/>
            <a:ext cx="1137218" cy="760315"/>
          </a:xfrm>
          <a:prstGeom prst="rect">
            <a:avLst/>
          </a:prstGeom>
        </p:spPr>
        <p:txBody>
          <a:bodyPr vert="horz" wrap="square" lIns="0" tIns="8615" rIns="0" bIns="0" rtlCol="0">
            <a:spAutoFit/>
          </a:bodyPr>
          <a:lstStyle/>
          <a:p>
            <a:pPr marL="8616">
              <a:spcBef>
                <a:spcPts val="68"/>
              </a:spcBef>
            </a:pPr>
            <a:r>
              <a:rPr sz="4884" b="1" spc="105" dirty="0">
                <a:latin typeface="Gilroy Bold"/>
                <a:cs typeface="Gilroy Bold"/>
              </a:rPr>
              <a:t>A22</a:t>
            </a:r>
            <a:endParaRPr sz="4884">
              <a:latin typeface="Gilroy Bold"/>
              <a:cs typeface="Gilroy Bol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949046" y="2398536"/>
            <a:ext cx="4184014" cy="2950670"/>
          </a:xfrm>
          <a:prstGeom prst="rect">
            <a:avLst/>
          </a:prstGeom>
        </p:spPr>
        <p:txBody>
          <a:bodyPr vert="horz" wrap="square" lIns="0" tIns="87875" rIns="0" bIns="0" rtlCol="0">
            <a:spAutoFit/>
          </a:bodyPr>
          <a:lstStyle/>
          <a:p>
            <a:pPr marL="8616">
              <a:spcBef>
                <a:spcPts val="691"/>
              </a:spcBef>
            </a:pPr>
            <a:r>
              <a:rPr sz="950" spc="31" dirty="0">
                <a:latin typeface="Gilroy"/>
                <a:cs typeface="Gilroy"/>
              </a:rPr>
              <a:t>A22</a:t>
            </a:r>
            <a:r>
              <a:rPr sz="950" spc="159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is</a:t>
            </a:r>
            <a:r>
              <a:rPr sz="950" spc="159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a</a:t>
            </a:r>
            <a:r>
              <a:rPr sz="950" spc="159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stackable,</a:t>
            </a:r>
            <a:r>
              <a:rPr sz="950" spc="159" dirty="0">
                <a:latin typeface="Gilroy"/>
                <a:cs typeface="Gilroy"/>
              </a:rPr>
              <a:t> </a:t>
            </a:r>
            <a:r>
              <a:rPr sz="950" spc="37" dirty="0">
                <a:latin typeface="Gilroy"/>
                <a:cs typeface="Gilroy"/>
              </a:rPr>
              <a:t>highly</a:t>
            </a:r>
            <a:r>
              <a:rPr sz="950" spc="159" dirty="0">
                <a:latin typeface="Gilroy"/>
                <a:cs typeface="Gilroy"/>
              </a:rPr>
              <a:t> </a:t>
            </a:r>
            <a:r>
              <a:rPr sz="950" spc="34" dirty="0">
                <a:latin typeface="Gilroy"/>
                <a:cs typeface="Gilroy"/>
              </a:rPr>
              <a:t>versatile</a:t>
            </a:r>
            <a:r>
              <a:rPr sz="950" spc="159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stool</a:t>
            </a:r>
            <a:r>
              <a:rPr sz="950" spc="159" dirty="0">
                <a:latin typeface="Gilroy"/>
                <a:cs typeface="Gilroy"/>
              </a:rPr>
              <a:t> </a:t>
            </a:r>
            <a:r>
              <a:rPr sz="950" spc="37" dirty="0">
                <a:latin typeface="Gilroy"/>
                <a:cs typeface="Gilroy"/>
              </a:rPr>
              <a:t>designed</a:t>
            </a:r>
            <a:r>
              <a:rPr sz="950" spc="159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for</a:t>
            </a:r>
            <a:r>
              <a:rPr sz="950" spc="159" dirty="0">
                <a:latin typeface="Gilroy"/>
                <a:cs typeface="Gilroy"/>
              </a:rPr>
              <a:t> </a:t>
            </a:r>
            <a:r>
              <a:rPr sz="950" spc="31" dirty="0">
                <a:latin typeface="Gilroy"/>
                <a:cs typeface="Gilroy"/>
              </a:rPr>
              <a:t>impromp-</a:t>
            </a:r>
            <a:endParaRPr sz="950">
              <a:latin typeface="Gilroy"/>
              <a:cs typeface="Gilroy"/>
            </a:endParaRPr>
          </a:p>
          <a:p>
            <a:pPr marL="8616" marR="186960">
              <a:lnSpc>
                <a:spcPct val="154800"/>
              </a:lnSpc>
            </a:pPr>
            <a:r>
              <a:rPr sz="950" dirty="0">
                <a:latin typeface="Gilroy"/>
                <a:cs typeface="Gilroy"/>
              </a:rPr>
              <a:t>tu</a:t>
            </a:r>
            <a:r>
              <a:rPr sz="950" spc="119" dirty="0">
                <a:latin typeface="Gilroy"/>
                <a:cs typeface="Gilroy"/>
              </a:rPr>
              <a:t> </a:t>
            </a:r>
            <a:r>
              <a:rPr sz="950" spc="37" dirty="0">
                <a:latin typeface="Gilroy"/>
                <a:cs typeface="Gilroy"/>
              </a:rPr>
              <a:t>meetings</a:t>
            </a:r>
            <a:r>
              <a:rPr sz="950" spc="129" dirty="0">
                <a:latin typeface="Gilroy"/>
                <a:cs typeface="Gilroy"/>
              </a:rPr>
              <a:t> </a:t>
            </a:r>
            <a:r>
              <a:rPr sz="950" spc="31" dirty="0">
                <a:latin typeface="Gilroy"/>
                <a:cs typeface="Gilroy"/>
              </a:rPr>
              <a:t>and</a:t>
            </a:r>
            <a:r>
              <a:rPr sz="950" spc="126" dirty="0">
                <a:latin typeface="Gilroy"/>
                <a:cs typeface="Gilroy"/>
              </a:rPr>
              <a:t> </a:t>
            </a:r>
            <a:r>
              <a:rPr sz="950" spc="37" dirty="0">
                <a:latin typeface="Gilroy"/>
                <a:cs typeface="Gilroy"/>
              </a:rPr>
              <a:t>quick</a:t>
            </a:r>
            <a:r>
              <a:rPr sz="950" spc="129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breaks</a:t>
            </a:r>
            <a:r>
              <a:rPr sz="950" spc="126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in</a:t>
            </a:r>
            <a:r>
              <a:rPr sz="950" spc="129" dirty="0">
                <a:latin typeface="Gilroy"/>
                <a:cs typeface="Gilroy"/>
              </a:rPr>
              <a:t> </a:t>
            </a:r>
            <a:r>
              <a:rPr sz="950" spc="41" dirty="0">
                <a:latin typeface="Gilroy"/>
                <a:cs typeface="Gilroy"/>
              </a:rPr>
              <a:t>dynamic</a:t>
            </a:r>
            <a:r>
              <a:rPr sz="950" spc="126" dirty="0">
                <a:latin typeface="Gilroy"/>
                <a:cs typeface="Gilroy"/>
              </a:rPr>
              <a:t> </a:t>
            </a:r>
            <a:r>
              <a:rPr sz="950" spc="37" dirty="0">
                <a:latin typeface="Gilroy"/>
                <a:cs typeface="Gilroy"/>
              </a:rPr>
              <a:t>environments</a:t>
            </a:r>
            <a:r>
              <a:rPr sz="950" spc="129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—</a:t>
            </a:r>
            <a:r>
              <a:rPr sz="950" spc="129" dirty="0">
                <a:latin typeface="Gilroy"/>
                <a:cs typeface="Gilroy"/>
              </a:rPr>
              <a:t> </a:t>
            </a:r>
            <a:r>
              <a:rPr sz="950" spc="27" dirty="0">
                <a:latin typeface="Gilroy"/>
                <a:cs typeface="Gilroy"/>
              </a:rPr>
              <a:t>wheth- </a:t>
            </a:r>
            <a:r>
              <a:rPr sz="950" dirty="0">
                <a:latin typeface="Gilroy"/>
                <a:cs typeface="Gilroy"/>
              </a:rPr>
              <a:t>er</a:t>
            </a:r>
            <a:r>
              <a:rPr sz="950" spc="126" dirty="0">
                <a:latin typeface="Gilroy"/>
                <a:cs typeface="Gilroy"/>
              </a:rPr>
              <a:t> </a:t>
            </a:r>
            <a:r>
              <a:rPr sz="950" spc="37" dirty="0">
                <a:latin typeface="Gilroy"/>
                <a:cs typeface="Gilroy"/>
              </a:rPr>
              <a:t>indoors</a:t>
            </a:r>
            <a:r>
              <a:rPr sz="950" spc="132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or</a:t>
            </a:r>
            <a:r>
              <a:rPr sz="950" spc="136" dirty="0">
                <a:latin typeface="Gilroy"/>
                <a:cs typeface="Gilroy"/>
              </a:rPr>
              <a:t> </a:t>
            </a:r>
            <a:r>
              <a:rPr sz="950" spc="34" dirty="0">
                <a:latin typeface="Gilroy"/>
                <a:cs typeface="Gilroy"/>
              </a:rPr>
              <a:t>out.Its</a:t>
            </a:r>
            <a:r>
              <a:rPr sz="950" spc="132" dirty="0">
                <a:latin typeface="Gilroy"/>
                <a:cs typeface="Gilroy"/>
              </a:rPr>
              <a:t> </a:t>
            </a:r>
            <a:r>
              <a:rPr sz="950" spc="37" dirty="0">
                <a:latin typeface="Gilroy"/>
                <a:cs typeface="Gilroy"/>
              </a:rPr>
              <a:t>comfortable</a:t>
            </a:r>
            <a:r>
              <a:rPr sz="950" spc="136" dirty="0">
                <a:latin typeface="Gilroy"/>
                <a:cs typeface="Gilroy"/>
              </a:rPr>
              <a:t> </a:t>
            </a:r>
            <a:r>
              <a:rPr sz="950" spc="31" dirty="0">
                <a:latin typeface="Gilroy"/>
                <a:cs typeface="Gilroy"/>
              </a:rPr>
              <a:t>seat</a:t>
            </a:r>
            <a:r>
              <a:rPr sz="950" spc="132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is</a:t>
            </a:r>
            <a:r>
              <a:rPr sz="950" spc="132" dirty="0">
                <a:latin typeface="Gilroy"/>
                <a:cs typeface="Gilroy"/>
              </a:rPr>
              <a:t> </a:t>
            </a:r>
            <a:r>
              <a:rPr sz="950" spc="37" dirty="0">
                <a:latin typeface="Gilroy"/>
                <a:cs typeface="Gilroy"/>
              </a:rPr>
              <a:t>angled</a:t>
            </a:r>
            <a:r>
              <a:rPr sz="950" spc="136" dirty="0">
                <a:latin typeface="Gilroy"/>
                <a:cs typeface="Gilroy"/>
              </a:rPr>
              <a:t> </a:t>
            </a:r>
            <a:r>
              <a:rPr sz="950" spc="41" dirty="0">
                <a:latin typeface="Gilroy"/>
                <a:cs typeface="Gilroy"/>
              </a:rPr>
              <a:t>slightly</a:t>
            </a:r>
            <a:r>
              <a:rPr sz="950" spc="132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forward</a:t>
            </a:r>
            <a:r>
              <a:rPr sz="950" spc="136" dirty="0">
                <a:latin typeface="Gilroy"/>
                <a:cs typeface="Gilroy"/>
              </a:rPr>
              <a:t> </a:t>
            </a:r>
            <a:r>
              <a:rPr sz="950" spc="-17" dirty="0">
                <a:latin typeface="Gilroy"/>
                <a:cs typeface="Gilroy"/>
              </a:rPr>
              <a:t>to </a:t>
            </a:r>
            <a:r>
              <a:rPr sz="950" spc="37" dirty="0">
                <a:latin typeface="Gilroy"/>
                <a:cs typeface="Gilroy"/>
              </a:rPr>
              <a:t>encourage</a:t>
            </a:r>
            <a:r>
              <a:rPr sz="950" spc="115" dirty="0">
                <a:latin typeface="Gilroy"/>
                <a:cs typeface="Gilroy"/>
              </a:rPr>
              <a:t> </a:t>
            </a:r>
            <a:r>
              <a:rPr sz="950" spc="37" dirty="0">
                <a:latin typeface="Gilroy"/>
                <a:cs typeface="Gilroy"/>
              </a:rPr>
              <a:t>occupants</a:t>
            </a:r>
            <a:r>
              <a:rPr sz="950" spc="126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to</a:t>
            </a:r>
            <a:r>
              <a:rPr sz="950" spc="126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stand</a:t>
            </a:r>
            <a:r>
              <a:rPr sz="950" spc="126" dirty="0">
                <a:latin typeface="Gilroy"/>
                <a:cs typeface="Gilroy"/>
              </a:rPr>
              <a:t> </a:t>
            </a:r>
            <a:r>
              <a:rPr sz="950" spc="41" dirty="0">
                <a:latin typeface="Gilroy"/>
                <a:cs typeface="Gilroy"/>
              </a:rPr>
              <a:t>occasionally</a:t>
            </a:r>
            <a:r>
              <a:rPr sz="950" spc="122" dirty="0">
                <a:latin typeface="Gilroy"/>
                <a:cs typeface="Gilroy"/>
              </a:rPr>
              <a:t> </a:t>
            </a:r>
            <a:r>
              <a:rPr sz="950" spc="31" dirty="0">
                <a:latin typeface="Gilroy"/>
                <a:cs typeface="Gilroy"/>
              </a:rPr>
              <a:t>and</a:t>
            </a:r>
            <a:r>
              <a:rPr sz="950" spc="126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do</a:t>
            </a:r>
            <a:r>
              <a:rPr sz="950" spc="126" dirty="0">
                <a:latin typeface="Gilroy"/>
                <a:cs typeface="Gilroy"/>
              </a:rPr>
              <a:t> </a:t>
            </a:r>
            <a:r>
              <a:rPr sz="950" spc="37" dirty="0">
                <a:latin typeface="Gilroy"/>
                <a:cs typeface="Gilroy"/>
              </a:rPr>
              <a:t>their</a:t>
            </a:r>
            <a:r>
              <a:rPr sz="950" spc="126" dirty="0">
                <a:latin typeface="Gilroy"/>
                <a:cs typeface="Gilroy"/>
              </a:rPr>
              <a:t> </a:t>
            </a:r>
            <a:r>
              <a:rPr sz="950" spc="27" dirty="0">
                <a:latin typeface="Gilroy"/>
                <a:cs typeface="Gilroy"/>
              </a:rPr>
              <a:t>bodies </a:t>
            </a:r>
            <a:r>
              <a:rPr sz="950" dirty="0">
                <a:latin typeface="Gilroy"/>
                <a:cs typeface="Gilroy"/>
              </a:rPr>
              <a:t>a</a:t>
            </a:r>
            <a:r>
              <a:rPr sz="950" spc="129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favour.</a:t>
            </a:r>
            <a:r>
              <a:rPr sz="950" spc="132" dirty="0">
                <a:latin typeface="Gilroy"/>
                <a:cs typeface="Gilroy"/>
              </a:rPr>
              <a:t> </a:t>
            </a:r>
            <a:r>
              <a:rPr sz="950" spc="31" dirty="0">
                <a:latin typeface="Gilroy"/>
                <a:cs typeface="Gilroy"/>
              </a:rPr>
              <a:t>The</a:t>
            </a:r>
            <a:r>
              <a:rPr sz="950" spc="132" dirty="0">
                <a:latin typeface="Gilroy"/>
                <a:cs typeface="Gilroy"/>
              </a:rPr>
              <a:t> </a:t>
            </a:r>
            <a:r>
              <a:rPr sz="950" spc="31" dirty="0">
                <a:latin typeface="Gilroy"/>
                <a:cs typeface="Gilroy"/>
              </a:rPr>
              <a:t>leg</a:t>
            </a:r>
            <a:r>
              <a:rPr sz="950" spc="132" dirty="0">
                <a:latin typeface="Gilroy"/>
                <a:cs typeface="Gilroy"/>
              </a:rPr>
              <a:t> </a:t>
            </a:r>
            <a:r>
              <a:rPr sz="950" spc="31" dirty="0">
                <a:latin typeface="Gilroy"/>
                <a:cs typeface="Gilroy"/>
              </a:rPr>
              <a:t>frame</a:t>
            </a:r>
            <a:r>
              <a:rPr sz="950" spc="129" dirty="0">
                <a:latin typeface="Gilroy"/>
                <a:cs typeface="Gilroy"/>
              </a:rPr>
              <a:t> </a:t>
            </a:r>
            <a:r>
              <a:rPr sz="950" spc="31" dirty="0">
                <a:latin typeface="Gilroy"/>
                <a:cs typeface="Gilroy"/>
              </a:rPr>
              <a:t>consists</a:t>
            </a:r>
            <a:r>
              <a:rPr sz="950" spc="132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of</a:t>
            </a:r>
            <a:r>
              <a:rPr sz="950" spc="132" dirty="0">
                <a:latin typeface="Gilroy"/>
                <a:cs typeface="Gilroy"/>
              </a:rPr>
              <a:t> </a:t>
            </a:r>
            <a:r>
              <a:rPr sz="950" spc="34" dirty="0">
                <a:latin typeface="Gilroy"/>
                <a:cs typeface="Gilroy"/>
              </a:rPr>
              <a:t>curved</a:t>
            </a:r>
            <a:r>
              <a:rPr sz="950" spc="132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steel</a:t>
            </a:r>
            <a:r>
              <a:rPr sz="950" spc="129" dirty="0">
                <a:latin typeface="Gilroy"/>
                <a:cs typeface="Gilroy"/>
              </a:rPr>
              <a:t> </a:t>
            </a:r>
            <a:r>
              <a:rPr sz="950" spc="34" dirty="0">
                <a:latin typeface="Gilroy"/>
                <a:cs typeface="Gilroy"/>
              </a:rPr>
              <a:t>tubes</a:t>
            </a:r>
            <a:r>
              <a:rPr sz="950" spc="132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in</a:t>
            </a:r>
            <a:r>
              <a:rPr sz="950" spc="132" dirty="0">
                <a:latin typeface="Gilroy"/>
                <a:cs typeface="Gilroy"/>
              </a:rPr>
              <a:t> </a:t>
            </a:r>
            <a:r>
              <a:rPr sz="950" spc="31" dirty="0">
                <a:latin typeface="Gilroy"/>
                <a:cs typeface="Gilroy"/>
              </a:rPr>
              <a:t>three</a:t>
            </a:r>
            <a:r>
              <a:rPr sz="950" spc="132" dirty="0">
                <a:latin typeface="Gilroy"/>
                <a:cs typeface="Gilroy"/>
              </a:rPr>
              <a:t> </a:t>
            </a:r>
            <a:r>
              <a:rPr sz="950" spc="17" dirty="0">
                <a:latin typeface="Gilroy"/>
                <a:cs typeface="Gilroy"/>
              </a:rPr>
              <a:t>dif- </a:t>
            </a:r>
            <a:r>
              <a:rPr sz="950" dirty="0">
                <a:latin typeface="Gilroy"/>
                <a:cs typeface="Gilroy"/>
              </a:rPr>
              <a:t>ferent</a:t>
            </a:r>
            <a:r>
              <a:rPr sz="950" spc="112" dirty="0">
                <a:latin typeface="Gilroy"/>
                <a:cs typeface="Gilroy"/>
              </a:rPr>
              <a:t> </a:t>
            </a:r>
            <a:r>
              <a:rPr sz="950" spc="34" dirty="0">
                <a:latin typeface="Gilroy"/>
                <a:cs typeface="Gilroy"/>
              </a:rPr>
              <a:t>diameters.</a:t>
            </a:r>
            <a:r>
              <a:rPr sz="950" spc="92" dirty="0">
                <a:latin typeface="Gilroy"/>
                <a:cs typeface="Gilroy"/>
              </a:rPr>
              <a:t>  </a:t>
            </a:r>
            <a:r>
              <a:rPr sz="950" spc="34" dirty="0">
                <a:latin typeface="Gilroy"/>
                <a:cs typeface="Gilroy"/>
              </a:rPr>
              <a:t>This</a:t>
            </a:r>
            <a:r>
              <a:rPr sz="950" spc="122" dirty="0">
                <a:latin typeface="Gilroy"/>
                <a:cs typeface="Gilroy"/>
              </a:rPr>
              <a:t> </a:t>
            </a:r>
            <a:r>
              <a:rPr sz="950" spc="37" dirty="0">
                <a:latin typeface="Gilroy"/>
                <a:cs typeface="Gilroy"/>
              </a:rPr>
              <a:t>interplay</a:t>
            </a:r>
            <a:r>
              <a:rPr sz="950" spc="119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of</a:t>
            </a:r>
            <a:r>
              <a:rPr sz="950" spc="119" dirty="0">
                <a:latin typeface="Gilroy"/>
                <a:cs typeface="Gilroy"/>
              </a:rPr>
              <a:t> </a:t>
            </a:r>
            <a:r>
              <a:rPr sz="950" spc="41" dirty="0">
                <a:latin typeface="Gilroy"/>
                <a:cs typeface="Gilroy"/>
              </a:rPr>
              <a:t>thinner</a:t>
            </a:r>
            <a:r>
              <a:rPr sz="950" spc="119" dirty="0">
                <a:latin typeface="Gilroy"/>
                <a:cs typeface="Gilroy"/>
              </a:rPr>
              <a:t> </a:t>
            </a:r>
            <a:r>
              <a:rPr sz="950" spc="31" dirty="0">
                <a:latin typeface="Gilroy"/>
                <a:cs typeface="Gilroy"/>
              </a:rPr>
              <a:t>and</a:t>
            </a:r>
            <a:r>
              <a:rPr sz="950" spc="119" dirty="0">
                <a:latin typeface="Gilroy"/>
                <a:cs typeface="Gilroy"/>
              </a:rPr>
              <a:t> </a:t>
            </a:r>
            <a:r>
              <a:rPr sz="950" spc="34" dirty="0">
                <a:latin typeface="Gilroy"/>
                <a:cs typeface="Gilroy"/>
              </a:rPr>
              <a:t>thicker</a:t>
            </a:r>
            <a:r>
              <a:rPr sz="950" spc="119" dirty="0">
                <a:latin typeface="Gilroy"/>
                <a:cs typeface="Gilroy"/>
              </a:rPr>
              <a:t> </a:t>
            </a:r>
            <a:r>
              <a:rPr sz="950" spc="34" dirty="0">
                <a:latin typeface="Gilroy"/>
                <a:cs typeface="Gilroy"/>
              </a:rPr>
              <a:t>lines</a:t>
            </a:r>
            <a:r>
              <a:rPr sz="950" spc="122" dirty="0">
                <a:latin typeface="Gilroy"/>
                <a:cs typeface="Gilroy"/>
              </a:rPr>
              <a:t> </a:t>
            </a:r>
            <a:r>
              <a:rPr sz="950" spc="-14" dirty="0">
                <a:latin typeface="Gilroy"/>
                <a:cs typeface="Gilroy"/>
              </a:rPr>
              <a:t>gives</a:t>
            </a:r>
            <a:endParaRPr sz="950">
              <a:latin typeface="Gilroy"/>
              <a:cs typeface="Gilroy"/>
            </a:endParaRPr>
          </a:p>
          <a:p>
            <a:pPr marL="8616" marR="40494">
              <a:lnSpc>
                <a:spcPct val="154800"/>
              </a:lnSpc>
            </a:pPr>
            <a:r>
              <a:rPr sz="950" spc="31" dirty="0">
                <a:latin typeface="Gilroy"/>
                <a:cs typeface="Gilroy"/>
              </a:rPr>
              <a:t>A22</a:t>
            </a:r>
            <a:r>
              <a:rPr sz="950" spc="132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its</a:t>
            </a:r>
            <a:r>
              <a:rPr sz="950" spc="142" dirty="0">
                <a:latin typeface="Gilroy"/>
                <a:cs typeface="Gilroy"/>
              </a:rPr>
              <a:t> </a:t>
            </a:r>
            <a:r>
              <a:rPr sz="950" spc="37" dirty="0">
                <a:latin typeface="Gilroy"/>
                <a:cs typeface="Gilroy"/>
              </a:rPr>
              <a:t>striking</a:t>
            </a:r>
            <a:r>
              <a:rPr sz="950" spc="138" dirty="0">
                <a:latin typeface="Gilroy"/>
                <a:cs typeface="Gilroy"/>
              </a:rPr>
              <a:t> </a:t>
            </a:r>
            <a:r>
              <a:rPr sz="950" spc="34" dirty="0">
                <a:latin typeface="Gilroy"/>
                <a:cs typeface="Gilroy"/>
              </a:rPr>
              <a:t>graphic</a:t>
            </a:r>
            <a:r>
              <a:rPr sz="950" spc="142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character,</a:t>
            </a:r>
            <a:r>
              <a:rPr sz="950" spc="138" dirty="0">
                <a:latin typeface="Gilroy"/>
                <a:cs typeface="Gilroy"/>
              </a:rPr>
              <a:t> </a:t>
            </a:r>
            <a:r>
              <a:rPr sz="950" spc="37" dirty="0">
                <a:latin typeface="Gilroy"/>
                <a:cs typeface="Gilroy"/>
              </a:rPr>
              <a:t>which</a:t>
            </a:r>
            <a:r>
              <a:rPr sz="950" spc="142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is</a:t>
            </a:r>
            <a:r>
              <a:rPr sz="950" spc="138" dirty="0">
                <a:latin typeface="Gilroy"/>
                <a:cs typeface="Gilroy"/>
              </a:rPr>
              <a:t> </a:t>
            </a:r>
            <a:r>
              <a:rPr sz="950" spc="37" dirty="0">
                <a:latin typeface="Gilroy"/>
                <a:cs typeface="Gilroy"/>
              </a:rPr>
              <a:t>accentuated</a:t>
            </a:r>
            <a:r>
              <a:rPr sz="950" spc="112" dirty="0">
                <a:latin typeface="Gilroy"/>
                <a:cs typeface="Gilroy"/>
              </a:rPr>
              <a:t>  </a:t>
            </a:r>
            <a:r>
              <a:rPr sz="950" dirty="0">
                <a:latin typeface="Gilroy"/>
                <a:cs typeface="Gilroy"/>
              </a:rPr>
              <a:t>by</a:t>
            </a:r>
            <a:r>
              <a:rPr sz="950" spc="146" dirty="0">
                <a:latin typeface="Gilroy"/>
                <a:cs typeface="Gilroy"/>
              </a:rPr>
              <a:t> </a:t>
            </a:r>
            <a:r>
              <a:rPr sz="950" spc="31" dirty="0">
                <a:latin typeface="Gilroy"/>
                <a:cs typeface="Gilroy"/>
              </a:rPr>
              <a:t>the</a:t>
            </a:r>
            <a:r>
              <a:rPr sz="950" spc="142" dirty="0">
                <a:latin typeface="Gilroy"/>
                <a:cs typeface="Gilroy"/>
              </a:rPr>
              <a:t> </a:t>
            </a:r>
            <a:r>
              <a:rPr sz="950" spc="27" dirty="0">
                <a:latin typeface="Gilroy"/>
                <a:cs typeface="Gilroy"/>
              </a:rPr>
              <a:t>seat </a:t>
            </a:r>
            <a:r>
              <a:rPr sz="950" dirty="0">
                <a:latin typeface="Gilroy"/>
                <a:cs typeface="Gilroy"/>
              </a:rPr>
              <a:t>surface’s</a:t>
            </a:r>
            <a:r>
              <a:rPr sz="950" spc="132" dirty="0">
                <a:latin typeface="Gilroy"/>
                <a:cs typeface="Gilroy"/>
              </a:rPr>
              <a:t> </a:t>
            </a:r>
            <a:r>
              <a:rPr sz="950" spc="41" dirty="0">
                <a:latin typeface="Gilroy"/>
                <a:cs typeface="Gilroy"/>
              </a:rPr>
              <a:t>laser-</a:t>
            </a:r>
            <a:r>
              <a:rPr sz="950" spc="31" dirty="0">
                <a:latin typeface="Gilroy"/>
                <a:cs typeface="Gilroy"/>
              </a:rPr>
              <a:t>cut</a:t>
            </a:r>
            <a:r>
              <a:rPr sz="950" spc="138" dirty="0">
                <a:latin typeface="Gilroy"/>
                <a:cs typeface="Gilroy"/>
              </a:rPr>
              <a:t> </a:t>
            </a:r>
            <a:r>
              <a:rPr sz="950" spc="34" dirty="0">
                <a:latin typeface="Gilroy"/>
                <a:cs typeface="Gilroy"/>
              </a:rPr>
              <a:t>pattern.</a:t>
            </a:r>
            <a:r>
              <a:rPr sz="950" spc="138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It</a:t>
            </a:r>
            <a:r>
              <a:rPr sz="950" spc="138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is</a:t>
            </a:r>
            <a:r>
              <a:rPr sz="950" spc="138" dirty="0">
                <a:latin typeface="Gilroy"/>
                <a:cs typeface="Gilroy"/>
              </a:rPr>
              <a:t> </a:t>
            </a:r>
            <a:r>
              <a:rPr sz="950" spc="31" dirty="0">
                <a:latin typeface="Gilroy"/>
                <a:cs typeface="Gilroy"/>
              </a:rPr>
              <a:t>also</a:t>
            </a:r>
            <a:r>
              <a:rPr sz="950" spc="138" dirty="0">
                <a:latin typeface="Gilroy"/>
                <a:cs typeface="Gilroy"/>
              </a:rPr>
              <a:t> </a:t>
            </a:r>
            <a:r>
              <a:rPr sz="950" spc="37" dirty="0">
                <a:latin typeface="Gilroy"/>
                <a:cs typeface="Gilroy"/>
              </a:rPr>
              <a:t>designed</a:t>
            </a:r>
            <a:r>
              <a:rPr sz="950" spc="138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for</a:t>
            </a:r>
            <a:r>
              <a:rPr sz="950" spc="138" dirty="0">
                <a:latin typeface="Gilroy"/>
                <a:cs typeface="Gilroy"/>
              </a:rPr>
              <a:t> </a:t>
            </a:r>
            <a:r>
              <a:rPr sz="950" spc="34" dirty="0">
                <a:latin typeface="Gilroy"/>
                <a:cs typeface="Gilroy"/>
              </a:rPr>
              <a:t>movement</a:t>
            </a:r>
            <a:r>
              <a:rPr sz="950" spc="138" dirty="0">
                <a:latin typeface="Gilroy"/>
                <a:cs typeface="Gilroy"/>
              </a:rPr>
              <a:t> </a:t>
            </a:r>
            <a:r>
              <a:rPr sz="950" spc="31" dirty="0">
                <a:latin typeface="Gilroy"/>
                <a:cs typeface="Gilroy"/>
              </a:rPr>
              <a:t>and</a:t>
            </a:r>
            <a:endParaRPr sz="950">
              <a:latin typeface="Gilroy"/>
              <a:cs typeface="Gilroy"/>
            </a:endParaRPr>
          </a:p>
          <a:p>
            <a:pPr marL="8616" marR="3446">
              <a:lnSpc>
                <a:spcPct val="154800"/>
              </a:lnSpc>
            </a:pPr>
            <a:r>
              <a:rPr sz="950" spc="34" dirty="0">
                <a:latin typeface="Gilroy"/>
                <a:cs typeface="Gilroy"/>
              </a:rPr>
              <a:t>change.</a:t>
            </a:r>
            <a:r>
              <a:rPr sz="950" spc="98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A</a:t>
            </a:r>
            <a:r>
              <a:rPr sz="950" spc="105" dirty="0">
                <a:latin typeface="Gilroy"/>
                <a:cs typeface="Gilroy"/>
              </a:rPr>
              <a:t> </a:t>
            </a:r>
            <a:r>
              <a:rPr sz="950" spc="31" dirty="0">
                <a:latin typeface="Gilroy"/>
                <a:cs typeface="Gilroy"/>
              </a:rPr>
              <a:t>gap</a:t>
            </a:r>
            <a:r>
              <a:rPr sz="950" spc="109" dirty="0">
                <a:latin typeface="Gilroy"/>
                <a:cs typeface="Gilroy"/>
              </a:rPr>
              <a:t> </a:t>
            </a:r>
            <a:r>
              <a:rPr sz="950" spc="34" dirty="0">
                <a:latin typeface="Gilroy"/>
                <a:cs typeface="Gilroy"/>
              </a:rPr>
              <a:t>between</a:t>
            </a:r>
            <a:r>
              <a:rPr sz="950" spc="105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its</a:t>
            </a:r>
            <a:r>
              <a:rPr sz="950" spc="109" dirty="0">
                <a:latin typeface="Gilroy"/>
                <a:cs typeface="Gilroy"/>
              </a:rPr>
              <a:t> </a:t>
            </a:r>
            <a:r>
              <a:rPr sz="950" spc="41" dirty="0">
                <a:latin typeface="Gilroy"/>
                <a:cs typeface="Gilroy"/>
              </a:rPr>
              <a:t>tubular</a:t>
            </a:r>
            <a:r>
              <a:rPr sz="950" spc="105" dirty="0">
                <a:latin typeface="Gilroy"/>
                <a:cs typeface="Gilroy"/>
              </a:rPr>
              <a:t> </a:t>
            </a:r>
            <a:r>
              <a:rPr sz="950" spc="31" dirty="0">
                <a:latin typeface="Gilroy"/>
                <a:cs typeface="Gilroy"/>
              </a:rPr>
              <a:t>frame</a:t>
            </a:r>
            <a:r>
              <a:rPr sz="950" spc="105" dirty="0">
                <a:latin typeface="Gilroy"/>
                <a:cs typeface="Gilroy"/>
              </a:rPr>
              <a:t> </a:t>
            </a:r>
            <a:r>
              <a:rPr sz="950" spc="31" dirty="0">
                <a:latin typeface="Gilroy"/>
                <a:cs typeface="Gilroy"/>
              </a:rPr>
              <a:t>and</a:t>
            </a:r>
            <a:r>
              <a:rPr sz="950" spc="109" dirty="0">
                <a:latin typeface="Gilroy"/>
                <a:cs typeface="Gilroy"/>
              </a:rPr>
              <a:t> </a:t>
            </a:r>
            <a:r>
              <a:rPr sz="950" spc="31" dirty="0">
                <a:latin typeface="Gilroy"/>
                <a:cs typeface="Gilroy"/>
              </a:rPr>
              <a:t>the</a:t>
            </a:r>
            <a:r>
              <a:rPr sz="950" spc="105" dirty="0">
                <a:latin typeface="Gilroy"/>
                <a:cs typeface="Gilroy"/>
              </a:rPr>
              <a:t> </a:t>
            </a:r>
            <a:r>
              <a:rPr sz="950" spc="34" dirty="0">
                <a:latin typeface="Gilroy"/>
                <a:cs typeface="Gilroy"/>
              </a:rPr>
              <a:t>back</a:t>
            </a:r>
            <a:r>
              <a:rPr sz="950" spc="109" dirty="0">
                <a:latin typeface="Gilroy"/>
                <a:cs typeface="Gilroy"/>
              </a:rPr>
              <a:t> </a:t>
            </a:r>
            <a:r>
              <a:rPr sz="950" spc="34" dirty="0">
                <a:latin typeface="Gilroy"/>
                <a:cs typeface="Gilroy"/>
              </a:rPr>
              <a:t>edge</a:t>
            </a:r>
            <a:r>
              <a:rPr sz="950" spc="105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of</a:t>
            </a:r>
            <a:r>
              <a:rPr sz="950" spc="109" dirty="0">
                <a:latin typeface="Gilroy"/>
                <a:cs typeface="Gilroy"/>
              </a:rPr>
              <a:t> </a:t>
            </a:r>
            <a:r>
              <a:rPr sz="950" spc="31" dirty="0">
                <a:latin typeface="Gilroy"/>
                <a:cs typeface="Gilroy"/>
              </a:rPr>
              <a:t>the seat</a:t>
            </a:r>
            <a:r>
              <a:rPr sz="950" spc="136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creates</a:t>
            </a:r>
            <a:r>
              <a:rPr sz="950" spc="142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an</a:t>
            </a:r>
            <a:r>
              <a:rPr sz="950" spc="142" dirty="0">
                <a:latin typeface="Gilroy"/>
                <a:cs typeface="Gilroy"/>
              </a:rPr>
              <a:t> </a:t>
            </a:r>
            <a:r>
              <a:rPr sz="950" spc="31" dirty="0">
                <a:latin typeface="Gilroy"/>
                <a:cs typeface="Gilroy"/>
              </a:rPr>
              <a:t>integrated</a:t>
            </a:r>
            <a:r>
              <a:rPr sz="950" spc="142" dirty="0">
                <a:latin typeface="Gilroy"/>
                <a:cs typeface="Gilroy"/>
              </a:rPr>
              <a:t> </a:t>
            </a:r>
            <a:r>
              <a:rPr sz="950" spc="37" dirty="0">
                <a:latin typeface="Gilroy"/>
                <a:cs typeface="Gilroy"/>
              </a:rPr>
              <a:t>handle</a:t>
            </a:r>
            <a:r>
              <a:rPr sz="950" spc="142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for</a:t>
            </a:r>
            <a:r>
              <a:rPr sz="950" spc="142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easy</a:t>
            </a:r>
            <a:r>
              <a:rPr sz="950" spc="142" dirty="0">
                <a:latin typeface="Gilroy"/>
                <a:cs typeface="Gilroy"/>
              </a:rPr>
              <a:t> </a:t>
            </a:r>
            <a:r>
              <a:rPr sz="950" spc="34" dirty="0">
                <a:latin typeface="Gilroy"/>
                <a:cs typeface="Gilroy"/>
              </a:rPr>
              <a:t>moving</a:t>
            </a:r>
            <a:r>
              <a:rPr sz="950" spc="142" dirty="0">
                <a:latin typeface="Gilroy"/>
                <a:cs typeface="Gilroy"/>
              </a:rPr>
              <a:t> </a:t>
            </a:r>
            <a:r>
              <a:rPr sz="950" spc="31" dirty="0">
                <a:latin typeface="Gilroy"/>
                <a:cs typeface="Gilroy"/>
              </a:rPr>
              <a:t>and</a:t>
            </a:r>
            <a:r>
              <a:rPr sz="950" spc="142" dirty="0">
                <a:latin typeface="Gilroy"/>
                <a:cs typeface="Gilroy"/>
              </a:rPr>
              <a:t> </a:t>
            </a:r>
            <a:r>
              <a:rPr sz="950" spc="41" dirty="0">
                <a:latin typeface="Gilroy"/>
                <a:cs typeface="Gilroy"/>
              </a:rPr>
              <a:t>lifting.</a:t>
            </a:r>
            <a:r>
              <a:rPr sz="950" spc="142" dirty="0">
                <a:latin typeface="Gilroy"/>
                <a:cs typeface="Gilroy"/>
              </a:rPr>
              <a:t> </a:t>
            </a:r>
            <a:r>
              <a:rPr sz="950" spc="31" dirty="0">
                <a:latin typeface="Gilroy"/>
                <a:cs typeface="Gilroy"/>
              </a:rPr>
              <a:t>And</a:t>
            </a:r>
            <a:r>
              <a:rPr sz="950" spc="146" dirty="0">
                <a:latin typeface="Gilroy"/>
                <a:cs typeface="Gilroy"/>
              </a:rPr>
              <a:t> </a:t>
            </a:r>
            <a:r>
              <a:rPr sz="950" spc="31" dirty="0">
                <a:latin typeface="Gilroy"/>
                <a:cs typeface="Gilroy"/>
              </a:rPr>
              <a:t>it </a:t>
            </a:r>
            <a:r>
              <a:rPr sz="950" dirty="0">
                <a:latin typeface="Gilroy"/>
                <a:cs typeface="Gilroy"/>
              </a:rPr>
              <a:t>works</a:t>
            </a:r>
            <a:r>
              <a:rPr sz="950" spc="149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just</a:t>
            </a:r>
            <a:r>
              <a:rPr sz="950" spc="159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as</a:t>
            </a:r>
            <a:r>
              <a:rPr sz="950" spc="159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well</a:t>
            </a:r>
            <a:r>
              <a:rPr sz="950" spc="159" dirty="0">
                <a:latin typeface="Gilroy"/>
                <a:cs typeface="Gilroy"/>
              </a:rPr>
              <a:t> </a:t>
            </a:r>
            <a:r>
              <a:rPr sz="950" spc="37" dirty="0">
                <a:latin typeface="Gilroy"/>
                <a:cs typeface="Gilroy"/>
              </a:rPr>
              <a:t>indoors</a:t>
            </a:r>
            <a:r>
              <a:rPr sz="950" spc="155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as</a:t>
            </a:r>
            <a:r>
              <a:rPr sz="950" spc="159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it</a:t>
            </a:r>
            <a:r>
              <a:rPr sz="950" spc="129" dirty="0">
                <a:latin typeface="Gilroy"/>
                <a:cs typeface="Gilroy"/>
              </a:rPr>
              <a:t>  </a:t>
            </a:r>
            <a:r>
              <a:rPr sz="950" dirty="0">
                <a:latin typeface="Gilroy"/>
                <a:cs typeface="Gilroy"/>
              </a:rPr>
              <a:t>does</a:t>
            </a:r>
            <a:r>
              <a:rPr sz="950" spc="163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in</a:t>
            </a:r>
            <a:r>
              <a:rPr sz="950" spc="159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a</a:t>
            </a:r>
            <a:r>
              <a:rPr sz="950" spc="159" dirty="0">
                <a:latin typeface="Gilroy"/>
                <a:cs typeface="Gilroy"/>
              </a:rPr>
              <a:t> </a:t>
            </a:r>
            <a:r>
              <a:rPr sz="950" spc="34" dirty="0">
                <a:latin typeface="Gilroy"/>
                <a:cs typeface="Gilroy"/>
              </a:rPr>
              <a:t>garden</a:t>
            </a:r>
            <a:r>
              <a:rPr sz="950" spc="155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or</a:t>
            </a:r>
            <a:r>
              <a:rPr sz="950" spc="159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on</a:t>
            </a:r>
            <a:r>
              <a:rPr sz="950" spc="159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a</a:t>
            </a:r>
            <a:r>
              <a:rPr sz="950" spc="159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terrace.</a:t>
            </a:r>
            <a:r>
              <a:rPr sz="950" spc="159" dirty="0">
                <a:latin typeface="Gilroy"/>
                <a:cs typeface="Gilroy"/>
              </a:rPr>
              <a:t> </a:t>
            </a:r>
            <a:r>
              <a:rPr sz="950" spc="31" dirty="0">
                <a:latin typeface="Gilroy"/>
                <a:cs typeface="Gilroy"/>
              </a:rPr>
              <a:t>An </a:t>
            </a:r>
            <a:r>
              <a:rPr sz="950" spc="47" dirty="0">
                <a:latin typeface="Gilroy"/>
                <a:cs typeface="Gilroy"/>
              </a:rPr>
              <a:t>add-</a:t>
            </a:r>
            <a:r>
              <a:rPr sz="950" dirty="0">
                <a:latin typeface="Gilroy"/>
                <a:cs typeface="Gilroy"/>
              </a:rPr>
              <a:t>on</a:t>
            </a:r>
            <a:r>
              <a:rPr sz="950" spc="129" dirty="0">
                <a:latin typeface="Gilroy"/>
                <a:cs typeface="Gilroy"/>
              </a:rPr>
              <a:t> </a:t>
            </a:r>
            <a:r>
              <a:rPr sz="950" spc="37" dirty="0">
                <a:latin typeface="Gilroy"/>
                <a:cs typeface="Gilroy"/>
              </a:rPr>
              <a:t>cushion</a:t>
            </a:r>
            <a:r>
              <a:rPr sz="950" spc="138" dirty="0">
                <a:latin typeface="Gilroy"/>
                <a:cs typeface="Gilroy"/>
              </a:rPr>
              <a:t> </a:t>
            </a:r>
            <a:r>
              <a:rPr sz="950" spc="37" dirty="0">
                <a:latin typeface="Gilroy"/>
                <a:cs typeface="Gilroy"/>
              </a:rPr>
              <a:t>simply</a:t>
            </a:r>
            <a:r>
              <a:rPr sz="950" spc="136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wraps</a:t>
            </a:r>
            <a:r>
              <a:rPr sz="950" spc="138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over</a:t>
            </a:r>
            <a:r>
              <a:rPr sz="950" spc="138" dirty="0">
                <a:latin typeface="Gilroy"/>
                <a:cs typeface="Gilroy"/>
              </a:rPr>
              <a:t> </a:t>
            </a:r>
            <a:r>
              <a:rPr sz="950" spc="31" dirty="0">
                <a:latin typeface="Gilroy"/>
                <a:cs typeface="Gilroy"/>
              </a:rPr>
              <a:t>the</a:t>
            </a:r>
            <a:r>
              <a:rPr sz="950" spc="136" dirty="0">
                <a:latin typeface="Gilroy"/>
                <a:cs typeface="Gilroy"/>
              </a:rPr>
              <a:t> </a:t>
            </a:r>
            <a:r>
              <a:rPr sz="950" spc="31" dirty="0">
                <a:latin typeface="Gilroy"/>
                <a:cs typeface="Gilroy"/>
              </a:rPr>
              <a:t>seat</a:t>
            </a:r>
            <a:r>
              <a:rPr sz="950" spc="138" dirty="0">
                <a:latin typeface="Gilroy"/>
                <a:cs typeface="Gilroy"/>
              </a:rPr>
              <a:t> </a:t>
            </a:r>
            <a:r>
              <a:rPr sz="950" spc="34" dirty="0">
                <a:latin typeface="Gilroy"/>
                <a:cs typeface="Gilroy"/>
              </a:rPr>
              <a:t>surface</a:t>
            </a:r>
            <a:r>
              <a:rPr sz="950" spc="136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like</a:t>
            </a:r>
            <a:r>
              <a:rPr sz="950" spc="138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a</a:t>
            </a:r>
            <a:r>
              <a:rPr sz="950" spc="138" dirty="0">
                <a:latin typeface="Gilroy"/>
                <a:cs typeface="Gilroy"/>
              </a:rPr>
              <a:t> </a:t>
            </a:r>
            <a:r>
              <a:rPr sz="950" spc="-7" dirty="0">
                <a:latin typeface="Gilroy"/>
                <a:cs typeface="Gilroy"/>
              </a:rPr>
              <a:t>scarf.</a:t>
            </a:r>
            <a:endParaRPr sz="950">
              <a:latin typeface="Gilroy"/>
              <a:cs typeface="Gilroy"/>
            </a:endParaRPr>
          </a:p>
          <a:p>
            <a:pPr marL="8616">
              <a:spcBef>
                <a:spcPts val="621"/>
              </a:spcBef>
            </a:pPr>
            <a:r>
              <a:rPr sz="950" spc="31" dirty="0">
                <a:latin typeface="Gilroy"/>
                <a:cs typeface="Gilroy"/>
              </a:rPr>
              <a:t>A22</a:t>
            </a:r>
            <a:r>
              <a:rPr sz="950" spc="119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is</a:t>
            </a:r>
            <a:r>
              <a:rPr sz="950" spc="119" dirty="0">
                <a:latin typeface="Gilroy"/>
                <a:cs typeface="Gilroy"/>
              </a:rPr>
              <a:t> </a:t>
            </a:r>
            <a:r>
              <a:rPr sz="950" spc="37" dirty="0">
                <a:latin typeface="Gilroy"/>
                <a:cs typeface="Gilroy"/>
              </a:rPr>
              <a:t>available</a:t>
            </a:r>
            <a:r>
              <a:rPr sz="950" spc="122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in</a:t>
            </a:r>
            <a:r>
              <a:rPr sz="950" spc="119" dirty="0">
                <a:latin typeface="Gilroy"/>
                <a:cs typeface="Gilroy"/>
              </a:rPr>
              <a:t> </a:t>
            </a:r>
            <a:r>
              <a:rPr sz="950" spc="31" dirty="0">
                <a:latin typeface="Gilroy"/>
                <a:cs typeface="Gilroy"/>
              </a:rPr>
              <a:t>three</a:t>
            </a:r>
            <a:r>
              <a:rPr sz="950" spc="119" dirty="0">
                <a:latin typeface="Gilroy"/>
                <a:cs typeface="Gilroy"/>
              </a:rPr>
              <a:t> </a:t>
            </a:r>
            <a:r>
              <a:rPr sz="950" spc="34" dirty="0">
                <a:latin typeface="Gilroy"/>
                <a:cs typeface="Gilroy"/>
              </a:rPr>
              <a:t>different</a:t>
            </a:r>
            <a:r>
              <a:rPr sz="950" spc="122" dirty="0">
                <a:latin typeface="Gilroy"/>
                <a:cs typeface="Gilroy"/>
              </a:rPr>
              <a:t> </a:t>
            </a:r>
            <a:r>
              <a:rPr sz="950" spc="27" dirty="0">
                <a:latin typeface="Gilroy"/>
                <a:cs typeface="Gilroy"/>
              </a:rPr>
              <a:t>heights.</a:t>
            </a:r>
            <a:endParaRPr sz="950">
              <a:latin typeface="Gilroy"/>
              <a:cs typeface="Gilroy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280005" y="1743123"/>
            <a:ext cx="1633458" cy="196571"/>
          </a:xfrm>
          <a:prstGeom prst="rect">
            <a:avLst/>
          </a:prstGeom>
        </p:spPr>
        <p:txBody>
          <a:bodyPr vert="horz" wrap="square" lIns="0" tIns="8615" rIns="0" bIns="0" rtlCol="0">
            <a:spAutoFit/>
          </a:bodyPr>
          <a:lstStyle/>
          <a:p>
            <a:pPr marL="8616">
              <a:spcBef>
                <a:spcPts val="68"/>
              </a:spcBef>
            </a:pPr>
            <a:r>
              <a:rPr sz="1221" b="0" spc="47" dirty="0">
                <a:solidFill>
                  <a:srgbClr val="000000"/>
                </a:solidFill>
                <a:latin typeface="Gilroy"/>
                <a:cs typeface="Gilroy"/>
              </a:rPr>
              <a:t>Design:</a:t>
            </a:r>
            <a:r>
              <a:rPr sz="1221" b="0" spc="126" dirty="0">
                <a:solidFill>
                  <a:srgbClr val="000000"/>
                </a:solidFill>
                <a:latin typeface="Gilroy"/>
                <a:cs typeface="Gilroy"/>
              </a:rPr>
              <a:t> </a:t>
            </a:r>
            <a:r>
              <a:rPr sz="1221" b="0" spc="34" dirty="0">
                <a:solidFill>
                  <a:srgbClr val="000000"/>
                </a:solidFill>
                <a:latin typeface="Gilroy"/>
                <a:cs typeface="Gilroy"/>
              </a:rPr>
              <a:t>Anya</a:t>
            </a:r>
            <a:r>
              <a:rPr sz="1221" b="0" spc="126" dirty="0">
                <a:solidFill>
                  <a:srgbClr val="000000"/>
                </a:solidFill>
                <a:latin typeface="Gilroy"/>
                <a:cs typeface="Gilroy"/>
              </a:rPr>
              <a:t> </a:t>
            </a:r>
            <a:r>
              <a:rPr sz="1221" b="0" spc="47" dirty="0">
                <a:solidFill>
                  <a:srgbClr val="000000"/>
                </a:solidFill>
                <a:latin typeface="Gilroy"/>
                <a:cs typeface="Gilroy"/>
              </a:rPr>
              <a:t>Sebton</a:t>
            </a:r>
            <a:endParaRPr sz="1221">
              <a:latin typeface="Gilroy"/>
              <a:cs typeface="Gilroy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94428" y="6441658"/>
            <a:ext cx="106399" cy="102699"/>
          </a:xfrm>
          <a:prstGeom prst="rect">
            <a:avLst/>
          </a:prstGeom>
        </p:spPr>
        <p:txBody>
          <a:bodyPr vert="horz" wrap="square" lIns="0" tIns="8615" rIns="0" bIns="0" rtlCol="0">
            <a:spAutoFit/>
          </a:bodyPr>
          <a:lstStyle/>
          <a:p>
            <a:pPr marL="8616">
              <a:spcBef>
                <a:spcPts val="68"/>
              </a:spcBef>
            </a:pPr>
            <a:r>
              <a:rPr sz="611" spc="-17" dirty="0">
                <a:latin typeface="Gilroy"/>
                <a:cs typeface="Gilroy"/>
              </a:rPr>
              <a:t>22</a:t>
            </a:r>
            <a:endParaRPr sz="611">
              <a:latin typeface="Gilroy"/>
              <a:cs typeface="Gilroy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221" y="310150"/>
            <a:ext cx="5307964" cy="621766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025" y="1514128"/>
            <a:ext cx="3809713" cy="380971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8" y="0"/>
            <a:ext cx="11868746" cy="683796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00064" y="6434657"/>
            <a:ext cx="1600289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87"/>
              </a:lnSpc>
            </a:pPr>
            <a:r>
              <a:rPr sz="678" dirty="0">
                <a:latin typeface="Gilroy"/>
                <a:cs typeface="Gilroy"/>
              </a:rPr>
              <a:t>A22</a:t>
            </a:r>
            <a:r>
              <a:rPr sz="678" spc="-10" dirty="0">
                <a:latin typeface="Gilroy"/>
                <a:cs typeface="Gilroy"/>
              </a:rPr>
              <a:t> </a:t>
            </a:r>
            <a:r>
              <a:rPr sz="678" dirty="0">
                <a:latin typeface="Gilroy"/>
                <a:cs typeface="Gilroy"/>
              </a:rPr>
              <a:t>is</a:t>
            </a:r>
            <a:r>
              <a:rPr sz="678" spc="-10" dirty="0">
                <a:latin typeface="Gilroy"/>
                <a:cs typeface="Gilroy"/>
              </a:rPr>
              <a:t> </a:t>
            </a:r>
            <a:r>
              <a:rPr sz="678" dirty="0">
                <a:latin typeface="Gilroy"/>
                <a:cs typeface="Gilroy"/>
              </a:rPr>
              <a:t>available</a:t>
            </a:r>
            <a:r>
              <a:rPr sz="678" spc="-10" dirty="0">
                <a:latin typeface="Gilroy"/>
                <a:cs typeface="Gilroy"/>
              </a:rPr>
              <a:t> </a:t>
            </a:r>
            <a:r>
              <a:rPr sz="678" dirty="0">
                <a:latin typeface="Gilroy"/>
                <a:cs typeface="Gilroy"/>
              </a:rPr>
              <a:t>in</a:t>
            </a:r>
            <a:r>
              <a:rPr sz="678" spc="-10" dirty="0">
                <a:latin typeface="Gilroy"/>
                <a:cs typeface="Gilroy"/>
              </a:rPr>
              <a:t> </a:t>
            </a:r>
            <a:r>
              <a:rPr sz="678" dirty="0">
                <a:latin typeface="Gilroy"/>
                <a:cs typeface="Gilroy"/>
              </a:rPr>
              <a:t>three</a:t>
            </a:r>
            <a:r>
              <a:rPr sz="678" spc="-10" dirty="0">
                <a:latin typeface="Gilroy"/>
                <a:cs typeface="Gilroy"/>
              </a:rPr>
              <a:t> </a:t>
            </a:r>
            <a:r>
              <a:rPr sz="678" spc="-7" dirty="0">
                <a:latin typeface="Gilroy"/>
                <a:cs typeface="Gilroy"/>
              </a:rPr>
              <a:t>different heights.</a:t>
            </a:r>
            <a:endParaRPr sz="678">
              <a:latin typeface="Gilroy"/>
              <a:cs typeface="Gilroy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698" y="0"/>
            <a:ext cx="5941102" cy="6838384"/>
          </a:xfrm>
          <a:custGeom>
            <a:avLst/>
            <a:gdLst/>
            <a:ahLst/>
            <a:cxnLst/>
            <a:rect l="l" t="t" r="r" b="b"/>
            <a:pathLst>
              <a:path w="8757920" h="10080625">
                <a:moveTo>
                  <a:pt x="8757526" y="0"/>
                </a:moveTo>
                <a:lnTo>
                  <a:pt x="0" y="0"/>
                </a:lnTo>
                <a:lnTo>
                  <a:pt x="0" y="10080002"/>
                </a:lnTo>
                <a:lnTo>
                  <a:pt x="8757526" y="10080002"/>
                </a:lnTo>
                <a:lnTo>
                  <a:pt x="875752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10600" y="3268511"/>
            <a:ext cx="3443373" cy="355891"/>
          </a:xfrm>
          <a:prstGeom prst="rect">
            <a:avLst/>
          </a:prstGeom>
        </p:spPr>
        <p:txBody>
          <a:bodyPr vert="horz" wrap="square" lIns="0" tIns="11200" rIns="0" bIns="0" rtlCol="0">
            <a:spAutoFit/>
          </a:bodyPr>
          <a:lstStyle/>
          <a:p>
            <a:pPr marL="456631">
              <a:spcBef>
                <a:spcPts val="88"/>
              </a:spcBef>
            </a:pPr>
            <a:r>
              <a:rPr spc="41" dirty="0"/>
              <a:t>Lammhults</a:t>
            </a:r>
            <a:r>
              <a:rPr spc="122" dirty="0"/>
              <a:t> </a:t>
            </a:r>
            <a:r>
              <a:rPr spc="41" dirty="0"/>
              <a:t>Collection</a:t>
            </a:r>
          </a:p>
        </p:txBody>
      </p:sp>
      <p:sp>
        <p:nvSpPr>
          <p:cNvPr id="5" name="object 5"/>
          <p:cNvSpPr/>
          <p:nvPr/>
        </p:nvSpPr>
        <p:spPr>
          <a:xfrm>
            <a:off x="1468976" y="3650985"/>
            <a:ext cx="2967535" cy="0"/>
          </a:xfrm>
          <a:custGeom>
            <a:avLst/>
            <a:gdLst/>
            <a:ahLst/>
            <a:cxnLst/>
            <a:rect l="l" t="t" r="r" b="b"/>
            <a:pathLst>
              <a:path w="4374515">
                <a:moveTo>
                  <a:pt x="0" y="0"/>
                </a:moveTo>
                <a:lnTo>
                  <a:pt x="4373994" y="0"/>
                </a:lnTo>
              </a:path>
            </a:pathLst>
          </a:custGeom>
          <a:ln w="635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221" y="310150"/>
            <a:ext cx="5314070" cy="621766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4817919" y="6431143"/>
            <a:ext cx="823191" cy="113023"/>
          </a:xfrm>
          <a:prstGeom prst="rect">
            <a:avLst/>
          </a:prstGeom>
        </p:spPr>
        <p:txBody>
          <a:bodyPr vert="horz" wrap="square" lIns="0" tIns="8615" rIns="0" bIns="0" rtlCol="0">
            <a:spAutoFit/>
          </a:bodyPr>
          <a:lstStyle/>
          <a:p>
            <a:pPr marL="8616">
              <a:spcBef>
                <a:spcPts val="68"/>
              </a:spcBef>
            </a:pPr>
            <a:r>
              <a:rPr sz="678" dirty="0">
                <a:solidFill>
                  <a:srgbClr val="FFFFFF"/>
                </a:solidFill>
                <a:latin typeface="Gilroy"/>
                <a:cs typeface="Gilroy"/>
              </a:rPr>
              <a:t>Cinema</a:t>
            </a:r>
            <a:r>
              <a:rPr sz="678" spc="193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678" dirty="0">
                <a:solidFill>
                  <a:srgbClr val="FFFFFF"/>
                </a:solidFill>
                <a:latin typeface="Gilroy"/>
                <a:cs typeface="Gilroy"/>
              </a:rPr>
              <a:t>easy</a:t>
            </a:r>
            <a:r>
              <a:rPr sz="678" spc="197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678" spc="20" dirty="0">
                <a:solidFill>
                  <a:srgbClr val="FFFFFF"/>
                </a:solidFill>
                <a:latin typeface="Gilroy"/>
                <a:cs typeface="Gilroy"/>
              </a:rPr>
              <a:t>chair</a:t>
            </a:r>
            <a:endParaRPr sz="678">
              <a:latin typeface="Gilroy"/>
              <a:cs typeface="Gilroy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3033" y="6441658"/>
            <a:ext cx="107691" cy="102699"/>
          </a:xfrm>
          <a:prstGeom prst="rect">
            <a:avLst/>
          </a:prstGeom>
        </p:spPr>
        <p:txBody>
          <a:bodyPr vert="horz" wrap="square" lIns="0" tIns="8615" rIns="0" bIns="0" rtlCol="0">
            <a:spAutoFit/>
          </a:bodyPr>
          <a:lstStyle/>
          <a:p>
            <a:pPr marL="8616">
              <a:spcBef>
                <a:spcPts val="68"/>
              </a:spcBef>
            </a:pPr>
            <a:r>
              <a:rPr sz="611" spc="-17" dirty="0">
                <a:latin typeface="Gilroy"/>
                <a:cs typeface="Gilroy"/>
              </a:rPr>
              <a:t>28</a:t>
            </a:r>
            <a:endParaRPr sz="611">
              <a:latin typeface="Gilroy"/>
              <a:cs typeface="Gilroy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023" y="1514120"/>
            <a:ext cx="3809714" cy="380361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221" y="310150"/>
            <a:ext cx="5314070" cy="621766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584241" y="6427724"/>
            <a:ext cx="1304784" cy="113023"/>
          </a:xfrm>
          <a:prstGeom prst="rect">
            <a:avLst/>
          </a:prstGeom>
        </p:spPr>
        <p:txBody>
          <a:bodyPr vert="horz" wrap="square" lIns="0" tIns="8615" rIns="0" bIns="0" rtlCol="0">
            <a:spAutoFit/>
          </a:bodyPr>
          <a:lstStyle/>
          <a:p>
            <a:pPr marL="8616">
              <a:spcBef>
                <a:spcPts val="68"/>
              </a:spcBef>
            </a:pPr>
            <a:r>
              <a:rPr sz="678" dirty="0">
                <a:latin typeface="Gilroy"/>
                <a:cs typeface="Gilroy"/>
              </a:rPr>
              <a:t>Portus</a:t>
            </a:r>
            <a:r>
              <a:rPr sz="678" spc="176" dirty="0">
                <a:latin typeface="Gilroy"/>
                <a:cs typeface="Gilroy"/>
              </a:rPr>
              <a:t> </a:t>
            </a:r>
            <a:r>
              <a:rPr sz="678" dirty="0">
                <a:latin typeface="Gilroy"/>
                <a:cs typeface="Gilroy"/>
              </a:rPr>
              <a:t>sofa</a:t>
            </a:r>
            <a:r>
              <a:rPr sz="678" spc="176" dirty="0">
                <a:latin typeface="Gilroy"/>
                <a:cs typeface="Gilroy"/>
              </a:rPr>
              <a:t> </a:t>
            </a:r>
            <a:r>
              <a:rPr sz="678" dirty="0">
                <a:latin typeface="Gilroy"/>
                <a:cs typeface="Gilroy"/>
              </a:rPr>
              <a:t>and</a:t>
            </a:r>
            <a:r>
              <a:rPr sz="678" spc="176" dirty="0">
                <a:latin typeface="Gilroy"/>
                <a:cs typeface="Gilroy"/>
              </a:rPr>
              <a:t> </a:t>
            </a:r>
            <a:r>
              <a:rPr sz="678" dirty="0">
                <a:latin typeface="Gilroy"/>
                <a:cs typeface="Gilroy"/>
              </a:rPr>
              <a:t>Cooper</a:t>
            </a:r>
            <a:r>
              <a:rPr sz="678" spc="180" dirty="0">
                <a:latin typeface="Gilroy"/>
                <a:cs typeface="Gilroy"/>
              </a:rPr>
              <a:t> </a:t>
            </a:r>
            <a:r>
              <a:rPr sz="678" spc="-7" dirty="0">
                <a:latin typeface="Gilroy"/>
                <a:cs typeface="Gilroy"/>
              </a:rPr>
              <a:t>table</a:t>
            </a:r>
            <a:endParaRPr sz="678">
              <a:latin typeface="Gilroy"/>
              <a:cs typeface="Gilroy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5692" y="6398173"/>
            <a:ext cx="1617520" cy="113023"/>
          </a:xfrm>
          <a:prstGeom prst="rect">
            <a:avLst/>
          </a:prstGeom>
        </p:spPr>
        <p:txBody>
          <a:bodyPr vert="horz" wrap="square" lIns="0" tIns="8615" rIns="0" bIns="0" rtlCol="0">
            <a:spAutoFit/>
          </a:bodyPr>
          <a:lstStyle/>
          <a:p>
            <a:pPr marL="8616">
              <a:spcBef>
                <a:spcPts val="68"/>
              </a:spcBef>
            </a:pPr>
            <a:r>
              <a:rPr sz="678" dirty="0">
                <a:latin typeface="Gilroy"/>
                <a:cs typeface="Gilroy"/>
              </a:rPr>
              <a:t>A22</a:t>
            </a:r>
            <a:r>
              <a:rPr sz="678" spc="-10" dirty="0">
                <a:latin typeface="Gilroy"/>
                <a:cs typeface="Gilroy"/>
              </a:rPr>
              <a:t> </a:t>
            </a:r>
            <a:r>
              <a:rPr sz="678" dirty="0">
                <a:latin typeface="Gilroy"/>
                <a:cs typeface="Gilroy"/>
              </a:rPr>
              <a:t>is</a:t>
            </a:r>
            <a:r>
              <a:rPr sz="678" spc="-10" dirty="0">
                <a:latin typeface="Gilroy"/>
                <a:cs typeface="Gilroy"/>
              </a:rPr>
              <a:t> </a:t>
            </a:r>
            <a:r>
              <a:rPr sz="678" dirty="0">
                <a:latin typeface="Gilroy"/>
                <a:cs typeface="Gilroy"/>
              </a:rPr>
              <a:t>available</a:t>
            </a:r>
            <a:r>
              <a:rPr sz="678" spc="-10" dirty="0">
                <a:latin typeface="Gilroy"/>
                <a:cs typeface="Gilroy"/>
              </a:rPr>
              <a:t> </a:t>
            </a:r>
            <a:r>
              <a:rPr sz="678" dirty="0">
                <a:latin typeface="Gilroy"/>
                <a:cs typeface="Gilroy"/>
              </a:rPr>
              <a:t>in</a:t>
            </a:r>
            <a:r>
              <a:rPr sz="678" spc="-10" dirty="0">
                <a:latin typeface="Gilroy"/>
                <a:cs typeface="Gilroy"/>
              </a:rPr>
              <a:t> </a:t>
            </a:r>
            <a:r>
              <a:rPr sz="678" dirty="0">
                <a:latin typeface="Gilroy"/>
                <a:cs typeface="Gilroy"/>
              </a:rPr>
              <a:t>three</a:t>
            </a:r>
            <a:r>
              <a:rPr sz="678" spc="-10" dirty="0">
                <a:latin typeface="Gilroy"/>
                <a:cs typeface="Gilroy"/>
              </a:rPr>
              <a:t> </a:t>
            </a:r>
            <a:r>
              <a:rPr sz="678" spc="-7" dirty="0">
                <a:latin typeface="Gilroy"/>
                <a:cs typeface="Gilroy"/>
              </a:rPr>
              <a:t>different heights.</a:t>
            </a:r>
            <a:endParaRPr sz="678">
              <a:latin typeface="Gilroy"/>
              <a:cs typeface="Gilroy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8" y="0"/>
            <a:ext cx="11868746" cy="683796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4040" y="6441658"/>
            <a:ext cx="106830" cy="102699"/>
          </a:xfrm>
          <a:prstGeom prst="rect">
            <a:avLst/>
          </a:prstGeom>
        </p:spPr>
        <p:txBody>
          <a:bodyPr vert="horz" wrap="square" lIns="0" tIns="8615" rIns="0" bIns="0" rtlCol="0">
            <a:spAutoFit/>
          </a:bodyPr>
          <a:lstStyle/>
          <a:p>
            <a:pPr marL="8616">
              <a:spcBef>
                <a:spcPts val="68"/>
              </a:spcBef>
            </a:pPr>
            <a:r>
              <a:rPr sz="611" spc="-17" dirty="0">
                <a:latin typeface="Gilroy"/>
                <a:cs typeface="Gilroy"/>
              </a:rPr>
              <a:t>32</a:t>
            </a:r>
            <a:endParaRPr sz="611">
              <a:latin typeface="Gilroy"/>
              <a:cs typeface="Gilroy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025" y="1514128"/>
            <a:ext cx="3809713" cy="380971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221" y="310150"/>
            <a:ext cx="5314070" cy="621766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816937" y="6433830"/>
            <a:ext cx="1071742" cy="113023"/>
          </a:xfrm>
          <a:prstGeom prst="rect">
            <a:avLst/>
          </a:prstGeom>
        </p:spPr>
        <p:txBody>
          <a:bodyPr vert="horz" wrap="square" lIns="0" tIns="8615" rIns="0" bIns="0" rtlCol="0">
            <a:spAutoFit/>
          </a:bodyPr>
          <a:lstStyle/>
          <a:p>
            <a:pPr marL="8616">
              <a:spcBef>
                <a:spcPts val="68"/>
              </a:spcBef>
            </a:pPr>
            <a:r>
              <a:rPr sz="678" dirty="0">
                <a:latin typeface="Gilroy"/>
                <a:cs typeface="Gilroy"/>
              </a:rPr>
              <a:t>Corso</a:t>
            </a:r>
            <a:r>
              <a:rPr sz="678" spc="170" dirty="0">
                <a:latin typeface="Gilroy"/>
                <a:cs typeface="Gilroy"/>
              </a:rPr>
              <a:t> </a:t>
            </a:r>
            <a:r>
              <a:rPr sz="678" dirty="0">
                <a:latin typeface="Gilroy"/>
                <a:cs typeface="Gilroy"/>
              </a:rPr>
              <a:t>easy</a:t>
            </a:r>
            <a:r>
              <a:rPr sz="678" spc="176" dirty="0">
                <a:latin typeface="Gilroy"/>
                <a:cs typeface="Gilroy"/>
              </a:rPr>
              <a:t> </a:t>
            </a:r>
            <a:r>
              <a:rPr sz="678" dirty="0">
                <a:latin typeface="Gilroy"/>
                <a:cs typeface="Gilroy"/>
              </a:rPr>
              <a:t>chair</a:t>
            </a:r>
            <a:r>
              <a:rPr sz="678" spc="176" dirty="0">
                <a:latin typeface="Gilroy"/>
                <a:cs typeface="Gilroy"/>
              </a:rPr>
              <a:t> </a:t>
            </a:r>
            <a:r>
              <a:rPr sz="678" spc="-7" dirty="0">
                <a:latin typeface="Gilroy"/>
                <a:cs typeface="Gilroy"/>
              </a:rPr>
              <a:t>(detail)</a:t>
            </a:r>
            <a:endParaRPr sz="678">
              <a:latin typeface="Gilroy"/>
              <a:cs typeface="Gilroy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8" y="0"/>
            <a:ext cx="11868746" cy="683796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807803" y="6433830"/>
            <a:ext cx="741776" cy="113023"/>
          </a:xfrm>
          <a:prstGeom prst="rect">
            <a:avLst/>
          </a:prstGeom>
        </p:spPr>
        <p:txBody>
          <a:bodyPr vert="horz" wrap="square" lIns="0" tIns="8615" rIns="0" bIns="0" rtlCol="0">
            <a:spAutoFit/>
          </a:bodyPr>
          <a:lstStyle/>
          <a:p>
            <a:pPr marL="8616">
              <a:spcBef>
                <a:spcPts val="68"/>
              </a:spcBef>
            </a:pPr>
            <a:r>
              <a:rPr sz="678" dirty="0">
                <a:solidFill>
                  <a:srgbClr val="FFFFFF"/>
                </a:solidFill>
                <a:latin typeface="Gilroy"/>
                <a:cs typeface="Gilroy"/>
              </a:rPr>
              <a:t>Corso</a:t>
            </a:r>
            <a:r>
              <a:rPr sz="678" spc="163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678" dirty="0">
                <a:solidFill>
                  <a:srgbClr val="FFFFFF"/>
                </a:solidFill>
                <a:latin typeface="Gilroy"/>
                <a:cs typeface="Gilroy"/>
              </a:rPr>
              <a:t>easy</a:t>
            </a:r>
            <a:r>
              <a:rPr sz="678" spc="163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678" spc="27" dirty="0">
                <a:solidFill>
                  <a:srgbClr val="FFFFFF"/>
                </a:solidFill>
                <a:latin typeface="Gilroy"/>
                <a:cs typeface="Gilroy"/>
              </a:rPr>
              <a:t>chair</a:t>
            </a:r>
            <a:endParaRPr sz="678">
              <a:latin typeface="Gilroy"/>
              <a:cs typeface="Gilroy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3652" y="6441658"/>
            <a:ext cx="107260" cy="102699"/>
          </a:xfrm>
          <a:prstGeom prst="rect">
            <a:avLst/>
          </a:prstGeom>
        </p:spPr>
        <p:txBody>
          <a:bodyPr vert="horz" wrap="square" lIns="0" tIns="8615" rIns="0" bIns="0" rtlCol="0">
            <a:spAutoFit/>
          </a:bodyPr>
          <a:lstStyle/>
          <a:p>
            <a:pPr marL="8616">
              <a:spcBef>
                <a:spcPts val="68"/>
              </a:spcBef>
            </a:pPr>
            <a:r>
              <a:rPr sz="611" spc="-17" dirty="0">
                <a:latin typeface="Gilroy"/>
                <a:cs typeface="Gilroy"/>
              </a:rPr>
              <a:t>36</a:t>
            </a:r>
            <a:endParaRPr sz="611">
              <a:latin typeface="Gilroy"/>
              <a:cs typeface="Gilroy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45299" y="6428700"/>
            <a:ext cx="1765703" cy="113023"/>
          </a:xfrm>
          <a:prstGeom prst="rect">
            <a:avLst/>
          </a:prstGeom>
        </p:spPr>
        <p:txBody>
          <a:bodyPr vert="horz" wrap="square" lIns="0" tIns="8615" rIns="0" bIns="0" rtlCol="0">
            <a:spAutoFit/>
          </a:bodyPr>
          <a:lstStyle/>
          <a:p>
            <a:pPr marL="8616">
              <a:spcBef>
                <a:spcPts val="68"/>
              </a:spcBef>
            </a:pPr>
            <a:r>
              <a:rPr sz="678" dirty="0">
                <a:latin typeface="Gilroy"/>
                <a:cs typeface="Gilroy"/>
              </a:rPr>
              <a:t>Addit</a:t>
            </a:r>
            <a:r>
              <a:rPr sz="678" spc="-7" dirty="0">
                <a:latin typeface="Gilroy"/>
                <a:cs typeface="Gilroy"/>
              </a:rPr>
              <a:t> sofa, </a:t>
            </a:r>
            <a:r>
              <a:rPr sz="678" dirty="0">
                <a:latin typeface="Gilroy"/>
                <a:cs typeface="Gilroy"/>
              </a:rPr>
              <a:t>Addit</a:t>
            </a:r>
            <a:r>
              <a:rPr sz="678" spc="-3" dirty="0">
                <a:latin typeface="Gilroy"/>
                <a:cs typeface="Gilroy"/>
              </a:rPr>
              <a:t> </a:t>
            </a:r>
            <a:r>
              <a:rPr sz="678" spc="-7" dirty="0">
                <a:latin typeface="Gilroy"/>
                <a:cs typeface="Gilroy"/>
              </a:rPr>
              <a:t>ottoman </a:t>
            </a:r>
            <a:r>
              <a:rPr sz="678" dirty="0">
                <a:latin typeface="Gilroy"/>
                <a:cs typeface="Gilroy"/>
              </a:rPr>
              <a:t>and</a:t>
            </a:r>
            <a:r>
              <a:rPr sz="678" spc="-7" dirty="0">
                <a:latin typeface="Gilroy"/>
                <a:cs typeface="Gilroy"/>
              </a:rPr>
              <a:t> </a:t>
            </a:r>
            <a:r>
              <a:rPr sz="678" dirty="0">
                <a:latin typeface="Gilroy"/>
                <a:cs typeface="Gilroy"/>
              </a:rPr>
              <a:t>Cooper</a:t>
            </a:r>
            <a:r>
              <a:rPr sz="678" spc="-3" dirty="0">
                <a:latin typeface="Gilroy"/>
                <a:cs typeface="Gilroy"/>
              </a:rPr>
              <a:t> </a:t>
            </a:r>
            <a:r>
              <a:rPr sz="678" spc="-7" dirty="0">
                <a:latin typeface="Gilroy"/>
                <a:cs typeface="Gilroy"/>
              </a:rPr>
              <a:t>table</a:t>
            </a:r>
            <a:endParaRPr sz="678">
              <a:latin typeface="Gilroy"/>
              <a:cs typeface="Gilroy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221" y="310150"/>
            <a:ext cx="5314070" cy="621766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99" y="0"/>
            <a:ext cx="11868849" cy="6838384"/>
          </a:xfrm>
          <a:custGeom>
            <a:avLst/>
            <a:gdLst/>
            <a:ahLst/>
            <a:cxnLst/>
            <a:rect l="l" t="t" r="r" b="b"/>
            <a:pathLst>
              <a:path w="17496155" h="10080625">
                <a:moveTo>
                  <a:pt x="17496002" y="0"/>
                </a:moveTo>
                <a:lnTo>
                  <a:pt x="0" y="0"/>
                </a:lnTo>
                <a:lnTo>
                  <a:pt x="0" y="10080002"/>
                </a:lnTo>
                <a:lnTo>
                  <a:pt x="17496002" y="10080002"/>
                </a:lnTo>
                <a:lnTo>
                  <a:pt x="174960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6052003" y="2676571"/>
            <a:ext cx="4459628" cy="1983471"/>
          </a:xfrm>
          <a:prstGeom prst="rect">
            <a:avLst/>
          </a:prstGeom>
        </p:spPr>
        <p:txBody>
          <a:bodyPr vert="horz" wrap="square" lIns="0" tIns="8615" rIns="0" bIns="0" rtlCol="0">
            <a:spAutoFit/>
          </a:bodyPr>
          <a:lstStyle/>
          <a:p>
            <a:pPr marL="8616">
              <a:spcBef>
                <a:spcPts val="68"/>
              </a:spcBef>
            </a:pPr>
            <a:r>
              <a:rPr b="1" dirty="0">
                <a:solidFill>
                  <a:srgbClr val="EAD7BB"/>
                </a:solidFill>
                <a:latin typeface="Gilroy Bold"/>
                <a:cs typeface="Gilroy Bold"/>
              </a:rPr>
              <a:t>AN</a:t>
            </a:r>
            <a:r>
              <a:rPr b="1" spc="172" dirty="0">
                <a:solidFill>
                  <a:srgbClr val="EAD7BB"/>
                </a:solidFill>
                <a:latin typeface="Gilroy Bold"/>
                <a:cs typeface="Gilroy Bold"/>
              </a:rPr>
              <a:t> </a:t>
            </a:r>
            <a:r>
              <a:rPr b="1" spc="51" dirty="0">
                <a:solidFill>
                  <a:srgbClr val="EAD7BB"/>
                </a:solidFill>
                <a:latin typeface="Gilroy Bold"/>
                <a:cs typeface="Gilroy Bold"/>
              </a:rPr>
              <a:t>INTRODUCTION</a:t>
            </a:r>
            <a:r>
              <a:rPr lang="en-GB" b="1" spc="166" dirty="0">
                <a:solidFill>
                  <a:srgbClr val="EAD7BB"/>
                </a:solidFill>
                <a:latin typeface="Gilroy Bold"/>
                <a:cs typeface="Gilroy Bold"/>
              </a:rPr>
              <a:t>		</a:t>
            </a:r>
            <a:r>
              <a:rPr b="1" dirty="0" err="1">
                <a:solidFill>
                  <a:srgbClr val="FFFFFF"/>
                </a:solidFill>
                <a:latin typeface="Gilroy Bold"/>
                <a:cs typeface="Gilroy Bold"/>
              </a:rPr>
              <a:t>pg</a:t>
            </a:r>
            <a:r>
              <a:rPr b="1" spc="176" dirty="0">
                <a:solidFill>
                  <a:srgbClr val="FFFFFF"/>
                </a:solidFill>
                <a:latin typeface="Gilroy Bold"/>
                <a:cs typeface="Gilroy Bold"/>
              </a:rPr>
              <a:t> </a:t>
            </a:r>
            <a:r>
              <a:rPr b="1" spc="44" dirty="0">
                <a:solidFill>
                  <a:srgbClr val="FFFFFF"/>
                </a:solidFill>
                <a:latin typeface="Gilroy Bold"/>
                <a:cs typeface="Gilroy Bold"/>
              </a:rPr>
              <a:t>04</a:t>
            </a:r>
            <a:endParaRPr dirty="0">
              <a:latin typeface="Gilroy Bold"/>
              <a:cs typeface="Gilroy Bold"/>
            </a:endParaRPr>
          </a:p>
          <a:p>
            <a:pPr>
              <a:spcBef>
                <a:spcPts val="27"/>
              </a:spcBef>
            </a:pPr>
            <a:endParaRPr sz="1187" dirty="0">
              <a:latin typeface="Gilroy Bold"/>
              <a:cs typeface="Gilroy Bold"/>
            </a:endParaRPr>
          </a:p>
          <a:p>
            <a:pPr marL="8616">
              <a:spcBef>
                <a:spcPts val="3"/>
              </a:spcBef>
            </a:pPr>
            <a:r>
              <a:rPr b="1" spc="41" dirty="0">
                <a:solidFill>
                  <a:srgbClr val="EAD7BB"/>
                </a:solidFill>
                <a:latin typeface="Gilroy Bold"/>
                <a:cs typeface="Gilroy Bold"/>
              </a:rPr>
              <a:t>NEW</a:t>
            </a:r>
            <a:r>
              <a:rPr b="1" spc="138" dirty="0">
                <a:solidFill>
                  <a:srgbClr val="EAD7BB"/>
                </a:solidFill>
                <a:latin typeface="Gilroy Bold"/>
                <a:cs typeface="Gilroy Bold"/>
              </a:rPr>
              <a:t> </a:t>
            </a:r>
            <a:r>
              <a:rPr b="1" spc="41" dirty="0">
                <a:solidFill>
                  <a:srgbClr val="EAD7BB"/>
                </a:solidFill>
                <a:latin typeface="Gilroy Bold"/>
                <a:cs typeface="Gilroy Bold"/>
              </a:rPr>
              <a:t>FOR</a:t>
            </a:r>
            <a:r>
              <a:rPr b="1" spc="138" dirty="0">
                <a:solidFill>
                  <a:srgbClr val="EAD7BB"/>
                </a:solidFill>
                <a:latin typeface="Gilroy Bold"/>
                <a:cs typeface="Gilroy Bold"/>
              </a:rPr>
              <a:t> </a:t>
            </a:r>
            <a:r>
              <a:rPr b="1" spc="34" dirty="0">
                <a:solidFill>
                  <a:srgbClr val="EAD7BB"/>
                </a:solidFill>
                <a:latin typeface="Gilroy Bold"/>
                <a:cs typeface="Gilroy Bold"/>
              </a:rPr>
              <a:t>2022</a:t>
            </a:r>
            <a:r>
              <a:rPr lang="en-GB" b="1" spc="138" dirty="0">
                <a:solidFill>
                  <a:srgbClr val="EAD7BB"/>
                </a:solidFill>
                <a:latin typeface="Gilroy Bold"/>
                <a:cs typeface="Gilroy Bold"/>
              </a:rPr>
              <a:t>			</a:t>
            </a:r>
            <a:r>
              <a:rPr b="1" dirty="0" err="1">
                <a:solidFill>
                  <a:srgbClr val="FFFFFF"/>
                </a:solidFill>
                <a:latin typeface="Gilroy Bold"/>
                <a:cs typeface="Gilroy Bold"/>
              </a:rPr>
              <a:t>pg</a:t>
            </a:r>
            <a:r>
              <a:rPr b="1" spc="142" dirty="0">
                <a:solidFill>
                  <a:srgbClr val="FFFFFF"/>
                </a:solidFill>
                <a:latin typeface="Gilroy Bold"/>
                <a:cs typeface="Gilroy Bold"/>
              </a:rPr>
              <a:t> </a:t>
            </a:r>
            <a:r>
              <a:rPr b="1" spc="44" dirty="0">
                <a:solidFill>
                  <a:srgbClr val="FFFFFF"/>
                </a:solidFill>
                <a:latin typeface="Gilroy Bold"/>
                <a:cs typeface="Gilroy Bold"/>
              </a:rPr>
              <a:t>06</a:t>
            </a:r>
            <a:endParaRPr dirty="0">
              <a:latin typeface="Gilroy Bold"/>
              <a:cs typeface="Gilroy Bold"/>
            </a:endParaRPr>
          </a:p>
          <a:p>
            <a:pPr>
              <a:spcBef>
                <a:spcPts val="27"/>
              </a:spcBef>
            </a:pPr>
            <a:endParaRPr sz="1187" dirty="0">
              <a:latin typeface="Gilroy Bold"/>
              <a:cs typeface="Gilroy Bold"/>
            </a:endParaRPr>
          </a:p>
          <a:p>
            <a:pPr marL="8616"/>
            <a:r>
              <a:rPr b="1" spc="44" dirty="0">
                <a:solidFill>
                  <a:srgbClr val="EAD7BB"/>
                </a:solidFill>
                <a:latin typeface="Gilroy Bold"/>
                <a:cs typeface="Gilroy Bold"/>
              </a:rPr>
              <a:t>LAMMHULTS</a:t>
            </a:r>
            <a:r>
              <a:rPr b="1" spc="142" dirty="0">
                <a:solidFill>
                  <a:srgbClr val="EAD7BB"/>
                </a:solidFill>
                <a:latin typeface="Gilroy Bold"/>
                <a:cs typeface="Gilroy Bold"/>
              </a:rPr>
              <a:t> </a:t>
            </a:r>
            <a:r>
              <a:rPr b="1" spc="51" dirty="0">
                <a:solidFill>
                  <a:srgbClr val="EAD7BB"/>
                </a:solidFill>
                <a:latin typeface="Gilroy Bold"/>
                <a:cs typeface="Gilroy Bold"/>
              </a:rPr>
              <a:t>COLLECTION</a:t>
            </a:r>
            <a:r>
              <a:rPr lang="en-GB" b="1" spc="136" dirty="0">
                <a:solidFill>
                  <a:srgbClr val="EAD7BB"/>
                </a:solidFill>
                <a:latin typeface="Gilroy Bold"/>
                <a:cs typeface="Gilroy Bold"/>
              </a:rPr>
              <a:t>	</a:t>
            </a:r>
            <a:r>
              <a:rPr b="1" dirty="0" err="1">
                <a:solidFill>
                  <a:srgbClr val="FFFFFF"/>
                </a:solidFill>
                <a:latin typeface="Gilroy Bold"/>
                <a:cs typeface="Gilroy Bold"/>
              </a:rPr>
              <a:t>pg</a:t>
            </a:r>
            <a:r>
              <a:rPr b="1" spc="146" dirty="0">
                <a:solidFill>
                  <a:srgbClr val="FFFFFF"/>
                </a:solidFill>
                <a:latin typeface="Gilroy Bold"/>
                <a:cs typeface="Gilroy Bold"/>
              </a:rPr>
              <a:t> </a:t>
            </a:r>
            <a:r>
              <a:rPr b="1" spc="-17" dirty="0">
                <a:solidFill>
                  <a:srgbClr val="FFFFFF"/>
                </a:solidFill>
                <a:latin typeface="Gilroy Bold"/>
                <a:cs typeface="Gilroy Bold"/>
              </a:rPr>
              <a:t>26</a:t>
            </a:r>
            <a:endParaRPr dirty="0">
              <a:latin typeface="Gilroy Bold"/>
              <a:cs typeface="Gilroy Bold"/>
            </a:endParaRPr>
          </a:p>
          <a:p>
            <a:pPr marL="8616" marR="3446">
              <a:lnSpc>
                <a:spcPts val="3168"/>
              </a:lnSpc>
              <a:spcBef>
                <a:spcPts val="17"/>
              </a:spcBef>
            </a:pPr>
            <a:r>
              <a:rPr b="1" spc="54" dirty="0">
                <a:solidFill>
                  <a:srgbClr val="EAD7BB"/>
                </a:solidFill>
                <a:latin typeface="Gilroy Bold"/>
                <a:cs typeface="Gilroy Bold"/>
              </a:rPr>
              <a:t>RANDERS+RADIUS</a:t>
            </a:r>
            <a:r>
              <a:rPr b="1" spc="142" dirty="0">
                <a:solidFill>
                  <a:srgbClr val="EAD7BB"/>
                </a:solidFill>
                <a:latin typeface="Gilroy Bold"/>
                <a:cs typeface="Gilroy Bold"/>
              </a:rPr>
              <a:t> </a:t>
            </a:r>
            <a:r>
              <a:rPr b="1" spc="51" dirty="0">
                <a:solidFill>
                  <a:srgbClr val="EAD7BB"/>
                </a:solidFill>
                <a:latin typeface="Gilroy Bold"/>
                <a:cs typeface="Gilroy Bold"/>
              </a:rPr>
              <a:t>COLLECTION</a:t>
            </a:r>
            <a:r>
              <a:rPr lang="en-GB" b="1" spc="142" dirty="0">
                <a:solidFill>
                  <a:srgbClr val="EAD7BB"/>
                </a:solidFill>
                <a:latin typeface="Gilroy Bold"/>
                <a:cs typeface="Gilroy Bold"/>
              </a:rPr>
              <a:t>	</a:t>
            </a:r>
            <a:r>
              <a:rPr b="1" dirty="0" err="1">
                <a:solidFill>
                  <a:srgbClr val="FFFFFF"/>
                </a:solidFill>
                <a:latin typeface="Gilroy Bold"/>
                <a:cs typeface="Gilroy Bold"/>
              </a:rPr>
              <a:t>pg</a:t>
            </a:r>
            <a:r>
              <a:rPr b="1" spc="146" dirty="0">
                <a:solidFill>
                  <a:srgbClr val="FFFFFF"/>
                </a:solidFill>
                <a:latin typeface="Gilroy Bold"/>
                <a:cs typeface="Gilroy Bold"/>
              </a:rPr>
              <a:t> </a:t>
            </a:r>
            <a:r>
              <a:rPr b="1" spc="17" dirty="0">
                <a:solidFill>
                  <a:srgbClr val="FFFFFF"/>
                </a:solidFill>
                <a:latin typeface="Gilroy Bold"/>
                <a:cs typeface="Gilroy Bold"/>
              </a:rPr>
              <a:t>86 </a:t>
            </a:r>
            <a:r>
              <a:rPr b="1" spc="47" dirty="0">
                <a:solidFill>
                  <a:srgbClr val="EAD7BB"/>
                </a:solidFill>
                <a:latin typeface="Gilroy Bold"/>
                <a:cs typeface="Gilroy Bold"/>
              </a:rPr>
              <a:t>TREVISO</a:t>
            </a:r>
            <a:r>
              <a:rPr b="1" spc="146" dirty="0">
                <a:solidFill>
                  <a:srgbClr val="EAD7BB"/>
                </a:solidFill>
                <a:latin typeface="Gilroy Bold"/>
                <a:cs typeface="Gilroy Bold"/>
              </a:rPr>
              <a:t> </a:t>
            </a:r>
            <a:r>
              <a:rPr b="1" spc="51" dirty="0">
                <a:solidFill>
                  <a:srgbClr val="EAD7BB"/>
                </a:solidFill>
                <a:latin typeface="Gilroy Bold"/>
                <a:cs typeface="Gilroy Bold"/>
              </a:rPr>
              <a:t>COLLECTION</a:t>
            </a:r>
            <a:r>
              <a:rPr lang="en-GB" b="1" spc="146" dirty="0">
                <a:solidFill>
                  <a:srgbClr val="EAD7BB"/>
                </a:solidFill>
                <a:latin typeface="Gilroy Bold"/>
                <a:cs typeface="Gilroy Bold"/>
              </a:rPr>
              <a:t>		</a:t>
            </a:r>
            <a:r>
              <a:rPr b="1" dirty="0" err="1">
                <a:solidFill>
                  <a:srgbClr val="FFFFFF"/>
                </a:solidFill>
                <a:latin typeface="Gilroy Bold"/>
                <a:cs typeface="Gilroy Bold"/>
              </a:rPr>
              <a:t>pg</a:t>
            </a:r>
            <a:r>
              <a:rPr b="1" spc="149" dirty="0">
                <a:solidFill>
                  <a:srgbClr val="FFFFFF"/>
                </a:solidFill>
                <a:latin typeface="Gilroy Bold"/>
                <a:cs typeface="Gilroy Bold"/>
              </a:rPr>
              <a:t> </a:t>
            </a:r>
            <a:r>
              <a:rPr b="1" spc="14" dirty="0">
                <a:solidFill>
                  <a:srgbClr val="FFFFFF"/>
                </a:solidFill>
                <a:latin typeface="Gilroy Bold"/>
                <a:cs typeface="Gilroy Bold"/>
              </a:rPr>
              <a:t>102</a:t>
            </a:r>
            <a:endParaRPr dirty="0">
              <a:latin typeface="Gilroy Bold"/>
              <a:cs typeface="Gilroy Bol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443116" y="2760537"/>
            <a:ext cx="47384" cy="175321"/>
          </a:xfrm>
          <a:custGeom>
            <a:avLst/>
            <a:gdLst/>
            <a:ahLst/>
            <a:cxnLst/>
            <a:rect l="l" t="t" r="r" b="b"/>
            <a:pathLst>
              <a:path w="69850" h="258445">
                <a:moveTo>
                  <a:pt x="69227" y="0"/>
                </a:moveTo>
                <a:lnTo>
                  <a:pt x="0" y="0"/>
                </a:lnTo>
                <a:lnTo>
                  <a:pt x="0" y="258127"/>
                </a:lnTo>
                <a:lnTo>
                  <a:pt x="69227" y="258127"/>
                </a:lnTo>
                <a:lnTo>
                  <a:pt x="69227" y="0"/>
                </a:lnTo>
                <a:close/>
              </a:path>
            </a:pathLst>
          </a:custGeom>
          <a:solidFill>
            <a:srgbClr val="EAD7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443151" y="2676571"/>
            <a:ext cx="255874" cy="41353"/>
          </a:xfrm>
          <a:custGeom>
            <a:avLst/>
            <a:gdLst/>
            <a:ahLst/>
            <a:cxnLst/>
            <a:rect l="l" t="t" r="r" b="b"/>
            <a:pathLst>
              <a:path w="377189" h="60960">
                <a:moveTo>
                  <a:pt x="376872" y="0"/>
                </a:moveTo>
                <a:lnTo>
                  <a:pt x="0" y="0"/>
                </a:lnTo>
                <a:lnTo>
                  <a:pt x="0" y="60858"/>
                </a:lnTo>
                <a:lnTo>
                  <a:pt x="376872" y="60858"/>
                </a:lnTo>
                <a:lnTo>
                  <a:pt x="376872" y="0"/>
                </a:lnTo>
                <a:close/>
              </a:path>
            </a:pathLst>
          </a:custGeom>
          <a:solidFill>
            <a:srgbClr val="EAD7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536930" y="2760510"/>
            <a:ext cx="162398" cy="174890"/>
          </a:xfrm>
          <a:custGeom>
            <a:avLst/>
            <a:gdLst/>
            <a:ahLst/>
            <a:cxnLst/>
            <a:rect l="l" t="t" r="r" b="b"/>
            <a:pathLst>
              <a:path w="239395" h="257810">
                <a:moveTo>
                  <a:pt x="239064" y="0"/>
                </a:moveTo>
                <a:lnTo>
                  <a:pt x="0" y="0"/>
                </a:lnTo>
                <a:lnTo>
                  <a:pt x="0" y="63500"/>
                </a:lnTo>
                <a:lnTo>
                  <a:pt x="0" y="257810"/>
                </a:lnTo>
                <a:lnTo>
                  <a:pt x="63042" y="257810"/>
                </a:lnTo>
                <a:lnTo>
                  <a:pt x="63042" y="63500"/>
                </a:lnTo>
                <a:lnTo>
                  <a:pt x="176009" y="63500"/>
                </a:lnTo>
                <a:lnTo>
                  <a:pt x="176009" y="257810"/>
                </a:lnTo>
                <a:lnTo>
                  <a:pt x="239064" y="257810"/>
                </a:lnTo>
                <a:lnTo>
                  <a:pt x="239064" y="63500"/>
                </a:lnTo>
                <a:lnTo>
                  <a:pt x="239064" y="0"/>
                </a:lnTo>
                <a:close/>
              </a:path>
            </a:pathLst>
          </a:custGeom>
          <a:solidFill>
            <a:srgbClr val="EAD7B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43762" y="2698588"/>
            <a:ext cx="568178" cy="243382"/>
          </a:xfrm>
          <a:custGeom>
            <a:avLst/>
            <a:gdLst/>
            <a:ahLst/>
            <a:cxnLst/>
            <a:rect l="l" t="t" r="r" b="b"/>
            <a:pathLst>
              <a:path w="837564" h="358775">
                <a:moveTo>
                  <a:pt x="122516" y="93395"/>
                </a:moveTo>
                <a:lnTo>
                  <a:pt x="74987" y="103585"/>
                </a:lnTo>
                <a:lnTo>
                  <a:pt x="36026" y="131614"/>
                </a:lnTo>
                <a:lnTo>
                  <a:pt x="9681" y="173671"/>
                </a:lnTo>
                <a:lnTo>
                  <a:pt x="0" y="225945"/>
                </a:lnTo>
                <a:lnTo>
                  <a:pt x="9681" y="278221"/>
                </a:lnTo>
                <a:lnTo>
                  <a:pt x="36026" y="320282"/>
                </a:lnTo>
                <a:lnTo>
                  <a:pt x="74987" y="348316"/>
                </a:lnTo>
                <a:lnTo>
                  <a:pt x="122516" y="358508"/>
                </a:lnTo>
                <a:lnTo>
                  <a:pt x="148148" y="356028"/>
                </a:lnTo>
                <a:lnTo>
                  <a:pt x="170156" y="348840"/>
                </a:lnTo>
                <a:lnTo>
                  <a:pt x="188680" y="337323"/>
                </a:lnTo>
                <a:lnTo>
                  <a:pt x="203860" y="321856"/>
                </a:lnTo>
                <a:lnTo>
                  <a:pt x="268630" y="321856"/>
                </a:lnTo>
                <a:lnTo>
                  <a:pt x="268630" y="296748"/>
                </a:lnTo>
                <a:lnTo>
                  <a:pt x="134569" y="296748"/>
                </a:lnTo>
                <a:lnTo>
                  <a:pt x="106718" y="291616"/>
                </a:lnTo>
                <a:lnTo>
                  <a:pt x="84612" y="277163"/>
                </a:lnTo>
                <a:lnTo>
                  <a:pt x="70037" y="254801"/>
                </a:lnTo>
                <a:lnTo>
                  <a:pt x="64782" y="225945"/>
                </a:lnTo>
                <a:lnTo>
                  <a:pt x="70037" y="197091"/>
                </a:lnTo>
                <a:lnTo>
                  <a:pt x="84612" y="174734"/>
                </a:lnTo>
                <a:lnTo>
                  <a:pt x="106718" y="160285"/>
                </a:lnTo>
                <a:lnTo>
                  <a:pt x="134569" y="155155"/>
                </a:lnTo>
                <a:lnTo>
                  <a:pt x="268630" y="155155"/>
                </a:lnTo>
                <a:lnTo>
                  <a:pt x="268630" y="130047"/>
                </a:lnTo>
                <a:lnTo>
                  <a:pt x="203860" y="130048"/>
                </a:lnTo>
                <a:lnTo>
                  <a:pt x="188680" y="114575"/>
                </a:lnTo>
                <a:lnTo>
                  <a:pt x="170156" y="103058"/>
                </a:lnTo>
                <a:lnTo>
                  <a:pt x="148148" y="95874"/>
                </a:lnTo>
                <a:lnTo>
                  <a:pt x="122516" y="93395"/>
                </a:lnTo>
                <a:close/>
              </a:path>
              <a:path w="837564" h="358775">
                <a:moveTo>
                  <a:pt x="268630" y="321856"/>
                </a:moveTo>
                <a:lnTo>
                  <a:pt x="203860" y="321856"/>
                </a:lnTo>
                <a:lnTo>
                  <a:pt x="203860" y="351472"/>
                </a:lnTo>
                <a:lnTo>
                  <a:pt x="268630" y="351472"/>
                </a:lnTo>
                <a:lnTo>
                  <a:pt x="268630" y="321856"/>
                </a:lnTo>
                <a:close/>
              </a:path>
              <a:path w="837564" h="358775">
                <a:moveTo>
                  <a:pt x="268630" y="155155"/>
                </a:moveTo>
                <a:lnTo>
                  <a:pt x="134569" y="155155"/>
                </a:lnTo>
                <a:lnTo>
                  <a:pt x="162128" y="160285"/>
                </a:lnTo>
                <a:lnTo>
                  <a:pt x="184088" y="174734"/>
                </a:lnTo>
                <a:lnTo>
                  <a:pt x="198611" y="197091"/>
                </a:lnTo>
                <a:lnTo>
                  <a:pt x="203860" y="225945"/>
                </a:lnTo>
                <a:lnTo>
                  <a:pt x="198611" y="254801"/>
                </a:lnTo>
                <a:lnTo>
                  <a:pt x="184088" y="277163"/>
                </a:lnTo>
                <a:lnTo>
                  <a:pt x="162128" y="291616"/>
                </a:lnTo>
                <a:lnTo>
                  <a:pt x="134569" y="296748"/>
                </a:lnTo>
                <a:lnTo>
                  <a:pt x="268630" y="296748"/>
                </a:lnTo>
                <a:lnTo>
                  <a:pt x="268630" y="155155"/>
                </a:lnTo>
                <a:close/>
              </a:path>
              <a:path w="837564" h="358775">
                <a:moveTo>
                  <a:pt x="268630" y="0"/>
                </a:moveTo>
                <a:lnTo>
                  <a:pt x="203860" y="0"/>
                </a:lnTo>
                <a:lnTo>
                  <a:pt x="203860" y="130048"/>
                </a:lnTo>
                <a:lnTo>
                  <a:pt x="268630" y="130047"/>
                </a:lnTo>
                <a:lnTo>
                  <a:pt x="268630" y="0"/>
                </a:lnTo>
                <a:close/>
              </a:path>
              <a:path w="837564" h="358775">
                <a:moveTo>
                  <a:pt x="447382" y="93395"/>
                </a:moveTo>
                <a:lnTo>
                  <a:pt x="403321" y="99998"/>
                </a:lnTo>
                <a:lnTo>
                  <a:pt x="366661" y="118506"/>
                </a:lnTo>
                <a:lnTo>
                  <a:pt x="338775" y="146967"/>
                </a:lnTo>
                <a:lnTo>
                  <a:pt x="321038" y="183431"/>
                </a:lnTo>
                <a:lnTo>
                  <a:pt x="314820" y="225945"/>
                </a:lnTo>
                <a:lnTo>
                  <a:pt x="321030" y="268461"/>
                </a:lnTo>
                <a:lnTo>
                  <a:pt x="338954" y="304928"/>
                </a:lnTo>
                <a:lnTo>
                  <a:pt x="367530" y="333393"/>
                </a:lnTo>
                <a:lnTo>
                  <a:pt x="405699" y="351904"/>
                </a:lnTo>
                <a:lnTo>
                  <a:pt x="452399" y="358508"/>
                </a:lnTo>
                <a:lnTo>
                  <a:pt x="486517" y="354914"/>
                </a:lnTo>
                <a:lnTo>
                  <a:pt x="516355" y="344447"/>
                </a:lnTo>
                <a:lnTo>
                  <a:pt x="541580" y="327577"/>
                </a:lnTo>
                <a:lnTo>
                  <a:pt x="561860" y="304774"/>
                </a:lnTo>
                <a:lnTo>
                  <a:pt x="553164" y="299758"/>
                </a:lnTo>
                <a:lnTo>
                  <a:pt x="453402" y="299758"/>
                </a:lnTo>
                <a:lnTo>
                  <a:pt x="429209" y="297043"/>
                </a:lnTo>
                <a:lnTo>
                  <a:pt x="408590" y="288586"/>
                </a:lnTo>
                <a:lnTo>
                  <a:pt x="392677" y="273917"/>
                </a:lnTo>
                <a:lnTo>
                  <a:pt x="382600" y="252564"/>
                </a:lnTo>
                <a:lnTo>
                  <a:pt x="571906" y="252564"/>
                </a:lnTo>
                <a:lnTo>
                  <a:pt x="572929" y="246141"/>
                </a:lnTo>
                <a:lnTo>
                  <a:pt x="573719" y="239626"/>
                </a:lnTo>
                <a:lnTo>
                  <a:pt x="574228" y="232926"/>
                </a:lnTo>
                <a:lnTo>
                  <a:pt x="574408" y="225945"/>
                </a:lnTo>
                <a:lnTo>
                  <a:pt x="570131" y="202349"/>
                </a:lnTo>
                <a:lnTo>
                  <a:pt x="381596" y="202349"/>
                </a:lnTo>
                <a:lnTo>
                  <a:pt x="390181" y="180870"/>
                </a:lnTo>
                <a:lnTo>
                  <a:pt x="404321" y="164944"/>
                </a:lnTo>
                <a:lnTo>
                  <a:pt x="423546" y="155043"/>
                </a:lnTo>
                <a:lnTo>
                  <a:pt x="447382" y="151638"/>
                </a:lnTo>
                <a:lnTo>
                  <a:pt x="551009" y="151638"/>
                </a:lnTo>
                <a:lnTo>
                  <a:pt x="538760" y="131991"/>
                </a:lnTo>
                <a:lnTo>
                  <a:pt x="498579" y="103726"/>
                </a:lnTo>
                <a:lnTo>
                  <a:pt x="447382" y="93395"/>
                </a:lnTo>
                <a:close/>
              </a:path>
              <a:path w="837564" h="358775">
                <a:moveTo>
                  <a:pt x="509638" y="274650"/>
                </a:moveTo>
                <a:lnTo>
                  <a:pt x="499720" y="284718"/>
                </a:lnTo>
                <a:lnTo>
                  <a:pt x="486792" y="292666"/>
                </a:lnTo>
                <a:lnTo>
                  <a:pt x="471228" y="297883"/>
                </a:lnTo>
                <a:lnTo>
                  <a:pt x="453402" y="299758"/>
                </a:lnTo>
                <a:lnTo>
                  <a:pt x="553164" y="299758"/>
                </a:lnTo>
                <a:lnTo>
                  <a:pt x="509638" y="274650"/>
                </a:lnTo>
                <a:close/>
              </a:path>
              <a:path w="837564" h="358775">
                <a:moveTo>
                  <a:pt x="551009" y="151638"/>
                </a:moveTo>
                <a:lnTo>
                  <a:pt x="447382" y="151638"/>
                </a:lnTo>
                <a:lnTo>
                  <a:pt x="467420" y="154477"/>
                </a:lnTo>
                <a:lnTo>
                  <a:pt x="485668" y="163434"/>
                </a:lnTo>
                <a:lnTo>
                  <a:pt x="500337" y="179171"/>
                </a:lnTo>
                <a:lnTo>
                  <a:pt x="509638" y="202349"/>
                </a:lnTo>
                <a:lnTo>
                  <a:pt x="570131" y="202349"/>
                </a:lnTo>
                <a:lnTo>
                  <a:pt x="565010" y="174095"/>
                </a:lnTo>
                <a:lnTo>
                  <a:pt x="551009" y="151638"/>
                </a:lnTo>
                <a:close/>
              </a:path>
              <a:path w="837564" h="358775">
                <a:moveTo>
                  <a:pt x="657250" y="100418"/>
                </a:moveTo>
                <a:lnTo>
                  <a:pt x="582447" y="100418"/>
                </a:lnTo>
                <a:lnTo>
                  <a:pt x="670306" y="223443"/>
                </a:lnTo>
                <a:lnTo>
                  <a:pt x="578421" y="351472"/>
                </a:lnTo>
                <a:lnTo>
                  <a:pt x="653237" y="351472"/>
                </a:lnTo>
                <a:lnTo>
                  <a:pt x="707974" y="275158"/>
                </a:lnTo>
                <a:lnTo>
                  <a:pt x="782452" y="275158"/>
                </a:lnTo>
                <a:lnTo>
                  <a:pt x="745121" y="222935"/>
                </a:lnTo>
                <a:lnTo>
                  <a:pt x="782212" y="171221"/>
                </a:lnTo>
                <a:lnTo>
                  <a:pt x="707974" y="171221"/>
                </a:lnTo>
                <a:lnTo>
                  <a:pt x="657250" y="100418"/>
                </a:lnTo>
                <a:close/>
              </a:path>
              <a:path w="837564" h="358775">
                <a:moveTo>
                  <a:pt x="782452" y="275158"/>
                </a:moveTo>
                <a:lnTo>
                  <a:pt x="707974" y="275158"/>
                </a:lnTo>
                <a:lnTo>
                  <a:pt x="762190" y="351472"/>
                </a:lnTo>
                <a:lnTo>
                  <a:pt x="837006" y="351472"/>
                </a:lnTo>
                <a:lnTo>
                  <a:pt x="782452" y="275158"/>
                </a:lnTo>
                <a:close/>
              </a:path>
              <a:path w="837564" h="358775">
                <a:moveTo>
                  <a:pt x="832993" y="100418"/>
                </a:moveTo>
                <a:lnTo>
                  <a:pt x="758685" y="100418"/>
                </a:lnTo>
                <a:lnTo>
                  <a:pt x="707974" y="171221"/>
                </a:lnTo>
                <a:lnTo>
                  <a:pt x="782212" y="171221"/>
                </a:lnTo>
                <a:lnTo>
                  <a:pt x="832993" y="10041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443119" y="3105475"/>
            <a:ext cx="868852" cy="0"/>
          </a:xfrm>
          <a:custGeom>
            <a:avLst/>
            <a:gdLst/>
            <a:ahLst/>
            <a:cxnLst/>
            <a:rect l="l" t="t" r="r" b="b"/>
            <a:pathLst>
              <a:path w="1280795">
                <a:moveTo>
                  <a:pt x="0" y="0"/>
                </a:moveTo>
                <a:lnTo>
                  <a:pt x="1280198" y="0"/>
                </a:lnTo>
              </a:path>
            </a:pathLst>
          </a:custGeom>
          <a:ln w="4770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8" y="0"/>
            <a:ext cx="11868746" cy="6837961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2023" y="6441658"/>
            <a:ext cx="118891" cy="102699"/>
          </a:xfrm>
          <a:prstGeom prst="rect">
            <a:avLst/>
          </a:prstGeom>
        </p:spPr>
        <p:txBody>
          <a:bodyPr vert="horz" wrap="square" lIns="0" tIns="8615" rIns="0" bIns="0" rtlCol="0">
            <a:spAutoFit/>
          </a:bodyPr>
          <a:lstStyle/>
          <a:p>
            <a:pPr marL="8616">
              <a:spcBef>
                <a:spcPts val="68"/>
              </a:spcBef>
            </a:pPr>
            <a:r>
              <a:rPr sz="611" spc="-17" dirty="0">
                <a:latin typeface="Gilroy"/>
                <a:cs typeface="Gilroy"/>
              </a:rPr>
              <a:t>40</a:t>
            </a:r>
            <a:endParaRPr sz="611">
              <a:latin typeface="Gilroy"/>
              <a:cs typeface="Gilroy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025" y="1514128"/>
            <a:ext cx="3809713" cy="380971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221" y="310150"/>
            <a:ext cx="5314070" cy="621766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00064" y="6434657"/>
            <a:ext cx="1600289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87"/>
              </a:lnSpc>
            </a:pPr>
            <a:r>
              <a:rPr sz="678" dirty="0">
                <a:latin typeface="Gilroy"/>
                <a:cs typeface="Gilroy"/>
              </a:rPr>
              <a:t>A22</a:t>
            </a:r>
            <a:r>
              <a:rPr sz="678" spc="-10" dirty="0">
                <a:latin typeface="Gilroy"/>
                <a:cs typeface="Gilroy"/>
              </a:rPr>
              <a:t> </a:t>
            </a:r>
            <a:r>
              <a:rPr sz="678" dirty="0">
                <a:latin typeface="Gilroy"/>
                <a:cs typeface="Gilroy"/>
              </a:rPr>
              <a:t>is</a:t>
            </a:r>
            <a:r>
              <a:rPr sz="678" spc="-10" dirty="0">
                <a:latin typeface="Gilroy"/>
                <a:cs typeface="Gilroy"/>
              </a:rPr>
              <a:t> </a:t>
            </a:r>
            <a:r>
              <a:rPr sz="678" dirty="0">
                <a:latin typeface="Gilroy"/>
                <a:cs typeface="Gilroy"/>
              </a:rPr>
              <a:t>available</a:t>
            </a:r>
            <a:r>
              <a:rPr sz="678" spc="-10" dirty="0">
                <a:latin typeface="Gilroy"/>
                <a:cs typeface="Gilroy"/>
              </a:rPr>
              <a:t> </a:t>
            </a:r>
            <a:r>
              <a:rPr sz="678" dirty="0">
                <a:latin typeface="Gilroy"/>
                <a:cs typeface="Gilroy"/>
              </a:rPr>
              <a:t>in</a:t>
            </a:r>
            <a:r>
              <a:rPr sz="678" spc="-10" dirty="0">
                <a:latin typeface="Gilroy"/>
                <a:cs typeface="Gilroy"/>
              </a:rPr>
              <a:t> </a:t>
            </a:r>
            <a:r>
              <a:rPr sz="678" dirty="0">
                <a:latin typeface="Gilroy"/>
                <a:cs typeface="Gilroy"/>
              </a:rPr>
              <a:t>three</a:t>
            </a:r>
            <a:r>
              <a:rPr sz="678" spc="-10" dirty="0">
                <a:latin typeface="Gilroy"/>
                <a:cs typeface="Gilroy"/>
              </a:rPr>
              <a:t> </a:t>
            </a:r>
            <a:r>
              <a:rPr sz="678" spc="-7" dirty="0">
                <a:latin typeface="Gilroy"/>
                <a:cs typeface="Gilroy"/>
              </a:rPr>
              <a:t>different heights.</a:t>
            </a:r>
            <a:endParaRPr sz="678">
              <a:latin typeface="Gilroy"/>
              <a:cs typeface="Gilroy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8" y="0"/>
            <a:ext cx="11868746" cy="683796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595789" y="6421374"/>
            <a:ext cx="1979793" cy="113023"/>
          </a:xfrm>
          <a:prstGeom prst="rect">
            <a:avLst/>
          </a:prstGeom>
        </p:spPr>
        <p:txBody>
          <a:bodyPr vert="horz" wrap="square" lIns="0" tIns="8615" rIns="0" bIns="0" rtlCol="0">
            <a:spAutoFit/>
          </a:bodyPr>
          <a:lstStyle/>
          <a:p>
            <a:pPr marL="8616">
              <a:spcBef>
                <a:spcPts val="68"/>
              </a:spcBef>
            </a:pPr>
            <a:r>
              <a:rPr sz="678" dirty="0">
                <a:solidFill>
                  <a:srgbClr val="FFFFFF"/>
                </a:solidFill>
                <a:latin typeface="Gilroy"/>
                <a:cs typeface="Gilroy"/>
              </a:rPr>
              <a:t>Aperi</a:t>
            </a:r>
            <a:r>
              <a:rPr sz="678" spc="170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678" dirty="0">
                <a:solidFill>
                  <a:srgbClr val="FFFFFF"/>
                </a:solidFill>
                <a:latin typeface="Gilroy"/>
                <a:cs typeface="Gilroy"/>
              </a:rPr>
              <a:t>sofa</a:t>
            </a:r>
            <a:r>
              <a:rPr sz="678" spc="180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678" dirty="0">
                <a:solidFill>
                  <a:srgbClr val="FFFFFF"/>
                </a:solidFill>
                <a:latin typeface="Gilroy"/>
                <a:cs typeface="Gilroy"/>
              </a:rPr>
              <a:t>and</a:t>
            </a:r>
            <a:r>
              <a:rPr sz="678" spc="180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678" dirty="0">
                <a:solidFill>
                  <a:srgbClr val="FFFFFF"/>
                </a:solidFill>
                <a:latin typeface="Gilroy"/>
                <a:cs typeface="Gilroy"/>
              </a:rPr>
              <a:t>easy</a:t>
            </a:r>
            <a:r>
              <a:rPr sz="678" spc="176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678" dirty="0">
                <a:solidFill>
                  <a:srgbClr val="FFFFFF"/>
                </a:solidFill>
                <a:latin typeface="Gilroy"/>
                <a:cs typeface="Gilroy"/>
              </a:rPr>
              <a:t>chair</a:t>
            </a:r>
            <a:r>
              <a:rPr sz="678" spc="180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678" dirty="0">
                <a:solidFill>
                  <a:srgbClr val="FFFFFF"/>
                </a:solidFill>
                <a:latin typeface="Gilroy"/>
                <a:cs typeface="Gilroy"/>
              </a:rPr>
              <a:t>with</a:t>
            </a:r>
            <a:r>
              <a:rPr sz="678" spc="180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678" dirty="0">
                <a:solidFill>
                  <a:srgbClr val="FFFFFF"/>
                </a:solidFill>
                <a:latin typeface="Gilroy"/>
                <a:cs typeface="Gilroy"/>
              </a:rPr>
              <a:t>Chicago</a:t>
            </a:r>
            <a:r>
              <a:rPr sz="678" spc="180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678" spc="-7" dirty="0">
                <a:solidFill>
                  <a:srgbClr val="FFFFFF"/>
                </a:solidFill>
                <a:latin typeface="Gilroy"/>
                <a:cs typeface="Gilroy"/>
              </a:rPr>
              <a:t>table</a:t>
            </a:r>
            <a:endParaRPr sz="678">
              <a:latin typeface="Gilroy"/>
              <a:cs typeface="Gilroy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462958" y="6441658"/>
            <a:ext cx="111999" cy="102699"/>
          </a:xfrm>
          <a:prstGeom prst="rect">
            <a:avLst/>
          </a:prstGeom>
        </p:spPr>
        <p:txBody>
          <a:bodyPr vert="horz" wrap="square" lIns="0" tIns="8615" rIns="0" bIns="0" rtlCol="0">
            <a:spAutoFit/>
          </a:bodyPr>
          <a:lstStyle/>
          <a:p>
            <a:pPr marL="8616">
              <a:spcBef>
                <a:spcPts val="68"/>
              </a:spcBef>
            </a:pPr>
            <a:r>
              <a:rPr sz="611" spc="-17" dirty="0">
                <a:latin typeface="Gilroy"/>
                <a:cs typeface="Gilroy"/>
              </a:rPr>
              <a:t>45</a:t>
            </a:r>
            <a:endParaRPr sz="611">
              <a:latin typeface="Gilroy"/>
              <a:cs typeface="Gilroy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961262" y="6433043"/>
            <a:ext cx="1144110" cy="113023"/>
          </a:xfrm>
          <a:prstGeom prst="rect">
            <a:avLst/>
          </a:prstGeom>
        </p:spPr>
        <p:txBody>
          <a:bodyPr vert="horz" wrap="square" lIns="0" tIns="8615" rIns="0" bIns="0" rtlCol="0">
            <a:spAutoFit/>
          </a:bodyPr>
          <a:lstStyle/>
          <a:p>
            <a:pPr marL="8616">
              <a:spcBef>
                <a:spcPts val="68"/>
              </a:spcBef>
            </a:pPr>
            <a:r>
              <a:rPr sz="678" spc="31" dirty="0">
                <a:latin typeface="Gilroy"/>
                <a:cs typeface="Gilroy"/>
              </a:rPr>
              <a:t>LAMMHULTS</a:t>
            </a:r>
            <a:r>
              <a:rPr sz="678" spc="71" dirty="0">
                <a:latin typeface="Gilroy"/>
                <a:cs typeface="Gilroy"/>
              </a:rPr>
              <a:t> </a:t>
            </a:r>
            <a:r>
              <a:rPr sz="678" spc="31" dirty="0">
                <a:latin typeface="Gilroy"/>
                <a:cs typeface="Gilroy"/>
              </a:rPr>
              <a:t>COLLECTION</a:t>
            </a:r>
            <a:endParaRPr sz="678">
              <a:latin typeface="Gilroy"/>
              <a:cs typeface="Gilroy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85126" y="6441658"/>
            <a:ext cx="116737" cy="102699"/>
          </a:xfrm>
          <a:prstGeom prst="rect">
            <a:avLst/>
          </a:prstGeom>
        </p:spPr>
        <p:txBody>
          <a:bodyPr vert="horz" wrap="square" lIns="0" tIns="8615" rIns="0" bIns="0" rtlCol="0">
            <a:spAutoFit/>
          </a:bodyPr>
          <a:lstStyle/>
          <a:p>
            <a:pPr marL="8616">
              <a:spcBef>
                <a:spcPts val="68"/>
              </a:spcBef>
            </a:pPr>
            <a:r>
              <a:rPr sz="611" spc="17" dirty="0">
                <a:latin typeface="Gilroy"/>
                <a:cs typeface="Gilroy"/>
              </a:rPr>
              <a:t>44</a:t>
            </a:r>
            <a:endParaRPr sz="611">
              <a:latin typeface="Gilroy"/>
              <a:cs typeface="Gilroy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221" y="310151"/>
            <a:ext cx="5313460" cy="3542307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571" y="310152"/>
            <a:ext cx="3800358" cy="6217659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6222511" y="6433830"/>
            <a:ext cx="1688165" cy="113023"/>
          </a:xfrm>
          <a:prstGeom prst="rect">
            <a:avLst/>
          </a:prstGeom>
        </p:spPr>
        <p:txBody>
          <a:bodyPr vert="horz" wrap="square" lIns="0" tIns="8615" rIns="0" bIns="0" rtlCol="0">
            <a:spAutoFit/>
          </a:bodyPr>
          <a:lstStyle/>
          <a:p>
            <a:pPr marL="8616">
              <a:spcBef>
                <a:spcPts val="68"/>
              </a:spcBef>
            </a:pPr>
            <a:r>
              <a:rPr sz="678" dirty="0">
                <a:latin typeface="Gilroy"/>
                <a:cs typeface="Gilroy"/>
              </a:rPr>
              <a:t>Area</a:t>
            </a:r>
            <a:r>
              <a:rPr sz="678" spc="159" dirty="0">
                <a:latin typeface="Gilroy"/>
                <a:cs typeface="Gilroy"/>
              </a:rPr>
              <a:t> </a:t>
            </a:r>
            <a:r>
              <a:rPr sz="678" dirty="0">
                <a:latin typeface="Gilroy"/>
                <a:cs typeface="Gilroy"/>
              </a:rPr>
              <a:t>Radius</a:t>
            </a:r>
            <a:r>
              <a:rPr sz="678" spc="159" dirty="0">
                <a:latin typeface="Gilroy"/>
                <a:cs typeface="Gilroy"/>
              </a:rPr>
              <a:t> </a:t>
            </a:r>
            <a:r>
              <a:rPr sz="678" dirty="0">
                <a:latin typeface="Gilroy"/>
                <a:cs typeface="Gilroy"/>
              </a:rPr>
              <a:t>sofa</a:t>
            </a:r>
            <a:r>
              <a:rPr sz="678" spc="159" dirty="0">
                <a:latin typeface="Gilroy"/>
                <a:cs typeface="Gilroy"/>
              </a:rPr>
              <a:t> </a:t>
            </a:r>
            <a:r>
              <a:rPr sz="678" dirty="0">
                <a:latin typeface="Gilroy"/>
                <a:cs typeface="Gilroy"/>
              </a:rPr>
              <a:t>and</a:t>
            </a:r>
            <a:r>
              <a:rPr sz="678" spc="159" dirty="0">
                <a:latin typeface="Gilroy"/>
                <a:cs typeface="Gilroy"/>
              </a:rPr>
              <a:t> </a:t>
            </a:r>
            <a:r>
              <a:rPr sz="678" dirty="0">
                <a:latin typeface="Gilroy"/>
                <a:cs typeface="Gilroy"/>
              </a:rPr>
              <a:t>Add</a:t>
            </a:r>
            <a:r>
              <a:rPr sz="678" spc="159" dirty="0">
                <a:latin typeface="Gilroy"/>
                <a:cs typeface="Gilroy"/>
              </a:rPr>
              <a:t> </a:t>
            </a:r>
            <a:r>
              <a:rPr sz="678" dirty="0">
                <a:latin typeface="Gilroy"/>
                <a:cs typeface="Gilroy"/>
              </a:rPr>
              <a:t>Cable</a:t>
            </a:r>
            <a:r>
              <a:rPr sz="678" spc="159" dirty="0">
                <a:latin typeface="Gilroy"/>
                <a:cs typeface="Gilroy"/>
              </a:rPr>
              <a:t> </a:t>
            </a:r>
            <a:r>
              <a:rPr sz="678" spc="-7" dirty="0">
                <a:latin typeface="Gilroy"/>
                <a:cs typeface="Gilroy"/>
              </a:rPr>
              <a:t>table</a:t>
            </a:r>
            <a:endParaRPr sz="678">
              <a:latin typeface="Gilroy"/>
              <a:cs typeface="Gilroy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9001" y="6441658"/>
            <a:ext cx="112860" cy="102699"/>
          </a:xfrm>
          <a:prstGeom prst="rect">
            <a:avLst/>
          </a:prstGeom>
        </p:spPr>
        <p:txBody>
          <a:bodyPr vert="horz" wrap="square" lIns="0" tIns="8615" rIns="0" bIns="0" rtlCol="0">
            <a:spAutoFit/>
          </a:bodyPr>
          <a:lstStyle/>
          <a:p>
            <a:pPr marL="8616">
              <a:spcBef>
                <a:spcPts val="68"/>
              </a:spcBef>
            </a:pPr>
            <a:r>
              <a:rPr sz="611" spc="17" dirty="0">
                <a:latin typeface="Gilroy"/>
                <a:cs typeface="Gilroy"/>
              </a:rPr>
              <a:t>46</a:t>
            </a:r>
            <a:endParaRPr sz="611">
              <a:latin typeface="Gilroy"/>
              <a:cs typeface="Gilroy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221" y="310151"/>
            <a:ext cx="5314070" cy="621766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754122" y="6421374"/>
            <a:ext cx="911497" cy="113023"/>
          </a:xfrm>
          <a:prstGeom prst="rect">
            <a:avLst/>
          </a:prstGeom>
        </p:spPr>
        <p:txBody>
          <a:bodyPr vert="horz" wrap="square" lIns="0" tIns="8615" rIns="0" bIns="0" rtlCol="0">
            <a:spAutoFit/>
          </a:bodyPr>
          <a:lstStyle/>
          <a:p>
            <a:pPr marL="8616">
              <a:spcBef>
                <a:spcPts val="68"/>
              </a:spcBef>
            </a:pPr>
            <a:r>
              <a:rPr sz="678" dirty="0">
                <a:latin typeface="Gilroy"/>
                <a:cs typeface="Gilroy"/>
              </a:rPr>
              <a:t>Cajal</a:t>
            </a:r>
            <a:r>
              <a:rPr sz="678" spc="149" dirty="0">
                <a:latin typeface="Gilroy"/>
                <a:cs typeface="Gilroy"/>
              </a:rPr>
              <a:t> </a:t>
            </a:r>
            <a:r>
              <a:rPr sz="678" dirty="0">
                <a:latin typeface="Gilroy"/>
                <a:cs typeface="Gilroy"/>
              </a:rPr>
              <a:t>sofa</a:t>
            </a:r>
            <a:r>
              <a:rPr sz="678" spc="149" dirty="0">
                <a:latin typeface="Gilroy"/>
                <a:cs typeface="Gilroy"/>
              </a:rPr>
              <a:t> </a:t>
            </a:r>
            <a:r>
              <a:rPr sz="678" dirty="0">
                <a:latin typeface="Gilroy"/>
                <a:cs typeface="Gilroy"/>
              </a:rPr>
              <a:t>and</a:t>
            </a:r>
            <a:r>
              <a:rPr sz="678" spc="153" dirty="0">
                <a:latin typeface="Gilroy"/>
                <a:cs typeface="Gilroy"/>
              </a:rPr>
              <a:t> </a:t>
            </a:r>
            <a:r>
              <a:rPr sz="678" spc="-7" dirty="0">
                <a:latin typeface="Gilroy"/>
                <a:cs typeface="Gilroy"/>
              </a:rPr>
              <a:t>table</a:t>
            </a:r>
            <a:endParaRPr sz="678">
              <a:latin typeface="Gilroy"/>
              <a:cs typeface="Gilroy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35505" y="6445104"/>
            <a:ext cx="1596413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87"/>
              </a:lnSpc>
              <a:tabLst>
                <a:tab pos="1500851" algn="l"/>
              </a:tabLst>
            </a:pPr>
            <a:r>
              <a:rPr sz="678" spc="31" dirty="0">
                <a:latin typeface="Gilroy"/>
                <a:cs typeface="Gilroy"/>
              </a:rPr>
              <a:t>LAMMHULTS</a:t>
            </a:r>
            <a:r>
              <a:rPr sz="678" spc="71" dirty="0">
                <a:latin typeface="Gilroy"/>
                <a:cs typeface="Gilroy"/>
              </a:rPr>
              <a:t> </a:t>
            </a:r>
            <a:r>
              <a:rPr sz="678" spc="27" dirty="0">
                <a:latin typeface="Gilroy"/>
                <a:cs typeface="Gilroy"/>
              </a:rPr>
              <a:t>COLLECTION</a:t>
            </a:r>
            <a:r>
              <a:rPr sz="678" dirty="0">
                <a:latin typeface="Gilroy"/>
                <a:cs typeface="Gilroy"/>
              </a:rPr>
              <a:t>	</a:t>
            </a:r>
            <a:r>
              <a:rPr sz="611" spc="-17" dirty="0">
                <a:latin typeface="Gilroy"/>
                <a:cs typeface="Gilroy"/>
              </a:rPr>
              <a:t>48</a:t>
            </a:r>
            <a:endParaRPr sz="611">
              <a:latin typeface="Gilroy"/>
              <a:cs typeface="Gilroy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465283" y="6441658"/>
            <a:ext cx="108122" cy="102699"/>
          </a:xfrm>
          <a:prstGeom prst="rect">
            <a:avLst/>
          </a:prstGeom>
        </p:spPr>
        <p:txBody>
          <a:bodyPr vert="horz" wrap="square" lIns="0" tIns="8615" rIns="0" bIns="0" rtlCol="0">
            <a:spAutoFit/>
          </a:bodyPr>
          <a:lstStyle/>
          <a:p>
            <a:pPr marL="8616">
              <a:spcBef>
                <a:spcPts val="68"/>
              </a:spcBef>
            </a:pPr>
            <a:r>
              <a:rPr sz="611" spc="-17" dirty="0">
                <a:latin typeface="Gilroy"/>
                <a:cs typeface="Gilroy"/>
              </a:rPr>
              <a:t>49</a:t>
            </a:r>
            <a:endParaRPr sz="611">
              <a:latin typeface="Gilroy"/>
              <a:cs typeface="Gilroy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961262" y="6433043"/>
            <a:ext cx="1144110" cy="113023"/>
          </a:xfrm>
          <a:prstGeom prst="rect">
            <a:avLst/>
          </a:prstGeom>
        </p:spPr>
        <p:txBody>
          <a:bodyPr vert="horz" wrap="square" lIns="0" tIns="8615" rIns="0" bIns="0" rtlCol="0">
            <a:spAutoFit/>
          </a:bodyPr>
          <a:lstStyle/>
          <a:p>
            <a:pPr marL="8616">
              <a:spcBef>
                <a:spcPts val="68"/>
              </a:spcBef>
            </a:pPr>
            <a:r>
              <a:rPr sz="678" spc="31" dirty="0">
                <a:latin typeface="Gilroy"/>
                <a:cs typeface="Gilroy"/>
              </a:rPr>
              <a:t>LAMMHULTS</a:t>
            </a:r>
            <a:r>
              <a:rPr sz="678" spc="71" dirty="0">
                <a:latin typeface="Gilroy"/>
                <a:cs typeface="Gilroy"/>
              </a:rPr>
              <a:t> </a:t>
            </a:r>
            <a:r>
              <a:rPr sz="678" spc="31" dirty="0">
                <a:latin typeface="Gilroy"/>
                <a:cs typeface="Gilroy"/>
              </a:rPr>
              <a:t>COLLECTION</a:t>
            </a:r>
            <a:endParaRPr sz="678">
              <a:latin typeface="Gilroy"/>
              <a:cs typeface="Gilroy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571" y="310152"/>
            <a:ext cx="3800358" cy="621765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221" y="310151"/>
            <a:ext cx="5313460" cy="3542307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6239606" y="6433585"/>
            <a:ext cx="1869086" cy="113023"/>
          </a:xfrm>
          <a:prstGeom prst="rect">
            <a:avLst/>
          </a:prstGeom>
        </p:spPr>
        <p:txBody>
          <a:bodyPr vert="horz" wrap="square" lIns="0" tIns="8615" rIns="0" bIns="0" rtlCol="0">
            <a:spAutoFit/>
          </a:bodyPr>
          <a:lstStyle/>
          <a:p>
            <a:pPr marL="8616">
              <a:spcBef>
                <a:spcPts val="68"/>
              </a:spcBef>
            </a:pPr>
            <a:r>
              <a:rPr sz="678" dirty="0">
                <a:latin typeface="Gilroy"/>
                <a:cs typeface="Gilroy"/>
              </a:rPr>
              <a:t>Cajal</a:t>
            </a:r>
            <a:r>
              <a:rPr sz="678" spc="153" dirty="0">
                <a:latin typeface="Gilroy"/>
                <a:cs typeface="Gilroy"/>
              </a:rPr>
              <a:t> </a:t>
            </a:r>
            <a:r>
              <a:rPr sz="678" dirty="0">
                <a:latin typeface="Gilroy"/>
                <a:cs typeface="Gilroy"/>
              </a:rPr>
              <a:t>sofa</a:t>
            </a:r>
            <a:r>
              <a:rPr sz="678" spc="163" dirty="0">
                <a:latin typeface="Gilroy"/>
                <a:cs typeface="Gilroy"/>
              </a:rPr>
              <a:t> </a:t>
            </a:r>
            <a:r>
              <a:rPr sz="678" dirty="0">
                <a:latin typeface="Gilroy"/>
                <a:cs typeface="Gilroy"/>
              </a:rPr>
              <a:t>and</a:t>
            </a:r>
            <a:r>
              <a:rPr sz="678" spc="163" dirty="0">
                <a:latin typeface="Gilroy"/>
                <a:cs typeface="Gilroy"/>
              </a:rPr>
              <a:t> </a:t>
            </a:r>
            <a:r>
              <a:rPr sz="678" dirty="0">
                <a:latin typeface="Gilroy"/>
                <a:cs typeface="Gilroy"/>
              </a:rPr>
              <a:t>table</a:t>
            </a:r>
            <a:r>
              <a:rPr sz="678" spc="159" dirty="0">
                <a:latin typeface="Gilroy"/>
                <a:cs typeface="Gilroy"/>
              </a:rPr>
              <a:t> </a:t>
            </a:r>
            <a:r>
              <a:rPr sz="678" dirty="0">
                <a:latin typeface="Gilroy"/>
                <a:cs typeface="Gilroy"/>
              </a:rPr>
              <a:t>with</a:t>
            </a:r>
            <a:r>
              <a:rPr sz="678" spc="163" dirty="0">
                <a:latin typeface="Gilroy"/>
                <a:cs typeface="Gilroy"/>
              </a:rPr>
              <a:t> </a:t>
            </a:r>
            <a:r>
              <a:rPr sz="678" dirty="0">
                <a:latin typeface="Gilroy"/>
                <a:cs typeface="Gilroy"/>
              </a:rPr>
              <a:t>Corso</a:t>
            </a:r>
            <a:r>
              <a:rPr sz="678" spc="163" dirty="0">
                <a:latin typeface="Gilroy"/>
                <a:cs typeface="Gilroy"/>
              </a:rPr>
              <a:t> </a:t>
            </a:r>
            <a:r>
              <a:rPr sz="678" dirty="0">
                <a:latin typeface="Gilroy"/>
                <a:cs typeface="Gilroy"/>
              </a:rPr>
              <a:t>easy</a:t>
            </a:r>
            <a:r>
              <a:rPr sz="678" spc="163" dirty="0">
                <a:latin typeface="Gilroy"/>
                <a:cs typeface="Gilroy"/>
              </a:rPr>
              <a:t> </a:t>
            </a:r>
            <a:r>
              <a:rPr sz="678" spc="27" dirty="0">
                <a:latin typeface="Gilroy"/>
                <a:cs typeface="Gilroy"/>
              </a:rPr>
              <a:t>chair</a:t>
            </a:r>
            <a:endParaRPr sz="678">
              <a:latin typeface="Gilroy"/>
              <a:cs typeface="Gilroy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5899" y="6441658"/>
            <a:ext cx="114153" cy="102699"/>
          </a:xfrm>
          <a:prstGeom prst="rect">
            <a:avLst/>
          </a:prstGeom>
        </p:spPr>
        <p:txBody>
          <a:bodyPr vert="horz" wrap="square" lIns="0" tIns="8615" rIns="0" bIns="0" rtlCol="0">
            <a:spAutoFit/>
          </a:bodyPr>
          <a:lstStyle/>
          <a:p>
            <a:pPr marL="8616">
              <a:spcBef>
                <a:spcPts val="68"/>
              </a:spcBef>
            </a:pPr>
            <a:r>
              <a:rPr sz="611" spc="-17" dirty="0">
                <a:latin typeface="Gilroy"/>
                <a:cs typeface="Gilroy"/>
              </a:rPr>
              <a:t>50</a:t>
            </a:r>
            <a:endParaRPr sz="611">
              <a:latin typeface="Gilroy"/>
              <a:cs typeface="Gilroy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222" y="310151"/>
            <a:ext cx="5314072" cy="621765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025" y="1514128"/>
            <a:ext cx="3809713" cy="380971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678751" y="6427724"/>
            <a:ext cx="1210016" cy="113023"/>
          </a:xfrm>
          <a:prstGeom prst="rect">
            <a:avLst/>
          </a:prstGeom>
        </p:spPr>
        <p:txBody>
          <a:bodyPr vert="horz" wrap="square" lIns="0" tIns="8615" rIns="0" bIns="0" rtlCol="0">
            <a:spAutoFit/>
          </a:bodyPr>
          <a:lstStyle/>
          <a:p>
            <a:pPr marL="8616">
              <a:spcBef>
                <a:spcPts val="68"/>
              </a:spcBef>
            </a:pPr>
            <a:r>
              <a:rPr sz="678" dirty="0">
                <a:latin typeface="Gilroy"/>
                <a:cs typeface="Gilroy"/>
              </a:rPr>
              <a:t>Archal</a:t>
            </a:r>
            <a:r>
              <a:rPr sz="678" spc="172" dirty="0">
                <a:latin typeface="Gilroy"/>
                <a:cs typeface="Gilroy"/>
              </a:rPr>
              <a:t> </a:t>
            </a:r>
            <a:r>
              <a:rPr sz="678" dirty="0">
                <a:latin typeface="Gilroy"/>
                <a:cs typeface="Gilroy"/>
              </a:rPr>
              <a:t>chair</a:t>
            </a:r>
            <a:r>
              <a:rPr sz="678" spc="183" dirty="0">
                <a:latin typeface="Gilroy"/>
                <a:cs typeface="Gilroy"/>
              </a:rPr>
              <a:t> </a:t>
            </a:r>
            <a:r>
              <a:rPr sz="678" dirty="0">
                <a:latin typeface="Gilroy"/>
                <a:cs typeface="Gilroy"/>
              </a:rPr>
              <a:t>and</a:t>
            </a:r>
            <a:r>
              <a:rPr sz="678" spc="180" dirty="0">
                <a:latin typeface="Gilroy"/>
                <a:cs typeface="Gilroy"/>
              </a:rPr>
              <a:t> </a:t>
            </a:r>
            <a:r>
              <a:rPr sz="678" dirty="0">
                <a:latin typeface="Gilroy"/>
                <a:cs typeface="Gilroy"/>
              </a:rPr>
              <a:t>Funk</a:t>
            </a:r>
            <a:r>
              <a:rPr sz="678" spc="183" dirty="0">
                <a:latin typeface="Gilroy"/>
                <a:cs typeface="Gilroy"/>
              </a:rPr>
              <a:t> </a:t>
            </a:r>
            <a:r>
              <a:rPr sz="678" spc="-7" dirty="0">
                <a:latin typeface="Gilroy"/>
                <a:cs typeface="Gilroy"/>
              </a:rPr>
              <a:t>table</a:t>
            </a:r>
            <a:endParaRPr sz="678">
              <a:latin typeface="Gilroy"/>
              <a:cs typeface="Gilroy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4815" y="6441658"/>
            <a:ext cx="104676" cy="102699"/>
          </a:xfrm>
          <a:prstGeom prst="rect">
            <a:avLst/>
          </a:prstGeom>
        </p:spPr>
        <p:txBody>
          <a:bodyPr vert="horz" wrap="square" lIns="0" tIns="8615" rIns="0" bIns="0" rtlCol="0">
            <a:spAutoFit/>
          </a:bodyPr>
          <a:lstStyle/>
          <a:p>
            <a:pPr marL="8616">
              <a:spcBef>
                <a:spcPts val="68"/>
              </a:spcBef>
            </a:pPr>
            <a:r>
              <a:rPr sz="611" spc="-17" dirty="0">
                <a:latin typeface="Gilroy"/>
                <a:cs typeface="Gilroy"/>
              </a:rPr>
              <a:t>52</a:t>
            </a:r>
            <a:endParaRPr sz="611">
              <a:latin typeface="Gilroy"/>
              <a:cs typeface="Gilroy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221" y="310150"/>
            <a:ext cx="5314070" cy="621766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456895" y="6427724"/>
            <a:ext cx="1201401" cy="113023"/>
          </a:xfrm>
          <a:prstGeom prst="rect">
            <a:avLst/>
          </a:prstGeom>
        </p:spPr>
        <p:txBody>
          <a:bodyPr vert="horz" wrap="square" lIns="0" tIns="8615" rIns="0" bIns="0" rtlCol="0">
            <a:spAutoFit/>
          </a:bodyPr>
          <a:lstStyle/>
          <a:p>
            <a:pPr marL="8616">
              <a:spcBef>
                <a:spcPts val="68"/>
              </a:spcBef>
            </a:pPr>
            <a:r>
              <a:rPr sz="678" dirty="0">
                <a:latin typeface="Gilroy"/>
                <a:cs typeface="Gilroy"/>
              </a:rPr>
              <a:t>Add</a:t>
            </a:r>
            <a:r>
              <a:rPr sz="678" spc="153" dirty="0">
                <a:latin typeface="Gilroy"/>
                <a:cs typeface="Gilroy"/>
              </a:rPr>
              <a:t> </a:t>
            </a:r>
            <a:r>
              <a:rPr sz="678" dirty="0">
                <a:latin typeface="Gilroy"/>
                <a:cs typeface="Gilroy"/>
              </a:rPr>
              <a:t>chair</a:t>
            </a:r>
            <a:r>
              <a:rPr sz="678" spc="163" dirty="0">
                <a:latin typeface="Gilroy"/>
                <a:cs typeface="Gilroy"/>
              </a:rPr>
              <a:t> </a:t>
            </a:r>
            <a:r>
              <a:rPr sz="678" dirty="0">
                <a:latin typeface="Gilroy"/>
                <a:cs typeface="Gilroy"/>
              </a:rPr>
              <a:t>and</a:t>
            </a:r>
            <a:r>
              <a:rPr sz="678" spc="163" dirty="0">
                <a:latin typeface="Gilroy"/>
                <a:cs typeface="Gilroy"/>
              </a:rPr>
              <a:t> </a:t>
            </a:r>
            <a:r>
              <a:rPr sz="678" dirty="0">
                <a:latin typeface="Gilroy"/>
                <a:cs typeface="Gilroy"/>
              </a:rPr>
              <a:t>Attach</a:t>
            </a:r>
            <a:r>
              <a:rPr sz="678" spc="163" dirty="0">
                <a:latin typeface="Gilroy"/>
                <a:cs typeface="Gilroy"/>
              </a:rPr>
              <a:t> </a:t>
            </a:r>
            <a:r>
              <a:rPr sz="678" spc="-7" dirty="0">
                <a:latin typeface="Gilroy"/>
                <a:cs typeface="Gilroy"/>
              </a:rPr>
              <a:t>table</a:t>
            </a:r>
            <a:endParaRPr sz="678">
              <a:latin typeface="Gilroy"/>
              <a:cs typeface="Gilroy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8" y="0"/>
            <a:ext cx="11868746" cy="6837961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2877" y="6441658"/>
            <a:ext cx="108122" cy="102699"/>
          </a:xfrm>
          <a:prstGeom prst="rect">
            <a:avLst/>
          </a:prstGeom>
        </p:spPr>
        <p:txBody>
          <a:bodyPr vert="horz" wrap="square" lIns="0" tIns="8615" rIns="0" bIns="0" rtlCol="0">
            <a:spAutoFit/>
          </a:bodyPr>
          <a:lstStyle/>
          <a:p>
            <a:pPr marL="8616">
              <a:spcBef>
                <a:spcPts val="68"/>
              </a:spcBef>
            </a:pPr>
            <a:r>
              <a:rPr sz="611" spc="-17" dirty="0">
                <a:latin typeface="Gilroy"/>
                <a:cs typeface="Gilroy"/>
              </a:rPr>
              <a:t>56</a:t>
            </a:r>
            <a:endParaRPr sz="611">
              <a:latin typeface="Gilroy"/>
              <a:cs typeface="Gilroy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400225" y="6422595"/>
            <a:ext cx="508733" cy="113023"/>
          </a:xfrm>
          <a:prstGeom prst="rect">
            <a:avLst/>
          </a:prstGeom>
        </p:spPr>
        <p:txBody>
          <a:bodyPr vert="horz" wrap="square" lIns="0" tIns="8615" rIns="0" bIns="0" rtlCol="0">
            <a:spAutoFit/>
          </a:bodyPr>
          <a:lstStyle/>
          <a:p>
            <a:pPr marL="8616">
              <a:spcBef>
                <a:spcPts val="68"/>
              </a:spcBef>
            </a:pPr>
            <a:r>
              <a:rPr sz="678" spc="-7" dirty="0">
                <a:latin typeface="Gilroy"/>
                <a:cs typeface="Gilroy"/>
              </a:rPr>
              <a:t>Attach</a:t>
            </a:r>
            <a:r>
              <a:rPr sz="678" spc="-14" dirty="0">
                <a:latin typeface="Gilroy"/>
                <a:cs typeface="Gilroy"/>
              </a:rPr>
              <a:t> </a:t>
            </a:r>
            <a:r>
              <a:rPr sz="678" spc="-7" dirty="0">
                <a:latin typeface="Gilroy"/>
                <a:cs typeface="Gilroy"/>
              </a:rPr>
              <a:t>table</a:t>
            </a:r>
            <a:endParaRPr sz="678">
              <a:latin typeface="Gilroy"/>
              <a:cs typeface="Gilroy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222" y="310150"/>
            <a:ext cx="5314072" cy="621766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023" y="1514128"/>
            <a:ext cx="3809714" cy="380971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99" y="0"/>
            <a:ext cx="11868849" cy="6838384"/>
          </a:xfrm>
          <a:custGeom>
            <a:avLst/>
            <a:gdLst/>
            <a:ahLst/>
            <a:cxnLst/>
            <a:rect l="l" t="t" r="r" b="b"/>
            <a:pathLst>
              <a:path w="17496155" h="10080625">
                <a:moveTo>
                  <a:pt x="17496002" y="0"/>
                </a:moveTo>
                <a:lnTo>
                  <a:pt x="0" y="0"/>
                </a:lnTo>
                <a:lnTo>
                  <a:pt x="0" y="10080002"/>
                </a:lnTo>
                <a:lnTo>
                  <a:pt x="17496002" y="10080002"/>
                </a:lnTo>
                <a:lnTo>
                  <a:pt x="174960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825782" y="3130503"/>
            <a:ext cx="2186560" cy="355891"/>
          </a:xfrm>
          <a:prstGeom prst="rect">
            <a:avLst/>
          </a:prstGeom>
        </p:spPr>
        <p:txBody>
          <a:bodyPr vert="horz" wrap="square" lIns="0" tIns="11200" rIns="0" bIns="0" rtlCol="0">
            <a:spAutoFit/>
          </a:bodyPr>
          <a:lstStyle/>
          <a:p>
            <a:pPr marL="8616">
              <a:spcBef>
                <a:spcPts val="88"/>
              </a:spcBef>
            </a:pPr>
            <a:r>
              <a:rPr sz="2239" b="1" dirty="0">
                <a:solidFill>
                  <a:srgbClr val="EAD7BB"/>
                </a:solidFill>
                <a:latin typeface="Gilroy Bold"/>
                <a:cs typeface="Gilroy Bold"/>
              </a:rPr>
              <a:t>An</a:t>
            </a:r>
            <a:r>
              <a:rPr sz="2239" b="1" spc="170" dirty="0">
                <a:solidFill>
                  <a:srgbClr val="EAD7BB"/>
                </a:solidFill>
                <a:latin typeface="Gilroy Bold"/>
                <a:cs typeface="Gilroy Bold"/>
              </a:rPr>
              <a:t> </a:t>
            </a:r>
            <a:r>
              <a:rPr sz="2239" b="1" spc="41" dirty="0">
                <a:solidFill>
                  <a:srgbClr val="EAD7BB"/>
                </a:solidFill>
                <a:latin typeface="Gilroy Bold"/>
                <a:cs typeface="Gilroy Bold"/>
              </a:rPr>
              <a:t>Introduction</a:t>
            </a:r>
            <a:endParaRPr sz="2239">
              <a:latin typeface="Gilroy Bold"/>
              <a:cs typeface="Gilroy Bold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747570" y="1303434"/>
            <a:ext cx="4364073" cy="1568550"/>
          </a:xfrm>
          <a:prstGeom prst="rect">
            <a:avLst/>
          </a:prstGeom>
        </p:spPr>
        <p:txBody>
          <a:bodyPr vert="horz" wrap="square" lIns="0" tIns="8615" rIns="0" bIns="0" rtlCol="0">
            <a:spAutoFit/>
          </a:bodyPr>
          <a:lstStyle/>
          <a:p>
            <a:pPr marL="8616" marR="3446">
              <a:lnSpc>
                <a:spcPct val="154800"/>
              </a:lnSpc>
              <a:spcBef>
                <a:spcPts val="68"/>
              </a:spcBef>
            </a:pP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Inspec,</a:t>
            </a:r>
            <a:r>
              <a:rPr sz="950" spc="-24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the</a:t>
            </a:r>
            <a:r>
              <a:rPr sz="950" spc="-17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spc="-7" dirty="0">
                <a:solidFill>
                  <a:srgbClr val="FFFFFF"/>
                </a:solidFill>
                <a:latin typeface="Gilroy"/>
                <a:cs typeface="Gilroy"/>
              </a:rPr>
              <a:t>newest</a:t>
            </a:r>
            <a:r>
              <a:rPr sz="950" spc="-17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brand</a:t>
            </a:r>
            <a:r>
              <a:rPr sz="950" spc="-17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from</a:t>
            </a:r>
            <a:r>
              <a:rPr sz="950" spc="-17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spc="-7" dirty="0">
                <a:solidFill>
                  <a:srgbClr val="FFFFFF"/>
                </a:solidFill>
                <a:latin typeface="Gilroy"/>
                <a:cs typeface="Gilroy"/>
              </a:rPr>
              <a:t>Sandler,</a:t>
            </a:r>
            <a:r>
              <a:rPr sz="950" spc="-17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spc="-7" dirty="0">
                <a:solidFill>
                  <a:srgbClr val="FFFFFF"/>
                </a:solidFill>
                <a:latin typeface="Gilroy"/>
                <a:cs typeface="Gilroy"/>
              </a:rPr>
              <a:t>manufactures</a:t>
            </a:r>
            <a:r>
              <a:rPr sz="950" spc="-17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and</a:t>
            </a:r>
            <a:r>
              <a:rPr sz="950" spc="-17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supplies</a:t>
            </a:r>
            <a:r>
              <a:rPr sz="950" spc="-17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a</a:t>
            </a:r>
            <a:r>
              <a:rPr sz="950" spc="-14" dirty="0">
                <a:solidFill>
                  <a:srgbClr val="FFFFFF"/>
                </a:solidFill>
                <a:latin typeface="Gilroy"/>
                <a:cs typeface="Gilroy"/>
              </a:rPr>
              <a:t> wide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range</a:t>
            </a:r>
            <a:r>
              <a:rPr sz="950" spc="-20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of</a:t>
            </a:r>
            <a:r>
              <a:rPr sz="950" spc="-17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high-quality</a:t>
            </a:r>
            <a:r>
              <a:rPr sz="950" spc="-17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Scandinavian</a:t>
            </a:r>
            <a:r>
              <a:rPr sz="950" spc="-17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and</a:t>
            </a:r>
            <a:r>
              <a:rPr sz="950" spc="-17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European</a:t>
            </a:r>
            <a:r>
              <a:rPr sz="950" spc="-17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designs,</a:t>
            </a:r>
            <a:r>
              <a:rPr sz="950" spc="-20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spc="-7" dirty="0">
                <a:solidFill>
                  <a:srgbClr val="FFFFFF"/>
                </a:solidFill>
                <a:latin typeface="Gilroy"/>
                <a:cs typeface="Gilroy"/>
              </a:rPr>
              <a:t>offering</a:t>
            </a:r>
            <a:r>
              <a:rPr sz="950" spc="-17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a</a:t>
            </a:r>
            <a:r>
              <a:rPr sz="950" spc="-17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spc="-7" dirty="0">
                <a:solidFill>
                  <a:srgbClr val="FFFFFF"/>
                </a:solidFill>
                <a:latin typeface="Gilroy"/>
                <a:cs typeface="Gilroy"/>
              </a:rPr>
              <a:t>unique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new</a:t>
            </a:r>
            <a:r>
              <a:rPr sz="950" spc="-17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choice</a:t>
            </a:r>
            <a:r>
              <a:rPr sz="950" spc="-14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for</a:t>
            </a:r>
            <a:r>
              <a:rPr sz="950" spc="-17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the</a:t>
            </a:r>
            <a:r>
              <a:rPr sz="950" spc="-14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contract</a:t>
            </a:r>
            <a:r>
              <a:rPr sz="950" spc="-14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specifying</a:t>
            </a:r>
            <a:r>
              <a:rPr sz="950" spc="-17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spc="-7" dirty="0">
                <a:solidFill>
                  <a:srgbClr val="FFFFFF"/>
                </a:solidFill>
                <a:latin typeface="Gilroy"/>
                <a:cs typeface="Gilroy"/>
              </a:rPr>
              <a:t>market.</a:t>
            </a:r>
            <a:r>
              <a:rPr sz="950" spc="-14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Consisting</a:t>
            </a:r>
            <a:r>
              <a:rPr sz="950" spc="-17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of</a:t>
            </a:r>
            <a:r>
              <a:rPr sz="950" spc="-14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our</a:t>
            </a:r>
            <a:r>
              <a:rPr sz="950" spc="-14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spc="-7" dirty="0">
                <a:solidFill>
                  <a:srgbClr val="FFFFFF"/>
                </a:solidFill>
                <a:latin typeface="Gilroy"/>
                <a:cs typeface="Gilroy"/>
              </a:rPr>
              <a:t>Swedish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collection</a:t>
            </a:r>
            <a:r>
              <a:rPr sz="950" spc="-17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of</a:t>
            </a:r>
            <a:r>
              <a:rPr sz="950" spc="-14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impeccably</a:t>
            </a:r>
            <a:r>
              <a:rPr sz="950" spc="-17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crafted</a:t>
            </a:r>
            <a:r>
              <a:rPr sz="950" spc="-14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meeting</a:t>
            </a:r>
            <a:r>
              <a:rPr sz="950" spc="-17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spc="-7" dirty="0">
                <a:solidFill>
                  <a:srgbClr val="FFFFFF"/>
                </a:solidFill>
                <a:latin typeface="Gilroy"/>
                <a:cs typeface="Gilroy"/>
              </a:rPr>
              <a:t>tables,</a:t>
            </a:r>
            <a:r>
              <a:rPr sz="950" spc="-14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dining</a:t>
            </a:r>
            <a:r>
              <a:rPr sz="950" spc="-17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options,</a:t>
            </a:r>
            <a:r>
              <a:rPr sz="950" spc="-14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and</a:t>
            </a:r>
            <a:r>
              <a:rPr sz="950" spc="-14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spc="-7" dirty="0">
                <a:solidFill>
                  <a:srgbClr val="FFFFFF"/>
                </a:solidFill>
                <a:latin typeface="Gilroy"/>
                <a:cs typeface="Gilroy"/>
              </a:rPr>
              <a:t>lounge,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guest,</a:t>
            </a:r>
            <a:r>
              <a:rPr sz="950" spc="-10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and</a:t>
            </a:r>
            <a:r>
              <a:rPr sz="950" spc="-7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modular</a:t>
            </a:r>
            <a:r>
              <a:rPr sz="950" spc="-10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seating,</a:t>
            </a:r>
            <a:r>
              <a:rPr sz="950" spc="-7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to</a:t>
            </a:r>
            <a:r>
              <a:rPr sz="950" spc="-10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the</a:t>
            </a:r>
            <a:r>
              <a:rPr sz="950" spc="-7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Danish</a:t>
            </a:r>
            <a:r>
              <a:rPr sz="950" spc="-10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simplicity</a:t>
            </a:r>
            <a:r>
              <a:rPr sz="950" spc="-7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and</a:t>
            </a:r>
            <a:r>
              <a:rPr sz="950" spc="-10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ingenuity</a:t>
            </a:r>
            <a:r>
              <a:rPr sz="950" spc="-7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of</a:t>
            </a:r>
            <a:r>
              <a:rPr sz="950" spc="-10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our</a:t>
            </a:r>
            <a:r>
              <a:rPr sz="950" spc="-7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line</a:t>
            </a:r>
            <a:r>
              <a:rPr sz="950" spc="-7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spc="-17" dirty="0">
                <a:solidFill>
                  <a:srgbClr val="FFFFFF"/>
                </a:solidFill>
                <a:latin typeface="Gilroy"/>
                <a:cs typeface="Gilroy"/>
              </a:rPr>
              <a:t>of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seating,</a:t>
            </a:r>
            <a:r>
              <a:rPr sz="950" spc="-20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folding</a:t>
            </a:r>
            <a:r>
              <a:rPr sz="950" spc="-20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and</a:t>
            </a:r>
            <a:r>
              <a:rPr sz="950" spc="-20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fixed</a:t>
            </a:r>
            <a:r>
              <a:rPr sz="950" spc="-20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spc="-7" dirty="0">
                <a:solidFill>
                  <a:srgbClr val="FFFFFF"/>
                </a:solidFill>
                <a:latin typeface="Gilroy"/>
                <a:cs typeface="Gilroy"/>
              </a:rPr>
              <a:t>tables,</a:t>
            </a:r>
            <a:r>
              <a:rPr sz="950" spc="-17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to</a:t>
            </a:r>
            <a:r>
              <a:rPr sz="950" spc="-20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our</a:t>
            </a:r>
            <a:r>
              <a:rPr sz="950" spc="-20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range</a:t>
            </a:r>
            <a:r>
              <a:rPr sz="950" spc="-20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of</a:t>
            </a:r>
            <a:r>
              <a:rPr sz="950" spc="-17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site</a:t>
            </a:r>
            <a:r>
              <a:rPr sz="950" spc="-20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furniture</a:t>
            </a:r>
            <a:r>
              <a:rPr sz="950" spc="-20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and</a:t>
            </a:r>
            <a:r>
              <a:rPr sz="950" spc="-20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public</a:t>
            </a:r>
            <a:r>
              <a:rPr sz="950" spc="-17" dirty="0">
                <a:solidFill>
                  <a:srgbClr val="FFFFFF"/>
                </a:solidFill>
                <a:latin typeface="Gilroy"/>
                <a:cs typeface="Gilroy"/>
              </a:rPr>
              <a:t> and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passenger</a:t>
            </a:r>
            <a:r>
              <a:rPr sz="950" spc="-20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seating,</a:t>
            </a:r>
            <a:r>
              <a:rPr sz="950" spc="-17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Inspec</a:t>
            </a:r>
            <a:r>
              <a:rPr sz="950" spc="-20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is</a:t>
            </a:r>
            <a:r>
              <a:rPr sz="950" spc="-17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a</a:t>
            </a:r>
            <a:r>
              <a:rPr sz="950" spc="-20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fresh</a:t>
            </a:r>
            <a:r>
              <a:rPr sz="950" spc="-17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spc="-7" dirty="0">
                <a:solidFill>
                  <a:srgbClr val="FFFFFF"/>
                </a:solidFill>
                <a:latin typeface="Gilroy"/>
                <a:cs typeface="Gilroy"/>
              </a:rPr>
              <a:t>offering</a:t>
            </a:r>
            <a:r>
              <a:rPr sz="950" spc="-20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in</a:t>
            </a:r>
            <a:r>
              <a:rPr sz="950" spc="-17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the</a:t>
            </a:r>
            <a:r>
              <a:rPr sz="950" spc="-20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spc="-7" dirty="0">
                <a:solidFill>
                  <a:srgbClr val="FFFFFF"/>
                </a:solidFill>
                <a:latin typeface="Gilroy"/>
                <a:cs typeface="Gilroy"/>
              </a:rPr>
              <a:t>marketplace.</a:t>
            </a:r>
            <a:endParaRPr sz="950">
              <a:latin typeface="Gilroy"/>
              <a:cs typeface="Gilroy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747568" y="3095414"/>
            <a:ext cx="4360197" cy="1115349"/>
          </a:xfrm>
          <a:prstGeom prst="rect">
            <a:avLst/>
          </a:prstGeom>
        </p:spPr>
        <p:txBody>
          <a:bodyPr vert="horz" wrap="square" lIns="0" tIns="8615" rIns="0" bIns="0" rtlCol="0">
            <a:spAutoFit/>
          </a:bodyPr>
          <a:lstStyle/>
          <a:p>
            <a:pPr marL="8616" marR="3446">
              <a:lnSpc>
                <a:spcPct val="154800"/>
              </a:lnSpc>
              <a:spcBef>
                <a:spcPts val="68"/>
              </a:spcBef>
            </a:pP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Featuring</a:t>
            </a:r>
            <a:r>
              <a:rPr sz="950" spc="-20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both</a:t>
            </a:r>
            <a:r>
              <a:rPr sz="950" spc="-10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timeless</a:t>
            </a:r>
            <a:r>
              <a:rPr sz="950" spc="-14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pieces</a:t>
            </a:r>
            <a:r>
              <a:rPr sz="950" spc="-10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as</a:t>
            </a:r>
            <a:r>
              <a:rPr sz="950" spc="-14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well</a:t>
            </a:r>
            <a:r>
              <a:rPr sz="950" spc="-10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as</a:t>
            </a:r>
            <a:r>
              <a:rPr sz="950" spc="-14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new</a:t>
            </a:r>
            <a:r>
              <a:rPr sz="950" spc="-10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and</a:t>
            </a:r>
            <a:r>
              <a:rPr sz="950" spc="-14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spc="-7" dirty="0">
                <a:solidFill>
                  <a:srgbClr val="FFFFFF"/>
                </a:solidFill>
                <a:latin typeface="Gilroy"/>
                <a:cs typeface="Gilroy"/>
              </a:rPr>
              <a:t>innovative</a:t>
            </a:r>
            <a:r>
              <a:rPr sz="950" spc="-10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ones</a:t>
            </a:r>
            <a:r>
              <a:rPr sz="950" spc="-14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that</a:t>
            </a:r>
            <a:r>
              <a:rPr sz="950" spc="-10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spc="-7" dirty="0">
                <a:solidFill>
                  <a:srgbClr val="FFFFFF"/>
                </a:solidFill>
                <a:latin typeface="Gilroy"/>
                <a:cs typeface="Gilroy"/>
              </a:rPr>
              <a:t>point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to</a:t>
            </a:r>
            <a:r>
              <a:rPr sz="950" spc="-14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the</a:t>
            </a:r>
            <a:r>
              <a:rPr sz="950" spc="-14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future</a:t>
            </a:r>
            <a:r>
              <a:rPr sz="950" spc="-14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of</a:t>
            </a:r>
            <a:r>
              <a:rPr sz="950" spc="-14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the</a:t>
            </a:r>
            <a:r>
              <a:rPr sz="950" spc="-14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spc="-7" dirty="0">
                <a:solidFill>
                  <a:srgbClr val="FFFFFF"/>
                </a:solidFill>
                <a:latin typeface="Gilroy"/>
                <a:cs typeface="Gilroy"/>
              </a:rPr>
              <a:t>workplace,</a:t>
            </a:r>
            <a:r>
              <a:rPr sz="950" spc="-14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Inspec</a:t>
            </a:r>
            <a:r>
              <a:rPr sz="950" spc="-14" dirty="0">
                <a:solidFill>
                  <a:srgbClr val="FFFFFF"/>
                </a:solidFill>
                <a:latin typeface="Gilroy"/>
                <a:cs typeface="Gilroy"/>
              </a:rPr>
              <a:t> offers </a:t>
            </a:r>
            <a:r>
              <a:rPr sz="950" spc="-7" dirty="0">
                <a:solidFill>
                  <a:srgbClr val="FFFFFF"/>
                </a:solidFill>
                <a:latin typeface="Gilroy"/>
                <a:cs typeface="Gilroy"/>
              </a:rPr>
              <a:t>products</a:t>
            </a:r>
            <a:r>
              <a:rPr sz="950" spc="-14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that</a:t>
            </a:r>
            <a:r>
              <a:rPr sz="950" spc="-14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are</a:t>
            </a:r>
            <a:r>
              <a:rPr sz="950" spc="-14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spc="-7" dirty="0">
                <a:solidFill>
                  <a:srgbClr val="FFFFFF"/>
                </a:solidFill>
                <a:latin typeface="Gilroy"/>
                <a:cs typeface="Gilroy"/>
              </a:rPr>
              <a:t>characterized</a:t>
            </a:r>
            <a:r>
              <a:rPr sz="950" spc="-14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spc="-17" dirty="0">
                <a:solidFill>
                  <a:srgbClr val="FFFFFF"/>
                </a:solidFill>
                <a:latin typeface="Gilroy"/>
                <a:cs typeface="Gilroy"/>
              </a:rPr>
              <a:t>by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aesthetic</a:t>
            </a:r>
            <a:r>
              <a:rPr sz="950" spc="-24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spc="-7" dirty="0">
                <a:solidFill>
                  <a:srgbClr val="FFFFFF"/>
                </a:solidFill>
                <a:latin typeface="Gilroy"/>
                <a:cs typeface="Gilroy"/>
              </a:rPr>
              <a:t>awareness,</a:t>
            </a:r>
            <a:r>
              <a:rPr sz="950" spc="-20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spc="-7" dirty="0">
                <a:solidFill>
                  <a:srgbClr val="FFFFFF"/>
                </a:solidFill>
                <a:latin typeface="Gilroy"/>
                <a:cs typeface="Gilroy"/>
              </a:rPr>
              <a:t>environmental</a:t>
            </a:r>
            <a:r>
              <a:rPr sz="950" spc="-20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spc="-14" dirty="0">
                <a:solidFill>
                  <a:srgbClr val="FFFFFF"/>
                </a:solidFill>
                <a:latin typeface="Gilroy"/>
                <a:cs typeface="Gilroy"/>
              </a:rPr>
              <a:t>stewardship,</a:t>
            </a:r>
            <a:r>
              <a:rPr sz="950" spc="-24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innovation,</a:t>
            </a:r>
            <a:r>
              <a:rPr sz="950" spc="-20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and</a:t>
            </a:r>
            <a:r>
              <a:rPr sz="950" spc="-20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spc="-7" dirty="0">
                <a:solidFill>
                  <a:srgbClr val="FFFFFF"/>
                </a:solidFill>
                <a:latin typeface="Gilroy"/>
                <a:cs typeface="Gilroy"/>
              </a:rPr>
              <a:t>functionality. Quality,</a:t>
            </a:r>
            <a:r>
              <a:rPr sz="950" spc="-27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comfort</a:t>
            </a:r>
            <a:r>
              <a:rPr sz="950" spc="-24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and</a:t>
            </a:r>
            <a:r>
              <a:rPr sz="950" spc="-24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craftsmanship</a:t>
            </a:r>
            <a:r>
              <a:rPr sz="950" spc="-24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leads</a:t>
            </a:r>
            <a:r>
              <a:rPr sz="950" spc="-24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directly</a:t>
            </a:r>
            <a:r>
              <a:rPr sz="950" spc="-24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to</a:t>
            </a:r>
            <a:r>
              <a:rPr sz="950" spc="-24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user</a:t>
            </a:r>
            <a:r>
              <a:rPr sz="950" spc="-24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satisfaction</a:t>
            </a:r>
            <a:r>
              <a:rPr sz="950" spc="-24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and</a:t>
            </a:r>
            <a:r>
              <a:rPr sz="950" spc="-24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spc="-17" dirty="0">
                <a:solidFill>
                  <a:srgbClr val="FFFFFF"/>
                </a:solidFill>
                <a:latin typeface="Gilroy"/>
                <a:cs typeface="Gilroy"/>
              </a:rPr>
              <a:t>in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turn,</a:t>
            </a:r>
            <a:r>
              <a:rPr sz="950" spc="-31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increased</a:t>
            </a:r>
            <a:r>
              <a:rPr sz="950" spc="-24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spc="-7" dirty="0">
                <a:solidFill>
                  <a:srgbClr val="FFFFFF"/>
                </a:solidFill>
                <a:latin typeface="Gilroy"/>
                <a:cs typeface="Gilroy"/>
              </a:rPr>
              <a:t>productivity.</a:t>
            </a:r>
            <a:endParaRPr sz="950">
              <a:latin typeface="Gilroy"/>
              <a:cs typeface="Gilroy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747569" y="4439399"/>
            <a:ext cx="4346843" cy="1118362"/>
          </a:xfrm>
          <a:prstGeom prst="rect">
            <a:avLst/>
          </a:prstGeom>
        </p:spPr>
        <p:txBody>
          <a:bodyPr vert="horz" wrap="square" lIns="0" tIns="8615" rIns="0" bIns="0" rtlCol="0">
            <a:spAutoFit/>
          </a:bodyPr>
          <a:lstStyle/>
          <a:p>
            <a:pPr marL="8616" marR="3446">
              <a:lnSpc>
                <a:spcPct val="154800"/>
              </a:lnSpc>
              <a:spcBef>
                <a:spcPts val="68"/>
              </a:spcBef>
            </a:pP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Just</a:t>
            </a:r>
            <a:r>
              <a:rPr sz="950" spc="-24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as</a:t>
            </a:r>
            <a:r>
              <a:rPr sz="950" spc="-14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luxury</a:t>
            </a:r>
            <a:r>
              <a:rPr sz="950" spc="-17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goods</a:t>
            </a:r>
            <a:r>
              <a:rPr sz="950" spc="-14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are</a:t>
            </a:r>
            <a:r>
              <a:rPr sz="950" spc="-17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prized</a:t>
            </a:r>
            <a:r>
              <a:rPr sz="950" spc="-14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for</a:t>
            </a:r>
            <a:r>
              <a:rPr sz="950" spc="-17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their</a:t>
            </a:r>
            <a:r>
              <a:rPr sz="950" spc="-14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design</a:t>
            </a:r>
            <a:r>
              <a:rPr sz="950" spc="-17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and</a:t>
            </a:r>
            <a:r>
              <a:rPr sz="950" spc="-14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spc="-7" dirty="0">
                <a:solidFill>
                  <a:srgbClr val="FFFFFF"/>
                </a:solidFill>
                <a:latin typeface="Gilroy"/>
                <a:cs typeface="Gilroy"/>
              </a:rPr>
              <a:t>longevity,</a:t>
            </a:r>
            <a:r>
              <a:rPr sz="950" spc="-17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so</a:t>
            </a:r>
            <a:r>
              <a:rPr sz="950" spc="-14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too</a:t>
            </a:r>
            <a:r>
              <a:rPr sz="950" spc="-17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will</a:t>
            </a:r>
            <a:r>
              <a:rPr sz="950" spc="-14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spc="-7" dirty="0">
                <a:solidFill>
                  <a:srgbClr val="FFFFFF"/>
                </a:solidFill>
                <a:latin typeface="Gilroy"/>
                <a:cs typeface="Gilroy"/>
              </a:rPr>
              <a:t>Inspec products</a:t>
            </a:r>
            <a:r>
              <a:rPr sz="950" spc="-37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provide</a:t>
            </a:r>
            <a:r>
              <a:rPr sz="950" spc="-27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a</a:t>
            </a:r>
            <a:r>
              <a:rPr sz="950" spc="-31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timeless</a:t>
            </a:r>
            <a:r>
              <a:rPr sz="950" spc="-27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aesthetic</a:t>
            </a:r>
            <a:r>
              <a:rPr sz="950" spc="-27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and</a:t>
            </a:r>
            <a:r>
              <a:rPr sz="950" spc="-31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years</a:t>
            </a:r>
            <a:r>
              <a:rPr sz="950" spc="-27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of</a:t>
            </a:r>
            <a:r>
              <a:rPr sz="950" spc="-27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spc="-7" dirty="0">
                <a:solidFill>
                  <a:srgbClr val="FFFFFF"/>
                </a:solidFill>
                <a:latin typeface="Gilroy"/>
                <a:cs typeface="Gilroy"/>
              </a:rPr>
              <a:t>service.</a:t>
            </a:r>
            <a:endParaRPr sz="950">
              <a:latin typeface="Gilroy"/>
              <a:cs typeface="Gilroy"/>
            </a:endParaRPr>
          </a:p>
          <a:p>
            <a:pPr>
              <a:spcBef>
                <a:spcPts val="31"/>
              </a:spcBef>
            </a:pPr>
            <a:endParaRPr sz="1492">
              <a:latin typeface="Gilroy"/>
              <a:cs typeface="Gilroy"/>
            </a:endParaRPr>
          </a:p>
          <a:p>
            <a:pPr marL="8616" marR="67202">
              <a:lnSpc>
                <a:spcPct val="154800"/>
              </a:lnSpc>
            </a:pP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The</a:t>
            </a:r>
            <a:r>
              <a:rPr sz="950" spc="-20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craftsmanship</a:t>
            </a:r>
            <a:r>
              <a:rPr sz="950" spc="-14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of</a:t>
            </a:r>
            <a:r>
              <a:rPr sz="950" spc="-10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Inspec</a:t>
            </a:r>
            <a:r>
              <a:rPr sz="950" spc="-14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will</a:t>
            </a:r>
            <a:r>
              <a:rPr sz="950" spc="-14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always</a:t>
            </a:r>
            <a:r>
              <a:rPr sz="950" spc="-10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be</a:t>
            </a:r>
            <a:r>
              <a:rPr sz="950" spc="-14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modern</a:t>
            </a:r>
            <a:r>
              <a:rPr sz="950" spc="-14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and</a:t>
            </a:r>
            <a:r>
              <a:rPr sz="950" spc="-10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the</a:t>
            </a:r>
            <a:r>
              <a:rPr sz="950" spc="-14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design</a:t>
            </a:r>
            <a:r>
              <a:rPr sz="950" spc="-14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will</a:t>
            </a:r>
            <a:r>
              <a:rPr sz="950" spc="-10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950" spc="-14" dirty="0">
                <a:solidFill>
                  <a:srgbClr val="FFFFFF"/>
                </a:solidFill>
                <a:latin typeface="Gilroy"/>
                <a:cs typeface="Gilroy"/>
              </a:rPr>
              <a:t>always </a:t>
            </a:r>
            <a:r>
              <a:rPr sz="950" dirty="0">
                <a:solidFill>
                  <a:srgbClr val="FFFFFF"/>
                </a:solidFill>
                <a:latin typeface="Gilroy"/>
                <a:cs typeface="Gilroy"/>
              </a:rPr>
              <a:t>be </a:t>
            </a:r>
            <a:r>
              <a:rPr sz="950" spc="-7" dirty="0">
                <a:solidFill>
                  <a:srgbClr val="FFFFFF"/>
                </a:solidFill>
                <a:latin typeface="Gilroy"/>
                <a:cs typeface="Gilroy"/>
              </a:rPr>
              <a:t>essential.</a:t>
            </a:r>
            <a:endParaRPr sz="950">
              <a:latin typeface="Gilroy"/>
              <a:cs typeface="Gilroy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834397" y="3650985"/>
            <a:ext cx="2150376" cy="0"/>
          </a:xfrm>
          <a:custGeom>
            <a:avLst/>
            <a:gdLst/>
            <a:ahLst/>
            <a:cxnLst/>
            <a:rect l="l" t="t" r="r" b="b"/>
            <a:pathLst>
              <a:path w="3169920">
                <a:moveTo>
                  <a:pt x="0" y="0"/>
                </a:moveTo>
                <a:lnTo>
                  <a:pt x="3169323" y="0"/>
                </a:lnTo>
              </a:path>
            </a:pathLst>
          </a:custGeom>
          <a:ln w="635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8" y="0"/>
            <a:ext cx="11868746" cy="683796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1073341" y="6422595"/>
            <a:ext cx="508733" cy="113023"/>
          </a:xfrm>
          <a:prstGeom prst="rect">
            <a:avLst/>
          </a:prstGeom>
        </p:spPr>
        <p:txBody>
          <a:bodyPr vert="horz" wrap="square" lIns="0" tIns="8615" rIns="0" bIns="0" rtlCol="0">
            <a:spAutoFit/>
          </a:bodyPr>
          <a:lstStyle/>
          <a:p>
            <a:pPr marL="8616">
              <a:spcBef>
                <a:spcPts val="68"/>
              </a:spcBef>
            </a:pPr>
            <a:r>
              <a:rPr sz="678" spc="-7" dirty="0">
                <a:latin typeface="Gilroy"/>
                <a:cs typeface="Gilroy"/>
              </a:rPr>
              <a:t>Attach</a:t>
            </a:r>
            <a:r>
              <a:rPr sz="678" spc="-14" dirty="0">
                <a:latin typeface="Gilroy"/>
                <a:cs typeface="Gilroy"/>
              </a:rPr>
              <a:t> </a:t>
            </a:r>
            <a:r>
              <a:rPr sz="678" spc="-7" dirty="0">
                <a:latin typeface="Gilroy"/>
                <a:cs typeface="Gilroy"/>
              </a:rPr>
              <a:t>table</a:t>
            </a:r>
            <a:endParaRPr sz="678">
              <a:latin typeface="Gilroy"/>
              <a:cs typeface="Gilroy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5899" y="6441658"/>
            <a:ext cx="115014" cy="102699"/>
          </a:xfrm>
          <a:prstGeom prst="rect">
            <a:avLst/>
          </a:prstGeom>
        </p:spPr>
        <p:txBody>
          <a:bodyPr vert="horz" wrap="square" lIns="0" tIns="8615" rIns="0" bIns="0" rtlCol="0">
            <a:spAutoFit/>
          </a:bodyPr>
          <a:lstStyle/>
          <a:p>
            <a:pPr marL="8616">
              <a:spcBef>
                <a:spcPts val="68"/>
              </a:spcBef>
            </a:pPr>
            <a:r>
              <a:rPr sz="611" spc="-17" dirty="0">
                <a:latin typeface="Gilroy"/>
                <a:cs typeface="Gilroy"/>
              </a:rPr>
              <a:t>60</a:t>
            </a:r>
            <a:endParaRPr sz="611">
              <a:latin typeface="Gilroy"/>
              <a:cs typeface="Gilroy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221" y="310150"/>
            <a:ext cx="5314070" cy="621766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118092" y="6427724"/>
            <a:ext cx="1577890" cy="113023"/>
          </a:xfrm>
          <a:prstGeom prst="rect">
            <a:avLst/>
          </a:prstGeom>
        </p:spPr>
        <p:txBody>
          <a:bodyPr vert="horz" wrap="square" lIns="0" tIns="8615" rIns="0" bIns="0" rtlCol="0">
            <a:spAutoFit/>
          </a:bodyPr>
          <a:lstStyle/>
          <a:p>
            <a:pPr marL="8616">
              <a:spcBef>
                <a:spcPts val="68"/>
              </a:spcBef>
            </a:pPr>
            <a:r>
              <a:rPr sz="678" dirty="0">
                <a:latin typeface="Gilroy"/>
                <a:cs typeface="Gilroy"/>
              </a:rPr>
              <a:t>Grade</a:t>
            </a:r>
            <a:r>
              <a:rPr sz="678" spc="190" dirty="0">
                <a:latin typeface="Gilroy"/>
                <a:cs typeface="Gilroy"/>
              </a:rPr>
              <a:t> </a:t>
            </a:r>
            <a:r>
              <a:rPr sz="678" dirty="0">
                <a:latin typeface="Gilroy"/>
                <a:cs typeface="Gilroy"/>
              </a:rPr>
              <a:t>Plus</a:t>
            </a:r>
            <a:r>
              <a:rPr sz="678" spc="193" dirty="0">
                <a:latin typeface="Gilroy"/>
                <a:cs typeface="Gilroy"/>
              </a:rPr>
              <a:t> </a:t>
            </a:r>
            <a:r>
              <a:rPr sz="678" dirty="0">
                <a:latin typeface="Gilroy"/>
                <a:cs typeface="Gilroy"/>
              </a:rPr>
              <a:t>armchair</a:t>
            </a:r>
            <a:r>
              <a:rPr sz="678" spc="193" dirty="0">
                <a:latin typeface="Gilroy"/>
                <a:cs typeface="Gilroy"/>
              </a:rPr>
              <a:t> </a:t>
            </a:r>
            <a:r>
              <a:rPr sz="678" dirty="0">
                <a:latin typeface="Gilroy"/>
                <a:cs typeface="Gilroy"/>
              </a:rPr>
              <a:t>and</a:t>
            </a:r>
            <a:r>
              <a:rPr sz="678" spc="193" dirty="0">
                <a:latin typeface="Gilroy"/>
                <a:cs typeface="Gilroy"/>
              </a:rPr>
              <a:t> </a:t>
            </a:r>
            <a:r>
              <a:rPr sz="678" dirty="0">
                <a:latin typeface="Gilroy"/>
                <a:cs typeface="Gilroy"/>
              </a:rPr>
              <a:t>Funk</a:t>
            </a:r>
            <a:r>
              <a:rPr sz="678" spc="193" dirty="0">
                <a:latin typeface="Gilroy"/>
                <a:cs typeface="Gilroy"/>
              </a:rPr>
              <a:t> </a:t>
            </a:r>
            <a:r>
              <a:rPr sz="678" spc="-7" dirty="0">
                <a:latin typeface="Gilroy"/>
                <a:cs typeface="Gilroy"/>
              </a:rPr>
              <a:t>table</a:t>
            </a:r>
            <a:endParaRPr sz="678">
              <a:latin typeface="Gilroy"/>
              <a:cs typeface="Gilroy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5692" y="6398173"/>
            <a:ext cx="1617520" cy="113023"/>
          </a:xfrm>
          <a:prstGeom prst="rect">
            <a:avLst/>
          </a:prstGeom>
        </p:spPr>
        <p:txBody>
          <a:bodyPr vert="horz" wrap="square" lIns="0" tIns="8615" rIns="0" bIns="0" rtlCol="0">
            <a:spAutoFit/>
          </a:bodyPr>
          <a:lstStyle/>
          <a:p>
            <a:pPr marL="8616">
              <a:spcBef>
                <a:spcPts val="68"/>
              </a:spcBef>
            </a:pPr>
            <a:r>
              <a:rPr sz="678" dirty="0">
                <a:latin typeface="Gilroy"/>
                <a:cs typeface="Gilroy"/>
              </a:rPr>
              <a:t>A22</a:t>
            </a:r>
            <a:r>
              <a:rPr sz="678" spc="-10" dirty="0">
                <a:latin typeface="Gilroy"/>
                <a:cs typeface="Gilroy"/>
              </a:rPr>
              <a:t> </a:t>
            </a:r>
            <a:r>
              <a:rPr sz="678" dirty="0">
                <a:latin typeface="Gilroy"/>
                <a:cs typeface="Gilroy"/>
              </a:rPr>
              <a:t>is</a:t>
            </a:r>
            <a:r>
              <a:rPr sz="678" spc="-10" dirty="0">
                <a:latin typeface="Gilroy"/>
                <a:cs typeface="Gilroy"/>
              </a:rPr>
              <a:t> </a:t>
            </a:r>
            <a:r>
              <a:rPr sz="678" dirty="0">
                <a:latin typeface="Gilroy"/>
                <a:cs typeface="Gilroy"/>
              </a:rPr>
              <a:t>available</a:t>
            </a:r>
            <a:r>
              <a:rPr sz="678" spc="-10" dirty="0">
                <a:latin typeface="Gilroy"/>
                <a:cs typeface="Gilroy"/>
              </a:rPr>
              <a:t> </a:t>
            </a:r>
            <a:r>
              <a:rPr sz="678" dirty="0">
                <a:latin typeface="Gilroy"/>
                <a:cs typeface="Gilroy"/>
              </a:rPr>
              <a:t>in</a:t>
            </a:r>
            <a:r>
              <a:rPr sz="678" spc="-10" dirty="0">
                <a:latin typeface="Gilroy"/>
                <a:cs typeface="Gilroy"/>
              </a:rPr>
              <a:t> </a:t>
            </a:r>
            <a:r>
              <a:rPr sz="678" dirty="0">
                <a:latin typeface="Gilroy"/>
                <a:cs typeface="Gilroy"/>
              </a:rPr>
              <a:t>three</a:t>
            </a:r>
            <a:r>
              <a:rPr sz="678" spc="-10" dirty="0">
                <a:latin typeface="Gilroy"/>
                <a:cs typeface="Gilroy"/>
              </a:rPr>
              <a:t> </a:t>
            </a:r>
            <a:r>
              <a:rPr sz="678" spc="-7" dirty="0">
                <a:latin typeface="Gilroy"/>
                <a:cs typeface="Gilroy"/>
              </a:rPr>
              <a:t>different heights.</a:t>
            </a:r>
            <a:endParaRPr sz="678">
              <a:latin typeface="Gilroy"/>
              <a:cs typeface="Gilroy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8" y="0"/>
            <a:ext cx="11868746" cy="6837961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4308" y="6410235"/>
            <a:ext cx="1600289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87"/>
              </a:lnSpc>
            </a:pPr>
            <a:r>
              <a:rPr sz="678" dirty="0">
                <a:latin typeface="Gilroy"/>
                <a:cs typeface="Gilroy"/>
              </a:rPr>
              <a:t>A22</a:t>
            </a:r>
            <a:r>
              <a:rPr sz="678" spc="-10" dirty="0">
                <a:latin typeface="Gilroy"/>
                <a:cs typeface="Gilroy"/>
              </a:rPr>
              <a:t> </a:t>
            </a:r>
            <a:r>
              <a:rPr sz="678" dirty="0">
                <a:latin typeface="Gilroy"/>
                <a:cs typeface="Gilroy"/>
              </a:rPr>
              <a:t>is</a:t>
            </a:r>
            <a:r>
              <a:rPr sz="678" spc="-10" dirty="0">
                <a:latin typeface="Gilroy"/>
                <a:cs typeface="Gilroy"/>
              </a:rPr>
              <a:t> </a:t>
            </a:r>
            <a:r>
              <a:rPr sz="678" dirty="0">
                <a:latin typeface="Gilroy"/>
                <a:cs typeface="Gilroy"/>
              </a:rPr>
              <a:t>available</a:t>
            </a:r>
            <a:r>
              <a:rPr sz="678" spc="-10" dirty="0">
                <a:latin typeface="Gilroy"/>
                <a:cs typeface="Gilroy"/>
              </a:rPr>
              <a:t> </a:t>
            </a:r>
            <a:r>
              <a:rPr sz="678" dirty="0">
                <a:latin typeface="Gilroy"/>
                <a:cs typeface="Gilroy"/>
              </a:rPr>
              <a:t>in</a:t>
            </a:r>
            <a:r>
              <a:rPr sz="678" spc="-10" dirty="0">
                <a:latin typeface="Gilroy"/>
                <a:cs typeface="Gilroy"/>
              </a:rPr>
              <a:t> </a:t>
            </a:r>
            <a:r>
              <a:rPr sz="678" dirty="0">
                <a:latin typeface="Gilroy"/>
                <a:cs typeface="Gilroy"/>
              </a:rPr>
              <a:t>three</a:t>
            </a:r>
            <a:r>
              <a:rPr sz="678" spc="-10" dirty="0">
                <a:latin typeface="Gilroy"/>
                <a:cs typeface="Gilroy"/>
              </a:rPr>
              <a:t> </a:t>
            </a:r>
            <a:r>
              <a:rPr sz="678" spc="-7" dirty="0">
                <a:latin typeface="Gilroy"/>
                <a:cs typeface="Gilroy"/>
              </a:rPr>
              <a:t>different heights.</a:t>
            </a:r>
            <a:endParaRPr sz="678">
              <a:latin typeface="Gilroy"/>
              <a:cs typeface="Gilroy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8" y="0"/>
            <a:ext cx="11868746" cy="683796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976317" y="6433585"/>
            <a:ext cx="1598997" cy="113023"/>
          </a:xfrm>
          <a:prstGeom prst="rect">
            <a:avLst/>
          </a:prstGeom>
        </p:spPr>
        <p:txBody>
          <a:bodyPr vert="horz" wrap="square" lIns="0" tIns="8615" rIns="0" bIns="0" rtlCol="0">
            <a:spAutoFit/>
          </a:bodyPr>
          <a:lstStyle/>
          <a:p>
            <a:pPr marL="8616">
              <a:spcBef>
                <a:spcPts val="68"/>
              </a:spcBef>
            </a:pPr>
            <a:r>
              <a:rPr sz="678" dirty="0">
                <a:solidFill>
                  <a:srgbClr val="FFFFFF"/>
                </a:solidFill>
                <a:latin typeface="Gilroy"/>
                <a:cs typeface="Gilroy"/>
              </a:rPr>
              <a:t>Penne</a:t>
            </a:r>
            <a:r>
              <a:rPr sz="678" spc="176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678" dirty="0">
                <a:solidFill>
                  <a:srgbClr val="FFFFFF"/>
                </a:solidFill>
                <a:latin typeface="Gilroy"/>
                <a:cs typeface="Gilroy"/>
              </a:rPr>
              <a:t>chair</a:t>
            </a:r>
            <a:r>
              <a:rPr sz="678" spc="180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678" dirty="0">
                <a:solidFill>
                  <a:srgbClr val="FFFFFF"/>
                </a:solidFill>
                <a:latin typeface="Gilroy"/>
                <a:cs typeface="Gilroy"/>
              </a:rPr>
              <a:t>and</a:t>
            </a:r>
            <a:r>
              <a:rPr sz="678" spc="180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678" dirty="0">
                <a:solidFill>
                  <a:srgbClr val="FFFFFF"/>
                </a:solidFill>
                <a:latin typeface="Gilroy"/>
                <a:cs typeface="Gilroy"/>
              </a:rPr>
              <a:t>Campus</a:t>
            </a:r>
            <a:r>
              <a:rPr sz="678" spc="180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678" dirty="0">
                <a:solidFill>
                  <a:srgbClr val="FFFFFF"/>
                </a:solidFill>
                <a:latin typeface="Gilroy"/>
                <a:cs typeface="Gilroy"/>
              </a:rPr>
              <a:t>Café</a:t>
            </a:r>
            <a:r>
              <a:rPr sz="678" spc="180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678" spc="-7" dirty="0">
                <a:solidFill>
                  <a:srgbClr val="FFFFFF"/>
                </a:solidFill>
                <a:latin typeface="Gilroy"/>
                <a:cs typeface="Gilroy"/>
              </a:rPr>
              <a:t>table</a:t>
            </a:r>
            <a:endParaRPr sz="678">
              <a:latin typeface="Gilroy"/>
              <a:cs typeface="Gilroy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35505" y="6445104"/>
            <a:ext cx="1596413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87"/>
              </a:lnSpc>
              <a:tabLst>
                <a:tab pos="1506021" algn="l"/>
              </a:tabLst>
            </a:pPr>
            <a:r>
              <a:rPr sz="678" spc="31" dirty="0">
                <a:latin typeface="Gilroy"/>
                <a:cs typeface="Gilroy"/>
              </a:rPr>
              <a:t>LAMMHULTS</a:t>
            </a:r>
            <a:r>
              <a:rPr sz="678" spc="71" dirty="0">
                <a:latin typeface="Gilroy"/>
                <a:cs typeface="Gilroy"/>
              </a:rPr>
              <a:t> </a:t>
            </a:r>
            <a:r>
              <a:rPr sz="678" spc="27" dirty="0">
                <a:latin typeface="Gilroy"/>
                <a:cs typeface="Gilroy"/>
              </a:rPr>
              <a:t>COLLECTION</a:t>
            </a:r>
            <a:r>
              <a:rPr sz="678" dirty="0">
                <a:latin typeface="Gilroy"/>
                <a:cs typeface="Gilroy"/>
              </a:rPr>
              <a:t>	</a:t>
            </a:r>
            <a:r>
              <a:rPr sz="611" spc="-17" dirty="0">
                <a:latin typeface="Gilroy"/>
                <a:cs typeface="Gilroy"/>
              </a:rPr>
              <a:t>66</a:t>
            </a:r>
            <a:endParaRPr sz="611">
              <a:latin typeface="Gilroy"/>
              <a:cs typeface="Gilroy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473037" y="6441658"/>
            <a:ext cx="99507" cy="102699"/>
          </a:xfrm>
          <a:prstGeom prst="rect">
            <a:avLst/>
          </a:prstGeom>
        </p:spPr>
        <p:txBody>
          <a:bodyPr vert="horz" wrap="square" lIns="0" tIns="8615" rIns="0" bIns="0" rtlCol="0">
            <a:spAutoFit/>
          </a:bodyPr>
          <a:lstStyle/>
          <a:p>
            <a:pPr marL="8616">
              <a:spcBef>
                <a:spcPts val="68"/>
              </a:spcBef>
            </a:pPr>
            <a:r>
              <a:rPr sz="611" spc="-17" dirty="0">
                <a:latin typeface="Gilroy"/>
                <a:cs typeface="Gilroy"/>
              </a:rPr>
              <a:t>67</a:t>
            </a:r>
            <a:endParaRPr sz="611">
              <a:latin typeface="Gilroy"/>
              <a:cs typeface="Gilroy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961262" y="6433043"/>
            <a:ext cx="1144110" cy="113023"/>
          </a:xfrm>
          <a:prstGeom prst="rect">
            <a:avLst/>
          </a:prstGeom>
        </p:spPr>
        <p:txBody>
          <a:bodyPr vert="horz" wrap="square" lIns="0" tIns="8615" rIns="0" bIns="0" rtlCol="0">
            <a:spAutoFit/>
          </a:bodyPr>
          <a:lstStyle/>
          <a:p>
            <a:pPr marL="8616">
              <a:spcBef>
                <a:spcPts val="68"/>
              </a:spcBef>
            </a:pPr>
            <a:r>
              <a:rPr sz="678" spc="31" dirty="0">
                <a:latin typeface="Gilroy"/>
                <a:cs typeface="Gilroy"/>
              </a:rPr>
              <a:t>LAMMHULTS</a:t>
            </a:r>
            <a:r>
              <a:rPr sz="678" spc="71" dirty="0">
                <a:latin typeface="Gilroy"/>
                <a:cs typeface="Gilroy"/>
              </a:rPr>
              <a:t> </a:t>
            </a:r>
            <a:r>
              <a:rPr sz="678" spc="31" dirty="0">
                <a:latin typeface="Gilroy"/>
                <a:cs typeface="Gilroy"/>
              </a:rPr>
              <a:t>COLLECTION</a:t>
            </a:r>
            <a:endParaRPr sz="678">
              <a:latin typeface="Gilroy"/>
              <a:cs typeface="Gilroy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221" y="310151"/>
            <a:ext cx="5314070" cy="3755997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571" y="310152"/>
            <a:ext cx="3800358" cy="6217659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6239606" y="6427724"/>
            <a:ext cx="1692904" cy="113023"/>
          </a:xfrm>
          <a:prstGeom prst="rect">
            <a:avLst/>
          </a:prstGeom>
        </p:spPr>
        <p:txBody>
          <a:bodyPr vert="horz" wrap="square" lIns="0" tIns="8615" rIns="0" bIns="0" rtlCol="0">
            <a:spAutoFit/>
          </a:bodyPr>
          <a:lstStyle/>
          <a:p>
            <a:pPr marL="8616">
              <a:spcBef>
                <a:spcPts val="68"/>
              </a:spcBef>
            </a:pPr>
            <a:r>
              <a:rPr sz="678" dirty="0">
                <a:latin typeface="Gilroy"/>
                <a:cs typeface="Gilroy"/>
              </a:rPr>
              <a:t>Campus</a:t>
            </a:r>
            <a:r>
              <a:rPr sz="678" spc="190" dirty="0">
                <a:latin typeface="Gilroy"/>
                <a:cs typeface="Gilroy"/>
              </a:rPr>
              <a:t> </a:t>
            </a:r>
            <a:r>
              <a:rPr sz="678" dirty="0">
                <a:latin typeface="Gilroy"/>
                <a:cs typeface="Gilroy"/>
              </a:rPr>
              <a:t>chair</a:t>
            </a:r>
            <a:r>
              <a:rPr sz="678" spc="190" dirty="0">
                <a:latin typeface="Gilroy"/>
                <a:cs typeface="Gilroy"/>
              </a:rPr>
              <a:t> </a:t>
            </a:r>
            <a:r>
              <a:rPr sz="678" dirty="0">
                <a:latin typeface="Gilroy"/>
                <a:cs typeface="Gilroy"/>
              </a:rPr>
              <a:t>and</a:t>
            </a:r>
            <a:r>
              <a:rPr sz="678" spc="190" dirty="0">
                <a:latin typeface="Gilroy"/>
                <a:cs typeface="Gilroy"/>
              </a:rPr>
              <a:t> </a:t>
            </a:r>
            <a:r>
              <a:rPr sz="678" dirty="0">
                <a:latin typeface="Gilroy"/>
                <a:cs typeface="Gilroy"/>
              </a:rPr>
              <a:t>Campus</a:t>
            </a:r>
            <a:r>
              <a:rPr sz="678" spc="190" dirty="0">
                <a:latin typeface="Gilroy"/>
                <a:cs typeface="Gilroy"/>
              </a:rPr>
              <a:t> </a:t>
            </a:r>
            <a:r>
              <a:rPr sz="678" dirty="0">
                <a:latin typeface="Gilroy"/>
                <a:cs typeface="Gilroy"/>
              </a:rPr>
              <a:t>Café</a:t>
            </a:r>
            <a:r>
              <a:rPr sz="678" spc="193" dirty="0">
                <a:latin typeface="Gilroy"/>
                <a:cs typeface="Gilroy"/>
              </a:rPr>
              <a:t> </a:t>
            </a:r>
            <a:r>
              <a:rPr sz="678" spc="-7" dirty="0">
                <a:latin typeface="Gilroy"/>
                <a:cs typeface="Gilroy"/>
              </a:rPr>
              <a:t>table</a:t>
            </a:r>
            <a:endParaRPr sz="678">
              <a:latin typeface="Gilroy"/>
              <a:cs typeface="Gilroy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4308" y="6410235"/>
            <a:ext cx="1600289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87"/>
              </a:lnSpc>
            </a:pPr>
            <a:r>
              <a:rPr sz="678" dirty="0">
                <a:latin typeface="Gilroy"/>
                <a:cs typeface="Gilroy"/>
              </a:rPr>
              <a:t>A22</a:t>
            </a:r>
            <a:r>
              <a:rPr sz="678" spc="-10" dirty="0">
                <a:latin typeface="Gilroy"/>
                <a:cs typeface="Gilroy"/>
              </a:rPr>
              <a:t> </a:t>
            </a:r>
            <a:r>
              <a:rPr sz="678" dirty="0">
                <a:latin typeface="Gilroy"/>
                <a:cs typeface="Gilroy"/>
              </a:rPr>
              <a:t>is</a:t>
            </a:r>
            <a:r>
              <a:rPr sz="678" spc="-10" dirty="0">
                <a:latin typeface="Gilroy"/>
                <a:cs typeface="Gilroy"/>
              </a:rPr>
              <a:t> </a:t>
            </a:r>
            <a:r>
              <a:rPr sz="678" dirty="0">
                <a:latin typeface="Gilroy"/>
                <a:cs typeface="Gilroy"/>
              </a:rPr>
              <a:t>available</a:t>
            </a:r>
            <a:r>
              <a:rPr sz="678" spc="-10" dirty="0">
                <a:latin typeface="Gilroy"/>
                <a:cs typeface="Gilroy"/>
              </a:rPr>
              <a:t> </a:t>
            </a:r>
            <a:r>
              <a:rPr sz="678" dirty="0">
                <a:latin typeface="Gilroy"/>
                <a:cs typeface="Gilroy"/>
              </a:rPr>
              <a:t>in</a:t>
            </a:r>
            <a:r>
              <a:rPr sz="678" spc="-10" dirty="0">
                <a:latin typeface="Gilroy"/>
                <a:cs typeface="Gilroy"/>
              </a:rPr>
              <a:t> </a:t>
            </a:r>
            <a:r>
              <a:rPr sz="678" dirty="0">
                <a:latin typeface="Gilroy"/>
                <a:cs typeface="Gilroy"/>
              </a:rPr>
              <a:t>three</a:t>
            </a:r>
            <a:r>
              <a:rPr sz="678" spc="-10" dirty="0">
                <a:latin typeface="Gilroy"/>
                <a:cs typeface="Gilroy"/>
              </a:rPr>
              <a:t> </a:t>
            </a:r>
            <a:r>
              <a:rPr sz="678" spc="-7" dirty="0">
                <a:latin typeface="Gilroy"/>
                <a:cs typeface="Gilroy"/>
              </a:rPr>
              <a:t>different heights.</a:t>
            </a:r>
            <a:endParaRPr sz="678">
              <a:latin typeface="Gilroy"/>
              <a:cs typeface="Gilroy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8" y="0"/>
            <a:ext cx="11868746" cy="683796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00350" y="6433830"/>
            <a:ext cx="1362938" cy="113023"/>
          </a:xfrm>
          <a:prstGeom prst="rect">
            <a:avLst/>
          </a:prstGeom>
        </p:spPr>
        <p:txBody>
          <a:bodyPr vert="horz" wrap="square" lIns="0" tIns="8615" rIns="0" bIns="0" rtlCol="0">
            <a:spAutoFit/>
          </a:bodyPr>
          <a:lstStyle/>
          <a:p>
            <a:pPr marL="8616">
              <a:spcBef>
                <a:spcPts val="68"/>
              </a:spcBef>
            </a:pPr>
            <a:r>
              <a:rPr sz="678" dirty="0">
                <a:solidFill>
                  <a:srgbClr val="FFFFFF"/>
                </a:solidFill>
                <a:latin typeface="Gilroy"/>
                <a:cs typeface="Gilroy"/>
              </a:rPr>
              <a:t>Spira</a:t>
            </a:r>
            <a:r>
              <a:rPr sz="678" spc="197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678" dirty="0">
                <a:solidFill>
                  <a:srgbClr val="FFFFFF"/>
                </a:solidFill>
                <a:latin typeface="Gilroy"/>
                <a:cs typeface="Gilroy"/>
              </a:rPr>
              <a:t>chair</a:t>
            </a:r>
            <a:r>
              <a:rPr sz="678" spc="197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678" dirty="0">
                <a:solidFill>
                  <a:srgbClr val="FFFFFF"/>
                </a:solidFill>
                <a:latin typeface="Gilroy"/>
                <a:cs typeface="Gilroy"/>
              </a:rPr>
              <a:t>and</a:t>
            </a:r>
            <a:r>
              <a:rPr sz="678" spc="197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678" dirty="0">
                <a:solidFill>
                  <a:srgbClr val="FFFFFF"/>
                </a:solidFill>
                <a:latin typeface="Gilroy"/>
                <a:cs typeface="Gilroy"/>
              </a:rPr>
              <a:t>Chicago</a:t>
            </a:r>
            <a:r>
              <a:rPr sz="678" spc="200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678" spc="-7" dirty="0">
                <a:solidFill>
                  <a:srgbClr val="FFFFFF"/>
                </a:solidFill>
                <a:latin typeface="Gilroy"/>
                <a:cs typeface="Gilroy"/>
              </a:rPr>
              <a:t>trolley</a:t>
            </a:r>
            <a:endParaRPr sz="678">
              <a:latin typeface="Gilroy"/>
              <a:cs typeface="Gilroy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0552" y="6441658"/>
            <a:ext cx="108983" cy="102699"/>
          </a:xfrm>
          <a:prstGeom prst="rect">
            <a:avLst/>
          </a:prstGeom>
        </p:spPr>
        <p:txBody>
          <a:bodyPr vert="horz" wrap="square" lIns="0" tIns="8615" rIns="0" bIns="0" rtlCol="0">
            <a:spAutoFit/>
          </a:bodyPr>
          <a:lstStyle/>
          <a:p>
            <a:pPr marL="8616">
              <a:spcBef>
                <a:spcPts val="68"/>
              </a:spcBef>
            </a:pPr>
            <a:r>
              <a:rPr sz="611" spc="-17" dirty="0">
                <a:latin typeface="Gilroy"/>
                <a:cs typeface="Gilroy"/>
              </a:rPr>
              <a:t>70</a:t>
            </a:r>
            <a:endParaRPr sz="611">
              <a:latin typeface="Gilroy"/>
              <a:cs typeface="Gilroy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571" y="310152"/>
            <a:ext cx="3800358" cy="621765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221" y="310150"/>
            <a:ext cx="5314070" cy="621766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8691" y="6441658"/>
            <a:ext cx="100799" cy="102699"/>
          </a:xfrm>
          <a:prstGeom prst="rect">
            <a:avLst/>
          </a:prstGeom>
        </p:spPr>
        <p:txBody>
          <a:bodyPr vert="horz" wrap="square" lIns="0" tIns="8615" rIns="0" bIns="0" rtlCol="0">
            <a:spAutoFit/>
          </a:bodyPr>
          <a:lstStyle/>
          <a:p>
            <a:pPr marL="8616">
              <a:spcBef>
                <a:spcPts val="68"/>
              </a:spcBef>
            </a:pPr>
            <a:r>
              <a:rPr sz="611" spc="-17" dirty="0">
                <a:latin typeface="Gilroy"/>
                <a:cs typeface="Gilroy"/>
              </a:rPr>
              <a:t>72</a:t>
            </a:r>
            <a:endParaRPr sz="611">
              <a:latin typeface="Gilroy"/>
              <a:cs typeface="Gilroy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221" y="310150"/>
            <a:ext cx="5314070" cy="621766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025" y="1514128"/>
            <a:ext cx="3809713" cy="3809713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622668" y="6427724"/>
            <a:ext cx="1266016" cy="113023"/>
          </a:xfrm>
          <a:prstGeom prst="rect">
            <a:avLst/>
          </a:prstGeom>
        </p:spPr>
        <p:txBody>
          <a:bodyPr vert="horz" wrap="square" lIns="0" tIns="8615" rIns="0" bIns="0" rtlCol="0">
            <a:spAutoFit/>
          </a:bodyPr>
          <a:lstStyle/>
          <a:p>
            <a:pPr marL="8616">
              <a:spcBef>
                <a:spcPts val="68"/>
              </a:spcBef>
            </a:pPr>
            <a:r>
              <a:rPr sz="678" dirty="0">
                <a:latin typeface="Gilroy"/>
                <a:cs typeface="Gilroy"/>
              </a:rPr>
              <a:t>Trioo</a:t>
            </a:r>
            <a:r>
              <a:rPr sz="678" spc="190" dirty="0">
                <a:latin typeface="Gilroy"/>
                <a:cs typeface="Gilroy"/>
              </a:rPr>
              <a:t> </a:t>
            </a:r>
            <a:r>
              <a:rPr sz="678" dirty="0">
                <a:latin typeface="Gilroy"/>
                <a:cs typeface="Gilroy"/>
              </a:rPr>
              <a:t>chair</a:t>
            </a:r>
            <a:r>
              <a:rPr sz="678" spc="193" dirty="0">
                <a:latin typeface="Gilroy"/>
                <a:cs typeface="Gilroy"/>
              </a:rPr>
              <a:t> </a:t>
            </a:r>
            <a:r>
              <a:rPr sz="678" dirty="0">
                <a:latin typeface="Gilroy"/>
                <a:cs typeface="Gilroy"/>
              </a:rPr>
              <a:t>and</a:t>
            </a:r>
            <a:r>
              <a:rPr sz="678" spc="190" dirty="0">
                <a:latin typeface="Gilroy"/>
                <a:cs typeface="Gilroy"/>
              </a:rPr>
              <a:t> </a:t>
            </a:r>
            <a:r>
              <a:rPr sz="678" dirty="0">
                <a:latin typeface="Gilroy"/>
                <a:cs typeface="Gilroy"/>
              </a:rPr>
              <a:t>Quickly</a:t>
            </a:r>
            <a:r>
              <a:rPr sz="678" spc="193" dirty="0">
                <a:latin typeface="Gilroy"/>
                <a:cs typeface="Gilroy"/>
              </a:rPr>
              <a:t> </a:t>
            </a:r>
            <a:r>
              <a:rPr sz="678" spc="-14" dirty="0">
                <a:latin typeface="Gilroy"/>
                <a:cs typeface="Gilroy"/>
              </a:rPr>
              <a:t>table</a:t>
            </a:r>
            <a:endParaRPr sz="678">
              <a:latin typeface="Gilroy"/>
              <a:cs typeface="Gilroy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35505" y="6445104"/>
            <a:ext cx="1591674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87"/>
              </a:lnSpc>
              <a:tabLst>
                <a:tab pos="1509898" algn="l"/>
              </a:tabLst>
            </a:pPr>
            <a:r>
              <a:rPr sz="678" spc="31" dirty="0">
                <a:latin typeface="Gilroy"/>
                <a:cs typeface="Gilroy"/>
              </a:rPr>
              <a:t>LAMMHULTS</a:t>
            </a:r>
            <a:r>
              <a:rPr sz="678" spc="71" dirty="0">
                <a:latin typeface="Gilroy"/>
                <a:cs typeface="Gilroy"/>
              </a:rPr>
              <a:t> </a:t>
            </a:r>
            <a:r>
              <a:rPr sz="678" spc="27" dirty="0">
                <a:latin typeface="Gilroy"/>
                <a:cs typeface="Gilroy"/>
              </a:rPr>
              <a:t>COLLECTION</a:t>
            </a:r>
            <a:r>
              <a:rPr sz="678" dirty="0">
                <a:latin typeface="Gilroy"/>
                <a:cs typeface="Gilroy"/>
              </a:rPr>
              <a:t>	</a:t>
            </a:r>
            <a:r>
              <a:rPr sz="611" spc="-27" dirty="0">
                <a:latin typeface="Gilroy"/>
                <a:cs typeface="Gilroy"/>
              </a:rPr>
              <a:t>74</a:t>
            </a:r>
            <a:endParaRPr sz="611">
              <a:latin typeface="Gilroy"/>
              <a:cs typeface="Gilroy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472263" y="6441658"/>
            <a:ext cx="100368" cy="102699"/>
          </a:xfrm>
          <a:prstGeom prst="rect">
            <a:avLst/>
          </a:prstGeom>
        </p:spPr>
        <p:txBody>
          <a:bodyPr vert="horz" wrap="square" lIns="0" tIns="8615" rIns="0" bIns="0" rtlCol="0">
            <a:spAutoFit/>
          </a:bodyPr>
          <a:lstStyle/>
          <a:p>
            <a:pPr marL="8616">
              <a:spcBef>
                <a:spcPts val="68"/>
              </a:spcBef>
            </a:pPr>
            <a:r>
              <a:rPr sz="611" spc="-17" dirty="0">
                <a:latin typeface="Gilroy"/>
                <a:cs typeface="Gilroy"/>
              </a:rPr>
              <a:t>75</a:t>
            </a:r>
            <a:endParaRPr sz="611">
              <a:latin typeface="Gilroy"/>
              <a:cs typeface="Gilroy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961262" y="6433043"/>
            <a:ext cx="1144110" cy="113023"/>
          </a:xfrm>
          <a:prstGeom prst="rect">
            <a:avLst/>
          </a:prstGeom>
        </p:spPr>
        <p:txBody>
          <a:bodyPr vert="horz" wrap="square" lIns="0" tIns="8615" rIns="0" bIns="0" rtlCol="0">
            <a:spAutoFit/>
          </a:bodyPr>
          <a:lstStyle/>
          <a:p>
            <a:pPr marL="8616">
              <a:spcBef>
                <a:spcPts val="68"/>
              </a:spcBef>
            </a:pPr>
            <a:r>
              <a:rPr sz="678" spc="31" dirty="0">
                <a:latin typeface="Gilroy"/>
                <a:cs typeface="Gilroy"/>
              </a:rPr>
              <a:t>LAMMHULTS</a:t>
            </a:r>
            <a:r>
              <a:rPr sz="678" spc="71" dirty="0">
                <a:latin typeface="Gilroy"/>
                <a:cs typeface="Gilroy"/>
              </a:rPr>
              <a:t> </a:t>
            </a:r>
            <a:r>
              <a:rPr sz="678" spc="31" dirty="0">
                <a:latin typeface="Gilroy"/>
                <a:cs typeface="Gilroy"/>
              </a:rPr>
              <a:t>COLLECTION</a:t>
            </a:r>
            <a:endParaRPr sz="678">
              <a:latin typeface="Gilroy"/>
              <a:cs typeface="Gilroy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571" y="310152"/>
            <a:ext cx="3800358" cy="621765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220" y="310151"/>
            <a:ext cx="5314072" cy="3542714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6239606" y="6427724"/>
            <a:ext cx="2251174" cy="113023"/>
          </a:xfrm>
          <a:prstGeom prst="rect">
            <a:avLst/>
          </a:prstGeom>
        </p:spPr>
        <p:txBody>
          <a:bodyPr vert="horz" wrap="square" lIns="0" tIns="8615" rIns="0" bIns="0" rtlCol="0">
            <a:spAutoFit/>
          </a:bodyPr>
          <a:lstStyle/>
          <a:p>
            <a:pPr marL="8616">
              <a:spcBef>
                <a:spcPts val="68"/>
              </a:spcBef>
            </a:pPr>
            <a:r>
              <a:rPr sz="678" dirty="0">
                <a:latin typeface="Gilroy"/>
                <a:cs typeface="Gilroy"/>
              </a:rPr>
              <a:t>S70-4</a:t>
            </a:r>
            <a:r>
              <a:rPr sz="678" spc="170" dirty="0">
                <a:latin typeface="Gilroy"/>
                <a:cs typeface="Gilroy"/>
              </a:rPr>
              <a:t> </a:t>
            </a:r>
            <a:r>
              <a:rPr sz="678" dirty="0">
                <a:latin typeface="Gilroy"/>
                <a:cs typeface="Gilroy"/>
              </a:rPr>
              <a:t>easy</a:t>
            </a:r>
            <a:r>
              <a:rPr sz="678" spc="172" dirty="0">
                <a:latin typeface="Gilroy"/>
                <a:cs typeface="Gilroy"/>
              </a:rPr>
              <a:t> </a:t>
            </a:r>
            <a:r>
              <a:rPr sz="678" dirty="0">
                <a:latin typeface="Gilroy"/>
                <a:cs typeface="Gilroy"/>
              </a:rPr>
              <a:t>chair</a:t>
            </a:r>
            <a:r>
              <a:rPr sz="678" spc="170" dirty="0">
                <a:latin typeface="Gilroy"/>
                <a:cs typeface="Gilroy"/>
              </a:rPr>
              <a:t> </a:t>
            </a:r>
            <a:r>
              <a:rPr sz="678" dirty="0">
                <a:latin typeface="Gilroy"/>
                <a:cs typeface="Gilroy"/>
              </a:rPr>
              <a:t>and</a:t>
            </a:r>
            <a:r>
              <a:rPr sz="678" spc="172" dirty="0">
                <a:latin typeface="Gilroy"/>
                <a:cs typeface="Gilroy"/>
              </a:rPr>
              <a:t> </a:t>
            </a:r>
            <a:r>
              <a:rPr sz="678" dirty="0">
                <a:latin typeface="Gilroy"/>
                <a:cs typeface="Gilroy"/>
              </a:rPr>
              <a:t>S70-5</a:t>
            </a:r>
            <a:r>
              <a:rPr sz="678" spc="172" dirty="0">
                <a:latin typeface="Gilroy"/>
                <a:cs typeface="Gilroy"/>
              </a:rPr>
              <a:t> </a:t>
            </a:r>
            <a:r>
              <a:rPr sz="678" dirty="0">
                <a:latin typeface="Gilroy"/>
                <a:cs typeface="Gilroy"/>
              </a:rPr>
              <a:t>sofa</a:t>
            </a:r>
            <a:r>
              <a:rPr sz="678" spc="170" dirty="0">
                <a:latin typeface="Gilroy"/>
                <a:cs typeface="Gilroy"/>
              </a:rPr>
              <a:t> </a:t>
            </a:r>
            <a:r>
              <a:rPr sz="678" dirty="0">
                <a:latin typeface="Gilroy"/>
                <a:cs typeface="Gilroy"/>
              </a:rPr>
              <a:t>with</a:t>
            </a:r>
            <a:r>
              <a:rPr sz="678" spc="172" dirty="0">
                <a:latin typeface="Gilroy"/>
                <a:cs typeface="Gilroy"/>
              </a:rPr>
              <a:t> </a:t>
            </a:r>
            <a:r>
              <a:rPr sz="678" dirty="0">
                <a:latin typeface="Gilroy"/>
                <a:cs typeface="Gilroy"/>
              </a:rPr>
              <a:t>Cooper</a:t>
            </a:r>
            <a:r>
              <a:rPr sz="678" spc="172" dirty="0">
                <a:latin typeface="Gilroy"/>
                <a:cs typeface="Gilroy"/>
              </a:rPr>
              <a:t> </a:t>
            </a:r>
            <a:r>
              <a:rPr sz="678" spc="-7" dirty="0">
                <a:latin typeface="Gilroy"/>
                <a:cs typeface="Gilroy"/>
              </a:rPr>
              <a:t>table</a:t>
            </a:r>
            <a:endParaRPr sz="678">
              <a:latin typeface="Gilroy"/>
              <a:cs typeface="Gilroy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8" y="0"/>
            <a:ext cx="11868746" cy="683796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313348" y="6431143"/>
            <a:ext cx="1262139" cy="113023"/>
          </a:xfrm>
          <a:prstGeom prst="rect">
            <a:avLst/>
          </a:prstGeom>
        </p:spPr>
        <p:txBody>
          <a:bodyPr vert="horz" wrap="square" lIns="0" tIns="8615" rIns="0" bIns="0" rtlCol="0">
            <a:spAutoFit/>
          </a:bodyPr>
          <a:lstStyle/>
          <a:p>
            <a:pPr marL="8616">
              <a:spcBef>
                <a:spcPts val="68"/>
              </a:spcBef>
            </a:pPr>
            <a:r>
              <a:rPr sz="678" dirty="0">
                <a:solidFill>
                  <a:srgbClr val="FFFFFF"/>
                </a:solidFill>
                <a:latin typeface="Gilroy"/>
                <a:cs typeface="Gilroy"/>
              </a:rPr>
              <a:t>Grade</a:t>
            </a:r>
            <a:r>
              <a:rPr sz="678" spc="163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678" dirty="0">
                <a:solidFill>
                  <a:srgbClr val="FFFFFF"/>
                </a:solidFill>
                <a:latin typeface="Gilroy"/>
                <a:cs typeface="Gilroy"/>
              </a:rPr>
              <a:t>chair</a:t>
            </a:r>
            <a:r>
              <a:rPr sz="678" spc="170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678" dirty="0">
                <a:solidFill>
                  <a:srgbClr val="FFFFFF"/>
                </a:solidFill>
                <a:latin typeface="Gilroy"/>
                <a:cs typeface="Gilroy"/>
              </a:rPr>
              <a:t>and</a:t>
            </a:r>
            <a:r>
              <a:rPr sz="678" spc="170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678" dirty="0">
                <a:solidFill>
                  <a:srgbClr val="FFFFFF"/>
                </a:solidFill>
                <a:latin typeface="Gilroy"/>
                <a:cs typeface="Gilroy"/>
              </a:rPr>
              <a:t>Ponto</a:t>
            </a:r>
            <a:r>
              <a:rPr sz="678" spc="170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678" spc="-7" dirty="0">
                <a:solidFill>
                  <a:srgbClr val="FFFFFF"/>
                </a:solidFill>
                <a:latin typeface="Gilroy"/>
                <a:cs typeface="Gilroy"/>
              </a:rPr>
              <a:t>table</a:t>
            </a:r>
            <a:endParaRPr sz="678">
              <a:latin typeface="Gilroy"/>
              <a:cs typeface="Gilroy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8031" y="3242323"/>
            <a:ext cx="3276600" cy="355891"/>
          </a:xfrm>
          <a:prstGeom prst="rect">
            <a:avLst/>
          </a:prstGeom>
        </p:spPr>
        <p:txBody>
          <a:bodyPr vert="horz" wrap="square" lIns="0" tIns="11200" rIns="0" bIns="0" rtlCol="0">
            <a:spAutoFit/>
          </a:bodyPr>
          <a:lstStyle/>
          <a:p>
            <a:pPr marL="1107115" algn="ctr">
              <a:spcBef>
                <a:spcPts val="88"/>
              </a:spcBef>
            </a:pPr>
            <a:r>
              <a:rPr lang="en-GB" dirty="0"/>
              <a:t>New</a:t>
            </a:r>
            <a:r>
              <a:rPr lang="en-GB" spc="172" dirty="0"/>
              <a:t> </a:t>
            </a:r>
            <a:r>
              <a:rPr lang="en-GB" dirty="0"/>
              <a:t>for</a:t>
            </a:r>
            <a:r>
              <a:rPr lang="en-GB" spc="183" dirty="0"/>
              <a:t> </a:t>
            </a:r>
            <a:r>
              <a:rPr lang="en-GB" spc="24" dirty="0"/>
              <a:t>2022</a:t>
            </a:r>
          </a:p>
        </p:txBody>
      </p:sp>
      <p:sp>
        <p:nvSpPr>
          <p:cNvPr id="3" name="object 3"/>
          <p:cNvSpPr/>
          <p:nvPr/>
        </p:nvSpPr>
        <p:spPr>
          <a:xfrm>
            <a:off x="2091720" y="3694061"/>
            <a:ext cx="1770872" cy="0"/>
          </a:xfrm>
          <a:custGeom>
            <a:avLst/>
            <a:gdLst/>
            <a:ahLst/>
            <a:cxnLst/>
            <a:rect l="l" t="t" r="r" b="b"/>
            <a:pathLst>
              <a:path w="2610485">
                <a:moveTo>
                  <a:pt x="0" y="0"/>
                </a:moveTo>
                <a:lnTo>
                  <a:pt x="2610002" y="0"/>
                </a:lnTo>
              </a:path>
            </a:pathLst>
          </a:custGeom>
          <a:ln w="635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6909" y="6441658"/>
            <a:ext cx="102522" cy="102699"/>
          </a:xfrm>
          <a:prstGeom prst="rect">
            <a:avLst/>
          </a:prstGeom>
        </p:spPr>
        <p:txBody>
          <a:bodyPr vert="horz" wrap="square" lIns="0" tIns="8615" rIns="0" bIns="0" rtlCol="0">
            <a:spAutoFit/>
          </a:bodyPr>
          <a:lstStyle/>
          <a:p>
            <a:pPr marL="8616">
              <a:spcBef>
                <a:spcPts val="68"/>
              </a:spcBef>
            </a:pPr>
            <a:r>
              <a:rPr sz="611" spc="-17" dirty="0">
                <a:latin typeface="Gilroy"/>
                <a:cs typeface="Gilroy"/>
              </a:rPr>
              <a:t>78</a:t>
            </a:r>
            <a:endParaRPr sz="611">
              <a:latin typeface="Gilroy"/>
              <a:cs typeface="Gilroy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8199" y="316259"/>
            <a:ext cx="3809722" cy="621765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221" y="310150"/>
            <a:ext cx="5314070" cy="621766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8" y="0"/>
            <a:ext cx="11868746" cy="683796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899873" y="6421374"/>
            <a:ext cx="675438" cy="113023"/>
          </a:xfrm>
          <a:prstGeom prst="rect">
            <a:avLst/>
          </a:prstGeom>
        </p:spPr>
        <p:txBody>
          <a:bodyPr vert="horz" wrap="square" lIns="0" tIns="8615" rIns="0" bIns="0" rtlCol="0">
            <a:spAutoFit/>
          </a:bodyPr>
          <a:lstStyle/>
          <a:p>
            <a:pPr marL="8616">
              <a:spcBef>
                <a:spcPts val="68"/>
              </a:spcBef>
            </a:pPr>
            <a:r>
              <a:rPr sz="678" dirty="0">
                <a:solidFill>
                  <a:srgbClr val="FFFFFF"/>
                </a:solidFill>
                <a:latin typeface="Gilroy"/>
                <a:cs typeface="Gilroy"/>
              </a:rPr>
              <a:t>X75-2</a:t>
            </a:r>
            <a:r>
              <a:rPr sz="678" spc="183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678" spc="27" dirty="0">
                <a:solidFill>
                  <a:srgbClr val="FFFFFF"/>
                </a:solidFill>
                <a:latin typeface="Gilroy"/>
                <a:cs typeface="Gilroy"/>
              </a:rPr>
              <a:t>armchair</a:t>
            </a:r>
            <a:endParaRPr sz="678">
              <a:latin typeface="Gilroy"/>
              <a:cs typeface="Gilroy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3420" y="6441658"/>
            <a:ext cx="106830" cy="102699"/>
          </a:xfrm>
          <a:prstGeom prst="rect">
            <a:avLst/>
          </a:prstGeom>
        </p:spPr>
        <p:txBody>
          <a:bodyPr vert="horz" wrap="square" lIns="0" tIns="8615" rIns="0" bIns="0" rtlCol="0">
            <a:spAutoFit/>
          </a:bodyPr>
          <a:lstStyle/>
          <a:p>
            <a:pPr marL="8616">
              <a:spcBef>
                <a:spcPts val="68"/>
              </a:spcBef>
            </a:pPr>
            <a:r>
              <a:rPr sz="611" spc="-17" dirty="0">
                <a:latin typeface="Gilroy"/>
                <a:cs typeface="Gilroy"/>
              </a:rPr>
              <a:t>82</a:t>
            </a:r>
            <a:endParaRPr sz="611">
              <a:latin typeface="Gilroy"/>
              <a:cs typeface="Gilroy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023" y="1514120"/>
            <a:ext cx="3809714" cy="380972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549197" y="6433830"/>
            <a:ext cx="2345943" cy="113023"/>
          </a:xfrm>
          <a:prstGeom prst="rect">
            <a:avLst/>
          </a:prstGeom>
        </p:spPr>
        <p:txBody>
          <a:bodyPr vert="horz" wrap="square" lIns="0" tIns="8615" rIns="0" bIns="0" rtlCol="0">
            <a:spAutoFit/>
          </a:bodyPr>
          <a:lstStyle/>
          <a:p>
            <a:pPr marL="8616">
              <a:spcBef>
                <a:spcPts val="68"/>
              </a:spcBef>
            </a:pPr>
            <a:r>
              <a:rPr sz="678" dirty="0">
                <a:latin typeface="Gilroy"/>
                <a:cs typeface="Gilroy"/>
              </a:rPr>
              <a:t>Cargo</a:t>
            </a:r>
            <a:r>
              <a:rPr sz="678" spc="200" dirty="0">
                <a:latin typeface="Gilroy"/>
                <a:cs typeface="Gilroy"/>
              </a:rPr>
              <a:t> </a:t>
            </a:r>
            <a:r>
              <a:rPr sz="678" dirty="0">
                <a:latin typeface="Gilroy"/>
                <a:cs typeface="Gilroy"/>
              </a:rPr>
              <a:t>Trolley</a:t>
            </a:r>
            <a:r>
              <a:rPr sz="678" spc="200" dirty="0">
                <a:latin typeface="Gilroy"/>
                <a:cs typeface="Gilroy"/>
              </a:rPr>
              <a:t> </a:t>
            </a:r>
            <a:r>
              <a:rPr sz="678" dirty="0">
                <a:latin typeface="Gilroy"/>
                <a:cs typeface="Gilroy"/>
              </a:rPr>
              <a:t>with</a:t>
            </a:r>
            <a:r>
              <a:rPr sz="678" spc="200" dirty="0">
                <a:latin typeface="Gilroy"/>
                <a:cs typeface="Gilroy"/>
              </a:rPr>
              <a:t> </a:t>
            </a:r>
            <a:r>
              <a:rPr sz="678" dirty="0">
                <a:latin typeface="Gilroy"/>
                <a:cs typeface="Gilroy"/>
              </a:rPr>
              <a:t>Carousel</a:t>
            </a:r>
            <a:r>
              <a:rPr sz="678" spc="200" dirty="0">
                <a:latin typeface="Gilroy"/>
                <a:cs typeface="Gilroy"/>
              </a:rPr>
              <a:t> </a:t>
            </a:r>
            <a:r>
              <a:rPr sz="678" dirty="0">
                <a:latin typeface="Gilroy"/>
                <a:cs typeface="Gilroy"/>
              </a:rPr>
              <a:t>armchair</a:t>
            </a:r>
            <a:r>
              <a:rPr sz="678" spc="200" dirty="0">
                <a:latin typeface="Gilroy"/>
                <a:cs typeface="Gilroy"/>
              </a:rPr>
              <a:t> </a:t>
            </a:r>
            <a:r>
              <a:rPr sz="678" dirty="0">
                <a:latin typeface="Gilroy"/>
                <a:cs typeface="Gilroy"/>
              </a:rPr>
              <a:t>and</a:t>
            </a:r>
            <a:r>
              <a:rPr sz="678" spc="200" dirty="0">
                <a:latin typeface="Gilroy"/>
                <a:cs typeface="Gilroy"/>
              </a:rPr>
              <a:t> </a:t>
            </a:r>
            <a:r>
              <a:rPr sz="678" dirty="0">
                <a:latin typeface="Gilroy"/>
                <a:cs typeface="Gilroy"/>
              </a:rPr>
              <a:t>Ponto</a:t>
            </a:r>
            <a:r>
              <a:rPr sz="678" spc="204" dirty="0">
                <a:latin typeface="Gilroy"/>
                <a:cs typeface="Gilroy"/>
              </a:rPr>
              <a:t> </a:t>
            </a:r>
            <a:r>
              <a:rPr sz="678" spc="-7" dirty="0">
                <a:latin typeface="Gilroy"/>
                <a:cs typeface="Gilroy"/>
              </a:rPr>
              <a:t>table</a:t>
            </a:r>
            <a:endParaRPr sz="678">
              <a:latin typeface="Gilroy"/>
              <a:cs typeface="Gilroy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221" y="310150"/>
            <a:ext cx="5314070" cy="621766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00397" y="6531120"/>
            <a:ext cx="1600289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87"/>
              </a:lnSpc>
            </a:pPr>
            <a:r>
              <a:rPr sz="678" dirty="0">
                <a:latin typeface="Gilroy"/>
                <a:cs typeface="Gilroy"/>
              </a:rPr>
              <a:t>A22</a:t>
            </a:r>
            <a:r>
              <a:rPr sz="678" spc="-10" dirty="0">
                <a:latin typeface="Gilroy"/>
                <a:cs typeface="Gilroy"/>
              </a:rPr>
              <a:t> </a:t>
            </a:r>
            <a:r>
              <a:rPr sz="678" dirty="0">
                <a:latin typeface="Gilroy"/>
                <a:cs typeface="Gilroy"/>
              </a:rPr>
              <a:t>is</a:t>
            </a:r>
            <a:r>
              <a:rPr sz="678" spc="-10" dirty="0">
                <a:latin typeface="Gilroy"/>
                <a:cs typeface="Gilroy"/>
              </a:rPr>
              <a:t> </a:t>
            </a:r>
            <a:r>
              <a:rPr sz="678" dirty="0">
                <a:latin typeface="Gilroy"/>
                <a:cs typeface="Gilroy"/>
              </a:rPr>
              <a:t>available</a:t>
            </a:r>
            <a:r>
              <a:rPr sz="678" spc="-10" dirty="0">
                <a:latin typeface="Gilroy"/>
                <a:cs typeface="Gilroy"/>
              </a:rPr>
              <a:t> </a:t>
            </a:r>
            <a:r>
              <a:rPr sz="678" dirty="0">
                <a:latin typeface="Gilroy"/>
                <a:cs typeface="Gilroy"/>
              </a:rPr>
              <a:t>in</a:t>
            </a:r>
            <a:r>
              <a:rPr sz="678" spc="-10" dirty="0">
                <a:latin typeface="Gilroy"/>
                <a:cs typeface="Gilroy"/>
              </a:rPr>
              <a:t> </a:t>
            </a:r>
            <a:r>
              <a:rPr sz="678" dirty="0">
                <a:latin typeface="Gilroy"/>
                <a:cs typeface="Gilroy"/>
              </a:rPr>
              <a:t>three</a:t>
            </a:r>
            <a:r>
              <a:rPr sz="678" spc="-10" dirty="0">
                <a:latin typeface="Gilroy"/>
                <a:cs typeface="Gilroy"/>
              </a:rPr>
              <a:t> </a:t>
            </a:r>
            <a:r>
              <a:rPr sz="678" spc="-7" dirty="0">
                <a:latin typeface="Gilroy"/>
                <a:cs typeface="Gilroy"/>
              </a:rPr>
              <a:t>different heights.</a:t>
            </a:r>
            <a:endParaRPr sz="678">
              <a:latin typeface="Gilroy"/>
              <a:cs typeface="Gilroy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8" y="0"/>
            <a:ext cx="11868746" cy="683796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0026720" y="6421374"/>
            <a:ext cx="1548598" cy="113023"/>
          </a:xfrm>
          <a:prstGeom prst="rect">
            <a:avLst/>
          </a:prstGeom>
        </p:spPr>
        <p:txBody>
          <a:bodyPr vert="horz" wrap="square" lIns="0" tIns="8615" rIns="0" bIns="0" rtlCol="0">
            <a:spAutoFit/>
          </a:bodyPr>
          <a:lstStyle/>
          <a:p>
            <a:pPr marL="8616">
              <a:spcBef>
                <a:spcPts val="68"/>
              </a:spcBef>
            </a:pPr>
            <a:r>
              <a:rPr sz="678" dirty="0">
                <a:solidFill>
                  <a:srgbClr val="FFFFFF"/>
                </a:solidFill>
                <a:latin typeface="Gilroy"/>
                <a:cs typeface="Gilroy"/>
              </a:rPr>
              <a:t>Carousel</a:t>
            </a:r>
            <a:r>
              <a:rPr sz="678" spc="214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678" dirty="0">
                <a:solidFill>
                  <a:srgbClr val="FFFFFF"/>
                </a:solidFill>
                <a:latin typeface="Gilroy"/>
                <a:cs typeface="Gilroy"/>
              </a:rPr>
              <a:t>armchair</a:t>
            </a:r>
            <a:r>
              <a:rPr sz="678" spc="217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678" dirty="0">
                <a:solidFill>
                  <a:srgbClr val="FFFFFF"/>
                </a:solidFill>
                <a:latin typeface="Gilroy"/>
                <a:cs typeface="Gilroy"/>
              </a:rPr>
              <a:t>and</a:t>
            </a:r>
            <a:r>
              <a:rPr sz="678" spc="217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678" dirty="0">
                <a:solidFill>
                  <a:srgbClr val="FFFFFF"/>
                </a:solidFill>
                <a:latin typeface="Gilroy"/>
                <a:cs typeface="Gilroy"/>
              </a:rPr>
              <a:t>Ponto</a:t>
            </a:r>
            <a:r>
              <a:rPr sz="678" spc="217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678" spc="-7" dirty="0">
                <a:solidFill>
                  <a:srgbClr val="FFFFFF"/>
                </a:solidFill>
                <a:latin typeface="Gilroy"/>
                <a:cs typeface="Gilroy"/>
              </a:rPr>
              <a:t>Table</a:t>
            </a:r>
            <a:endParaRPr sz="678">
              <a:latin typeface="Gilroy"/>
              <a:cs typeface="Gilroy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99" y="0"/>
            <a:ext cx="11868849" cy="6838384"/>
          </a:xfrm>
          <a:custGeom>
            <a:avLst/>
            <a:gdLst/>
            <a:ahLst/>
            <a:cxnLst/>
            <a:rect l="l" t="t" r="r" b="b"/>
            <a:pathLst>
              <a:path w="17496155" h="10080625">
                <a:moveTo>
                  <a:pt x="17496002" y="0"/>
                </a:moveTo>
                <a:lnTo>
                  <a:pt x="0" y="0"/>
                </a:lnTo>
                <a:lnTo>
                  <a:pt x="0" y="10080002"/>
                </a:lnTo>
                <a:lnTo>
                  <a:pt x="17496002" y="10080002"/>
                </a:lnTo>
                <a:lnTo>
                  <a:pt x="174960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39195" y="1545163"/>
            <a:ext cx="4600132" cy="1363814"/>
          </a:xfrm>
          <a:prstGeom prst="rect">
            <a:avLst/>
          </a:prstGeom>
        </p:spPr>
        <p:txBody>
          <a:bodyPr vert="horz" wrap="square" lIns="0" tIns="8615" rIns="0" bIns="0" rtlCol="0">
            <a:spAutoFit/>
          </a:bodyPr>
          <a:lstStyle/>
          <a:p>
            <a:pPr marL="8616">
              <a:spcBef>
                <a:spcPts val="68"/>
              </a:spcBef>
            </a:pPr>
            <a:r>
              <a:rPr sz="746" dirty="0">
                <a:solidFill>
                  <a:srgbClr val="FFFFFF"/>
                </a:solidFill>
                <a:latin typeface="Gilroy"/>
                <a:cs typeface="Gilroy"/>
              </a:rPr>
              <a:t>We</a:t>
            </a:r>
            <a:r>
              <a:rPr sz="746" spc="163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61" dirty="0">
                <a:solidFill>
                  <a:srgbClr val="FFFFFF"/>
                </a:solidFill>
                <a:latin typeface="Gilroy"/>
                <a:cs typeface="Gilroy"/>
              </a:rPr>
              <a:t>wholly</a:t>
            </a:r>
            <a:r>
              <a:rPr sz="746" spc="163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61" dirty="0">
                <a:solidFill>
                  <a:srgbClr val="FFFFFF"/>
                </a:solidFill>
                <a:latin typeface="Gilroy"/>
                <a:cs typeface="Gilroy"/>
              </a:rPr>
              <a:t>support</a:t>
            </a:r>
            <a:r>
              <a:rPr sz="746" spc="166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47" dirty="0">
                <a:solidFill>
                  <a:srgbClr val="FFFFFF"/>
                </a:solidFill>
                <a:latin typeface="Gilroy"/>
                <a:cs typeface="Gilroy"/>
              </a:rPr>
              <a:t>and</a:t>
            </a:r>
            <a:r>
              <a:rPr sz="746" spc="163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61" dirty="0">
                <a:solidFill>
                  <a:srgbClr val="FFFFFF"/>
                </a:solidFill>
                <a:latin typeface="Gilroy"/>
                <a:cs typeface="Gilroy"/>
              </a:rPr>
              <a:t>comply</a:t>
            </a:r>
            <a:r>
              <a:rPr sz="746" spc="166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54" dirty="0">
                <a:solidFill>
                  <a:srgbClr val="FFFFFF"/>
                </a:solidFill>
                <a:latin typeface="Gilroy"/>
                <a:cs typeface="Gilroy"/>
              </a:rPr>
              <a:t>with</a:t>
            </a:r>
            <a:r>
              <a:rPr sz="746" spc="163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37" dirty="0">
                <a:solidFill>
                  <a:srgbClr val="FFFFFF"/>
                </a:solidFill>
                <a:latin typeface="Gilroy"/>
                <a:cs typeface="Gilroy"/>
              </a:rPr>
              <a:t>or</a:t>
            </a:r>
            <a:r>
              <a:rPr sz="746" spc="166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51" dirty="0">
                <a:solidFill>
                  <a:srgbClr val="FFFFFF"/>
                </a:solidFill>
                <a:latin typeface="Gilroy"/>
                <a:cs typeface="Gilroy"/>
              </a:rPr>
              <a:t>exceed</a:t>
            </a:r>
            <a:r>
              <a:rPr sz="746" spc="163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47" dirty="0">
                <a:solidFill>
                  <a:srgbClr val="FFFFFF"/>
                </a:solidFill>
                <a:latin typeface="Gilroy"/>
                <a:cs typeface="Gilroy"/>
              </a:rPr>
              <a:t>the</a:t>
            </a:r>
            <a:r>
              <a:rPr sz="746" spc="166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61" dirty="0">
                <a:solidFill>
                  <a:srgbClr val="FFFFFF"/>
                </a:solidFill>
                <a:latin typeface="Gilroy"/>
                <a:cs typeface="Gilroy"/>
              </a:rPr>
              <a:t>requirements</a:t>
            </a:r>
            <a:r>
              <a:rPr sz="746" spc="163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dirty="0">
                <a:solidFill>
                  <a:srgbClr val="FFFFFF"/>
                </a:solidFill>
                <a:latin typeface="Gilroy"/>
                <a:cs typeface="Gilroy"/>
              </a:rPr>
              <a:t>of</a:t>
            </a:r>
            <a:r>
              <a:rPr sz="746" spc="166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51" dirty="0">
                <a:solidFill>
                  <a:srgbClr val="FFFFFF"/>
                </a:solidFill>
                <a:latin typeface="Gilroy"/>
                <a:cs typeface="Gilroy"/>
              </a:rPr>
              <a:t>current </a:t>
            </a:r>
            <a:endParaRPr sz="746">
              <a:latin typeface="Gilroy"/>
              <a:cs typeface="Gilroy"/>
            </a:endParaRPr>
          </a:p>
          <a:p>
            <a:pPr marL="8616">
              <a:spcBef>
                <a:spcPts val="733"/>
              </a:spcBef>
            </a:pPr>
            <a:r>
              <a:rPr sz="746" spc="64" dirty="0">
                <a:solidFill>
                  <a:srgbClr val="FFFFFF"/>
                </a:solidFill>
                <a:latin typeface="Gilroy"/>
                <a:cs typeface="Gilroy"/>
              </a:rPr>
              <a:t>environmental</a:t>
            </a:r>
            <a:r>
              <a:rPr sz="746" spc="163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64" dirty="0">
                <a:solidFill>
                  <a:srgbClr val="FFFFFF"/>
                </a:solidFill>
                <a:latin typeface="Gilroy"/>
                <a:cs typeface="Gilroy"/>
              </a:rPr>
              <a:t>legislation</a:t>
            </a:r>
            <a:r>
              <a:rPr sz="746" spc="170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47" dirty="0">
                <a:solidFill>
                  <a:srgbClr val="FFFFFF"/>
                </a:solidFill>
                <a:latin typeface="Gilroy"/>
                <a:cs typeface="Gilroy"/>
              </a:rPr>
              <a:t>and</a:t>
            </a:r>
            <a:r>
              <a:rPr sz="746" spc="170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54" dirty="0">
                <a:solidFill>
                  <a:srgbClr val="FFFFFF"/>
                </a:solidFill>
                <a:latin typeface="Gilroy"/>
                <a:cs typeface="Gilroy"/>
              </a:rPr>
              <a:t>codes</a:t>
            </a:r>
            <a:r>
              <a:rPr sz="746" spc="170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dirty="0">
                <a:solidFill>
                  <a:srgbClr val="FFFFFF"/>
                </a:solidFill>
                <a:latin typeface="Gilroy"/>
                <a:cs typeface="Gilroy"/>
              </a:rPr>
              <a:t>of</a:t>
            </a:r>
            <a:r>
              <a:rPr sz="746" spc="170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51" dirty="0">
                <a:solidFill>
                  <a:srgbClr val="FFFFFF"/>
                </a:solidFill>
                <a:latin typeface="Gilroy"/>
                <a:cs typeface="Gilroy"/>
              </a:rPr>
              <a:t>practice.</a:t>
            </a:r>
            <a:endParaRPr sz="746">
              <a:latin typeface="Gilroy"/>
              <a:cs typeface="Gilroy"/>
            </a:endParaRPr>
          </a:p>
          <a:p>
            <a:pPr marL="8616" marR="107696">
              <a:lnSpc>
                <a:spcPct val="181800"/>
              </a:lnSpc>
            </a:pPr>
            <a:r>
              <a:rPr sz="746" dirty="0">
                <a:solidFill>
                  <a:srgbClr val="FFFFFF"/>
                </a:solidFill>
                <a:latin typeface="Gilroy"/>
                <a:cs typeface="Gilroy"/>
              </a:rPr>
              <a:t>We</a:t>
            </a:r>
            <a:r>
              <a:rPr sz="746" spc="159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51" dirty="0">
                <a:solidFill>
                  <a:srgbClr val="FFFFFF"/>
                </a:solidFill>
                <a:latin typeface="Gilroy"/>
                <a:cs typeface="Gilroy"/>
              </a:rPr>
              <a:t>seek</a:t>
            </a:r>
            <a:r>
              <a:rPr sz="746" spc="163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dirty="0">
                <a:solidFill>
                  <a:srgbClr val="FFFFFF"/>
                </a:solidFill>
                <a:latin typeface="Gilroy"/>
                <a:cs typeface="Gilroy"/>
              </a:rPr>
              <a:t>to</a:t>
            </a:r>
            <a:r>
              <a:rPr sz="746" spc="163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61" dirty="0">
                <a:solidFill>
                  <a:srgbClr val="FFFFFF"/>
                </a:solidFill>
                <a:latin typeface="Gilroy"/>
                <a:cs typeface="Gilroy"/>
              </a:rPr>
              <a:t>minimise</a:t>
            </a:r>
            <a:r>
              <a:rPr sz="746" spc="163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47" dirty="0">
                <a:solidFill>
                  <a:srgbClr val="FFFFFF"/>
                </a:solidFill>
                <a:latin typeface="Gilroy"/>
                <a:cs typeface="Gilroy"/>
              </a:rPr>
              <a:t>our</a:t>
            </a:r>
            <a:r>
              <a:rPr sz="746" spc="159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47" dirty="0">
                <a:solidFill>
                  <a:srgbClr val="FFFFFF"/>
                </a:solidFill>
                <a:latin typeface="Gilroy"/>
                <a:cs typeface="Gilroy"/>
              </a:rPr>
              <a:t>waste</a:t>
            </a:r>
            <a:r>
              <a:rPr sz="746" spc="163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47" dirty="0">
                <a:solidFill>
                  <a:srgbClr val="FFFFFF"/>
                </a:solidFill>
                <a:latin typeface="Gilroy"/>
                <a:cs typeface="Gilroy"/>
              </a:rPr>
              <a:t>and</a:t>
            </a:r>
            <a:r>
              <a:rPr sz="746" spc="163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54" dirty="0">
                <a:solidFill>
                  <a:srgbClr val="FFFFFF"/>
                </a:solidFill>
                <a:latin typeface="Gilroy"/>
                <a:cs typeface="Gilroy"/>
              </a:rPr>
              <a:t>then</a:t>
            </a:r>
            <a:r>
              <a:rPr sz="746" spc="163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51" dirty="0">
                <a:solidFill>
                  <a:srgbClr val="FFFFFF"/>
                </a:solidFill>
                <a:latin typeface="Gilroy"/>
                <a:cs typeface="Gilroy"/>
              </a:rPr>
              <a:t>reuse</a:t>
            </a:r>
            <a:r>
              <a:rPr sz="746" spc="159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37" dirty="0">
                <a:solidFill>
                  <a:srgbClr val="FFFFFF"/>
                </a:solidFill>
                <a:latin typeface="Gilroy"/>
                <a:cs typeface="Gilroy"/>
              </a:rPr>
              <a:t>or</a:t>
            </a:r>
            <a:r>
              <a:rPr sz="746" spc="163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58" dirty="0">
                <a:solidFill>
                  <a:srgbClr val="FFFFFF"/>
                </a:solidFill>
                <a:latin typeface="Gilroy"/>
                <a:cs typeface="Gilroy"/>
              </a:rPr>
              <a:t>recycle</a:t>
            </a:r>
            <a:r>
              <a:rPr sz="746" spc="163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37" dirty="0">
                <a:solidFill>
                  <a:srgbClr val="FFFFFF"/>
                </a:solidFill>
                <a:latin typeface="Gilroy"/>
                <a:cs typeface="Gilroy"/>
              </a:rPr>
              <a:t>as</a:t>
            </a:r>
            <a:r>
              <a:rPr sz="746" spc="163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54" dirty="0">
                <a:solidFill>
                  <a:srgbClr val="FFFFFF"/>
                </a:solidFill>
                <a:latin typeface="Gilroy"/>
                <a:cs typeface="Gilroy"/>
              </a:rPr>
              <a:t>much</a:t>
            </a:r>
            <a:r>
              <a:rPr sz="746" spc="159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dirty="0">
                <a:solidFill>
                  <a:srgbClr val="FFFFFF"/>
                </a:solidFill>
                <a:latin typeface="Gilroy"/>
                <a:cs typeface="Gilroy"/>
              </a:rPr>
              <a:t>of</a:t>
            </a:r>
            <a:r>
              <a:rPr sz="746" spc="163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37" dirty="0">
                <a:solidFill>
                  <a:srgbClr val="FFFFFF"/>
                </a:solidFill>
                <a:latin typeface="Gilroy"/>
                <a:cs typeface="Gilroy"/>
              </a:rPr>
              <a:t>it</a:t>
            </a:r>
            <a:r>
              <a:rPr sz="746" spc="163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37" dirty="0">
                <a:solidFill>
                  <a:srgbClr val="FFFFFF"/>
                </a:solidFill>
                <a:latin typeface="Gilroy"/>
                <a:cs typeface="Gilroy"/>
              </a:rPr>
              <a:t>as</a:t>
            </a:r>
            <a:r>
              <a:rPr sz="746" spc="163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51" dirty="0">
                <a:solidFill>
                  <a:srgbClr val="FFFFFF"/>
                </a:solidFill>
                <a:latin typeface="Gilroy"/>
                <a:cs typeface="Gilroy"/>
              </a:rPr>
              <a:t>possible.</a:t>
            </a:r>
            <a:r>
              <a:rPr sz="746" spc="339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dirty="0">
                <a:solidFill>
                  <a:srgbClr val="FFFFFF"/>
                </a:solidFill>
                <a:latin typeface="Gilroy"/>
                <a:cs typeface="Gilroy"/>
              </a:rPr>
              <a:t>We</a:t>
            </a:r>
            <a:r>
              <a:rPr sz="746" spc="149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61" dirty="0">
                <a:solidFill>
                  <a:srgbClr val="FFFFFF"/>
                </a:solidFill>
                <a:latin typeface="Gilroy"/>
                <a:cs typeface="Gilroy"/>
              </a:rPr>
              <a:t>minimise</a:t>
            </a:r>
            <a:r>
              <a:rPr sz="746" spc="159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58" dirty="0">
                <a:solidFill>
                  <a:srgbClr val="FFFFFF"/>
                </a:solidFill>
                <a:latin typeface="Gilroy"/>
                <a:cs typeface="Gilroy"/>
              </a:rPr>
              <a:t>energy</a:t>
            </a:r>
            <a:r>
              <a:rPr sz="746" spc="155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47" dirty="0">
                <a:solidFill>
                  <a:srgbClr val="FFFFFF"/>
                </a:solidFill>
                <a:latin typeface="Gilroy"/>
                <a:cs typeface="Gilroy"/>
              </a:rPr>
              <a:t>and</a:t>
            </a:r>
            <a:r>
              <a:rPr sz="746" spc="159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51" dirty="0">
                <a:solidFill>
                  <a:srgbClr val="FFFFFF"/>
                </a:solidFill>
                <a:latin typeface="Gilroy"/>
                <a:cs typeface="Gilroy"/>
              </a:rPr>
              <a:t>water</a:t>
            </a:r>
            <a:r>
              <a:rPr sz="746" spc="155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54" dirty="0">
                <a:solidFill>
                  <a:srgbClr val="FFFFFF"/>
                </a:solidFill>
                <a:latin typeface="Gilroy"/>
                <a:cs typeface="Gilroy"/>
              </a:rPr>
              <a:t>usage</a:t>
            </a:r>
            <a:r>
              <a:rPr sz="746" spc="159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37" dirty="0">
                <a:solidFill>
                  <a:srgbClr val="FFFFFF"/>
                </a:solidFill>
                <a:latin typeface="Gilroy"/>
                <a:cs typeface="Gilroy"/>
              </a:rPr>
              <a:t>in</a:t>
            </a:r>
            <a:r>
              <a:rPr sz="746" spc="155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47" dirty="0">
                <a:solidFill>
                  <a:srgbClr val="FFFFFF"/>
                </a:solidFill>
                <a:latin typeface="Gilroy"/>
                <a:cs typeface="Gilroy"/>
              </a:rPr>
              <a:t>our</a:t>
            </a:r>
            <a:r>
              <a:rPr sz="746" spc="159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64" dirty="0">
                <a:solidFill>
                  <a:srgbClr val="FFFFFF"/>
                </a:solidFill>
                <a:latin typeface="Gilroy"/>
                <a:cs typeface="Gilroy"/>
              </a:rPr>
              <a:t>buildings,</a:t>
            </a:r>
            <a:r>
              <a:rPr sz="746" spc="155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61" dirty="0">
                <a:solidFill>
                  <a:srgbClr val="FFFFFF"/>
                </a:solidFill>
                <a:latin typeface="Gilroy"/>
                <a:cs typeface="Gilroy"/>
              </a:rPr>
              <a:t>vehicles</a:t>
            </a:r>
            <a:r>
              <a:rPr sz="746" spc="159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47" dirty="0">
                <a:solidFill>
                  <a:srgbClr val="FFFFFF"/>
                </a:solidFill>
                <a:latin typeface="Gilroy"/>
                <a:cs typeface="Gilroy"/>
              </a:rPr>
              <a:t>and</a:t>
            </a:r>
            <a:r>
              <a:rPr sz="746" spc="155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54" dirty="0">
                <a:solidFill>
                  <a:srgbClr val="FFFFFF"/>
                </a:solidFill>
                <a:latin typeface="Gilroy"/>
                <a:cs typeface="Gilroy"/>
              </a:rPr>
              <a:t>processes</a:t>
            </a:r>
            <a:r>
              <a:rPr sz="746" spc="159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37" dirty="0">
                <a:solidFill>
                  <a:srgbClr val="FFFFFF"/>
                </a:solidFill>
                <a:latin typeface="Gilroy"/>
                <a:cs typeface="Gilroy"/>
              </a:rPr>
              <a:t>in</a:t>
            </a:r>
            <a:r>
              <a:rPr sz="746" spc="159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47" dirty="0">
                <a:solidFill>
                  <a:srgbClr val="FFFFFF"/>
                </a:solidFill>
                <a:latin typeface="Gilroy"/>
                <a:cs typeface="Gilroy"/>
              </a:rPr>
              <a:t>order </a:t>
            </a:r>
            <a:r>
              <a:rPr sz="746" dirty="0">
                <a:solidFill>
                  <a:srgbClr val="FFFFFF"/>
                </a:solidFill>
                <a:latin typeface="Gilroy"/>
                <a:cs typeface="Gilroy"/>
              </a:rPr>
              <a:t>to</a:t>
            </a:r>
            <a:r>
              <a:rPr sz="746" spc="172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58" dirty="0">
                <a:solidFill>
                  <a:srgbClr val="FFFFFF"/>
                </a:solidFill>
                <a:latin typeface="Gilroy"/>
                <a:cs typeface="Gilroy"/>
              </a:rPr>
              <a:t>conserve</a:t>
            </a:r>
            <a:r>
              <a:rPr sz="746" spc="172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61" dirty="0">
                <a:solidFill>
                  <a:srgbClr val="FFFFFF"/>
                </a:solidFill>
                <a:latin typeface="Gilroy"/>
                <a:cs typeface="Gilroy"/>
              </a:rPr>
              <a:t>supplies,</a:t>
            </a:r>
            <a:r>
              <a:rPr sz="746" spc="172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47" dirty="0">
                <a:solidFill>
                  <a:srgbClr val="FFFFFF"/>
                </a:solidFill>
                <a:latin typeface="Gilroy"/>
                <a:cs typeface="Gilroy"/>
              </a:rPr>
              <a:t>and</a:t>
            </a:r>
            <a:r>
              <a:rPr sz="746" spc="172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61" dirty="0">
                <a:solidFill>
                  <a:srgbClr val="FFFFFF"/>
                </a:solidFill>
                <a:latin typeface="Gilroy"/>
                <a:cs typeface="Gilroy"/>
              </a:rPr>
              <a:t>minimise</a:t>
            </a:r>
            <a:r>
              <a:rPr sz="746" spc="172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47" dirty="0">
                <a:solidFill>
                  <a:srgbClr val="FFFFFF"/>
                </a:solidFill>
                <a:latin typeface="Gilroy"/>
                <a:cs typeface="Gilroy"/>
              </a:rPr>
              <a:t>our</a:t>
            </a:r>
            <a:r>
              <a:rPr sz="746" spc="172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64" dirty="0">
                <a:solidFill>
                  <a:srgbClr val="FFFFFF"/>
                </a:solidFill>
                <a:latin typeface="Gilroy"/>
                <a:cs typeface="Gilroy"/>
              </a:rPr>
              <a:t>consumption</a:t>
            </a:r>
            <a:r>
              <a:rPr sz="746" spc="172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dirty="0">
                <a:solidFill>
                  <a:srgbClr val="FFFFFF"/>
                </a:solidFill>
                <a:latin typeface="Gilroy"/>
                <a:cs typeface="Gilroy"/>
              </a:rPr>
              <a:t>of</a:t>
            </a:r>
            <a:r>
              <a:rPr sz="746" spc="172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58" dirty="0">
                <a:solidFill>
                  <a:srgbClr val="FFFFFF"/>
                </a:solidFill>
                <a:latin typeface="Gilroy"/>
                <a:cs typeface="Gilroy"/>
              </a:rPr>
              <a:t>natural</a:t>
            </a:r>
            <a:r>
              <a:rPr sz="746" spc="172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47" dirty="0">
                <a:solidFill>
                  <a:srgbClr val="FFFFFF"/>
                </a:solidFill>
                <a:latin typeface="Gilroy"/>
                <a:cs typeface="Gilroy"/>
              </a:rPr>
              <a:t>resources,</a:t>
            </a:r>
            <a:endParaRPr sz="746">
              <a:latin typeface="Gilroy"/>
              <a:cs typeface="Gilroy"/>
            </a:endParaRPr>
          </a:p>
          <a:p>
            <a:pPr marL="8616">
              <a:spcBef>
                <a:spcPts val="733"/>
              </a:spcBef>
            </a:pPr>
            <a:r>
              <a:rPr sz="746" spc="64" dirty="0">
                <a:solidFill>
                  <a:srgbClr val="FFFFFF"/>
                </a:solidFill>
                <a:latin typeface="Gilroy"/>
                <a:cs typeface="Gilroy"/>
              </a:rPr>
              <a:t>especially</a:t>
            </a:r>
            <a:r>
              <a:rPr sz="746" spc="153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54" dirty="0">
                <a:solidFill>
                  <a:srgbClr val="FFFFFF"/>
                </a:solidFill>
                <a:latin typeface="Gilroy"/>
                <a:cs typeface="Gilroy"/>
              </a:rPr>
              <a:t>where</a:t>
            </a:r>
            <a:r>
              <a:rPr sz="746" spc="155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51" dirty="0">
                <a:solidFill>
                  <a:srgbClr val="FFFFFF"/>
                </a:solidFill>
                <a:latin typeface="Gilroy"/>
                <a:cs typeface="Gilroy"/>
              </a:rPr>
              <a:t>they</a:t>
            </a:r>
            <a:r>
              <a:rPr sz="746" spc="153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41" dirty="0">
                <a:solidFill>
                  <a:srgbClr val="FFFFFF"/>
                </a:solidFill>
                <a:latin typeface="Gilroy"/>
                <a:cs typeface="Gilroy"/>
              </a:rPr>
              <a:t>are</a:t>
            </a:r>
            <a:r>
              <a:rPr sz="746" spc="155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75" dirty="0">
                <a:solidFill>
                  <a:srgbClr val="FFFFFF"/>
                </a:solidFill>
                <a:latin typeface="Gilroy"/>
                <a:cs typeface="Gilroy"/>
              </a:rPr>
              <a:t>non-</a:t>
            </a:r>
            <a:r>
              <a:rPr sz="746" spc="51" dirty="0">
                <a:solidFill>
                  <a:srgbClr val="FFFFFF"/>
                </a:solidFill>
                <a:latin typeface="Gilroy"/>
                <a:cs typeface="Gilroy"/>
              </a:rPr>
              <a:t>renewable.</a:t>
            </a:r>
            <a:endParaRPr sz="746">
              <a:latin typeface="Gilroy"/>
              <a:cs typeface="Gilroy"/>
            </a:endParaRPr>
          </a:p>
          <a:p>
            <a:pPr marL="8616">
              <a:spcBef>
                <a:spcPts val="733"/>
              </a:spcBef>
            </a:pPr>
            <a:r>
              <a:rPr sz="746" dirty="0">
                <a:solidFill>
                  <a:srgbClr val="FFFFFF"/>
                </a:solidFill>
                <a:latin typeface="Gilroy"/>
                <a:cs typeface="Gilroy"/>
              </a:rPr>
              <a:t>We</a:t>
            </a:r>
            <a:r>
              <a:rPr sz="746" spc="153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54" dirty="0">
                <a:solidFill>
                  <a:srgbClr val="FFFFFF"/>
                </a:solidFill>
                <a:latin typeface="Gilroy"/>
                <a:cs typeface="Gilroy"/>
              </a:rPr>
              <a:t>operate</a:t>
            </a:r>
            <a:r>
              <a:rPr sz="746" spc="159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47" dirty="0">
                <a:solidFill>
                  <a:srgbClr val="FFFFFF"/>
                </a:solidFill>
                <a:latin typeface="Gilroy"/>
                <a:cs typeface="Gilroy"/>
              </a:rPr>
              <a:t>and</a:t>
            </a:r>
            <a:r>
              <a:rPr sz="746" spc="163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61" dirty="0">
                <a:solidFill>
                  <a:srgbClr val="FFFFFF"/>
                </a:solidFill>
                <a:latin typeface="Gilroy"/>
                <a:cs typeface="Gilroy"/>
              </a:rPr>
              <a:t>maintain</a:t>
            </a:r>
            <a:r>
              <a:rPr sz="746" spc="159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61" dirty="0">
                <a:solidFill>
                  <a:srgbClr val="FFFFFF"/>
                </a:solidFill>
                <a:latin typeface="Gilroy"/>
                <a:cs typeface="Gilroy"/>
              </a:rPr>
              <a:t>company</a:t>
            </a:r>
            <a:r>
              <a:rPr sz="746" spc="159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61" dirty="0">
                <a:solidFill>
                  <a:srgbClr val="FFFFFF"/>
                </a:solidFill>
                <a:latin typeface="Gilroy"/>
                <a:cs typeface="Gilroy"/>
              </a:rPr>
              <a:t>vehicles</a:t>
            </a:r>
            <a:r>
              <a:rPr sz="746" spc="163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58" dirty="0">
                <a:solidFill>
                  <a:srgbClr val="FFFFFF"/>
                </a:solidFill>
                <a:latin typeface="Gilroy"/>
                <a:cs typeface="Gilroy"/>
              </a:rPr>
              <a:t>(where</a:t>
            </a:r>
            <a:r>
              <a:rPr sz="746" spc="159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64" dirty="0">
                <a:solidFill>
                  <a:srgbClr val="FFFFFF"/>
                </a:solidFill>
                <a:latin typeface="Gilroy"/>
                <a:cs typeface="Gilroy"/>
              </a:rPr>
              <a:t>appropriate)</a:t>
            </a:r>
            <a:r>
              <a:rPr sz="746" spc="159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54" dirty="0">
                <a:solidFill>
                  <a:srgbClr val="FFFFFF"/>
                </a:solidFill>
                <a:latin typeface="Gilroy"/>
                <a:cs typeface="Gilroy"/>
              </a:rPr>
              <a:t>with</a:t>
            </a:r>
            <a:r>
              <a:rPr sz="746" spc="163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47" dirty="0">
                <a:solidFill>
                  <a:srgbClr val="FFFFFF"/>
                </a:solidFill>
                <a:latin typeface="Gilroy"/>
                <a:cs typeface="Gilroy"/>
              </a:rPr>
              <a:t>due</a:t>
            </a:r>
            <a:r>
              <a:rPr sz="746" spc="159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54" dirty="0">
                <a:solidFill>
                  <a:srgbClr val="FFFFFF"/>
                </a:solidFill>
                <a:latin typeface="Gilroy"/>
                <a:cs typeface="Gilroy"/>
              </a:rPr>
              <a:t>regard</a:t>
            </a:r>
            <a:r>
              <a:rPr sz="746" spc="159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dirty="0">
                <a:solidFill>
                  <a:srgbClr val="FFFFFF"/>
                </a:solidFill>
                <a:latin typeface="Gilroy"/>
                <a:cs typeface="Gilroy"/>
              </a:rPr>
              <a:t>to</a:t>
            </a:r>
            <a:r>
              <a:rPr sz="746" spc="163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31" dirty="0">
                <a:solidFill>
                  <a:srgbClr val="FFFFFF"/>
                </a:solidFill>
                <a:latin typeface="Gilroy"/>
                <a:cs typeface="Gilroy"/>
              </a:rPr>
              <a:t>en-</a:t>
            </a:r>
            <a:endParaRPr sz="746">
              <a:latin typeface="Gilroy"/>
              <a:cs typeface="Gilroy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39195" y="2992531"/>
            <a:ext cx="4604009" cy="2179678"/>
          </a:xfrm>
          <a:prstGeom prst="rect">
            <a:avLst/>
          </a:prstGeom>
        </p:spPr>
        <p:txBody>
          <a:bodyPr vert="horz" wrap="square" lIns="0" tIns="8615" rIns="0" bIns="0" rtlCol="0">
            <a:spAutoFit/>
          </a:bodyPr>
          <a:lstStyle/>
          <a:p>
            <a:pPr marL="8616">
              <a:spcBef>
                <a:spcPts val="68"/>
              </a:spcBef>
            </a:pPr>
            <a:r>
              <a:rPr sz="746" spc="61" dirty="0">
                <a:solidFill>
                  <a:srgbClr val="FFFFFF"/>
                </a:solidFill>
                <a:latin typeface="Gilroy"/>
                <a:cs typeface="Gilroy"/>
              </a:rPr>
              <a:t>vironmental</a:t>
            </a:r>
            <a:r>
              <a:rPr sz="746" spc="149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54" dirty="0">
                <a:solidFill>
                  <a:srgbClr val="FFFFFF"/>
                </a:solidFill>
                <a:latin typeface="Gilroy"/>
                <a:cs typeface="Gilroy"/>
              </a:rPr>
              <a:t>issues</a:t>
            </a:r>
            <a:r>
              <a:rPr sz="746" spc="159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37" dirty="0">
                <a:solidFill>
                  <a:srgbClr val="FFFFFF"/>
                </a:solidFill>
                <a:latin typeface="Gilroy"/>
                <a:cs typeface="Gilroy"/>
              </a:rPr>
              <a:t>as</a:t>
            </a:r>
            <a:r>
              <a:rPr sz="746" spc="159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41" dirty="0">
                <a:solidFill>
                  <a:srgbClr val="FFFFFF"/>
                </a:solidFill>
                <a:latin typeface="Gilroy"/>
                <a:cs typeface="Gilroy"/>
              </a:rPr>
              <a:t>far</a:t>
            </a:r>
            <a:r>
              <a:rPr sz="746" spc="159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37" dirty="0">
                <a:solidFill>
                  <a:srgbClr val="FFFFFF"/>
                </a:solidFill>
                <a:latin typeface="Gilroy"/>
                <a:cs typeface="Gilroy"/>
              </a:rPr>
              <a:t>as</a:t>
            </a:r>
            <a:r>
              <a:rPr sz="746" spc="159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61" dirty="0">
                <a:solidFill>
                  <a:srgbClr val="FFFFFF"/>
                </a:solidFill>
                <a:latin typeface="Gilroy"/>
                <a:cs typeface="Gilroy"/>
              </a:rPr>
              <a:t>reasonably</a:t>
            </a:r>
            <a:r>
              <a:rPr sz="746" spc="155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61" dirty="0">
                <a:solidFill>
                  <a:srgbClr val="FFFFFF"/>
                </a:solidFill>
                <a:latin typeface="Gilroy"/>
                <a:cs typeface="Gilroy"/>
              </a:rPr>
              <a:t>practical</a:t>
            </a:r>
            <a:r>
              <a:rPr sz="746" spc="159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47" dirty="0">
                <a:solidFill>
                  <a:srgbClr val="FFFFFF"/>
                </a:solidFill>
                <a:latin typeface="Gilroy"/>
                <a:cs typeface="Gilroy"/>
              </a:rPr>
              <a:t>and</a:t>
            </a:r>
            <a:r>
              <a:rPr sz="746" spc="159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61" dirty="0">
                <a:solidFill>
                  <a:srgbClr val="FFFFFF"/>
                </a:solidFill>
                <a:latin typeface="Gilroy"/>
                <a:cs typeface="Gilroy"/>
              </a:rPr>
              <a:t>encourage</a:t>
            </a:r>
            <a:r>
              <a:rPr sz="746" spc="159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47" dirty="0">
                <a:solidFill>
                  <a:srgbClr val="FFFFFF"/>
                </a:solidFill>
                <a:latin typeface="Gilroy"/>
                <a:cs typeface="Gilroy"/>
              </a:rPr>
              <a:t>the</a:t>
            </a:r>
            <a:r>
              <a:rPr sz="746" spc="159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44" dirty="0">
                <a:solidFill>
                  <a:srgbClr val="FFFFFF"/>
                </a:solidFill>
                <a:latin typeface="Gilroy"/>
                <a:cs typeface="Gilroy"/>
              </a:rPr>
              <a:t>use</a:t>
            </a:r>
            <a:r>
              <a:rPr sz="746" spc="159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-17" dirty="0">
                <a:solidFill>
                  <a:srgbClr val="FFFFFF"/>
                </a:solidFill>
                <a:latin typeface="Gilroy"/>
                <a:cs typeface="Gilroy"/>
              </a:rPr>
              <a:t>of</a:t>
            </a:r>
            <a:endParaRPr sz="746">
              <a:latin typeface="Gilroy"/>
              <a:cs typeface="Gilroy"/>
            </a:endParaRPr>
          </a:p>
          <a:p>
            <a:pPr marL="8616">
              <a:spcBef>
                <a:spcPts val="733"/>
              </a:spcBef>
            </a:pPr>
            <a:r>
              <a:rPr sz="746" spc="61" dirty="0">
                <a:solidFill>
                  <a:srgbClr val="FFFFFF"/>
                </a:solidFill>
                <a:latin typeface="Gilroy"/>
                <a:cs typeface="Gilroy"/>
              </a:rPr>
              <a:t>alternative</a:t>
            </a:r>
            <a:r>
              <a:rPr sz="746" spc="163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58" dirty="0">
                <a:solidFill>
                  <a:srgbClr val="FFFFFF"/>
                </a:solidFill>
                <a:latin typeface="Gilroy"/>
                <a:cs typeface="Gilroy"/>
              </a:rPr>
              <a:t>means</a:t>
            </a:r>
            <a:r>
              <a:rPr sz="746" spc="166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dirty="0">
                <a:solidFill>
                  <a:srgbClr val="FFFFFF"/>
                </a:solidFill>
                <a:latin typeface="Gilroy"/>
                <a:cs typeface="Gilroy"/>
              </a:rPr>
              <a:t>of</a:t>
            </a:r>
            <a:r>
              <a:rPr sz="746" spc="163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64" dirty="0">
                <a:solidFill>
                  <a:srgbClr val="FFFFFF"/>
                </a:solidFill>
                <a:latin typeface="Gilroy"/>
                <a:cs typeface="Gilroy"/>
              </a:rPr>
              <a:t>transport</a:t>
            </a:r>
            <a:r>
              <a:rPr sz="746" spc="166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47" dirty="0">
                <a:solidFill>
                  <a:srgbClr val="FFFFFF"/>
                </a:solidFill>
                <a:latin typeface="Gilroy"/>
                <a:cs typeface="Gilroy"/>
              </a:rPr>
              <a:t>and</a:t>
            </a:r>
            <a:r>
              <a:rPr sz="746" spc="163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47" dirty="0">
                <a:solidFill>
                  <a:srgbClr val="FFFFFF"/>
                </a:solidFill>
                <a:latin typeface="Gilroy"/>
                <a:cs typeface="Gilroy"/>
              </a:rPr>
              <a:t>car</a:t>
            </a:r>
            <a:r>
              <a:rPr sz="746" spc="166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61" dirty="0">
                <a:solidFill>
                  <a:srgbClr val="FFFFFF"/>
                </a:solidFill>
                <a:latin typeface="Gilroy"/>
                <a:cs typeface="Gilroy"/>
              </a:rPr>
              <a:t>sharing</a:t>
            </a:r>
            <a:r>
              <a:rPr sz="746" spc="163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37" dirty="0">
                <a:solidFill>
                  <a:srgbClr val="FFFFFF"/>
                </a:solidFill>
                <a:latin typeface="Gilroy"/>
                <a:cs typeface="Gilroy"/>
              </a:rPr>
              <a:t>as</a:t>
            </a:r>
            <a:r>
              <a:rPr sz="746" spc="166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54" dirty="0">
                <a:solidFill>
                  <a:srgbClr val="FFFFFF"/>
                </a:solidFill>
                <a:latin typeface="Gilroy"/>
                <a:cs typeface="Gilroy"/>
              </a:rPr>
              <a:t>appropriate.</a:t>
            </a:r>
            <a:endParaRPr sz="746">
              <a:latin typeface="Gilroy"/>
              <a:cs typeface="Gilroy"/>
            </a:endParaRPr>
          </a:p>
          <a:p>
            <a:pPr marL="8616" marR="3446">
              <a:lnSpc>
                <a:spcPct val="181800"/>
              </a:lnSpc>
            </a:pPr>
            <a:r>
              <a:rPr sz="746" dirty="0">
                <a:solidFill>
                  <a:srgbClr val="FFFFFF"/>
                </a:solidFill>
                <a:latin typeface="Gilroy"/>
                <a:cs typeface="Gilroy"/>
              </a:rPr>
              <a:t>We</a:t>
            </a:r>
            <a:r>
              <a:rPr sz="746" spc="166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54" dirty="0">
                <a:solidFill>
                  <a:srgbClr val="FFFFFF"/>
                </a:solidFill>
                <a:latin typeface="Gilroy"/>
                <a:cs typeface="Gilroy"/>
              </a:rPr>
              <a:t>hope</a:t>
            </a:r>
            <a:r>
              <a:rPr sz="746" spc="166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dirty="0">
                <a:solidFill>
                  <a:srgbClr val="FFFFFF"/>
                </a:solidFill>
                <a:latin typeface="Gilroy"/>
                <a:cs typeface="Gilroy"/>
              </a:rPr>
              <a:t>to</a:t>
            </a:r>
            <a:r>
              <a:rPr sz="746" spc="170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64" dirty="0">
                <a:solidFill>
                  <a:srgbClr val="FFFFFF"/>
                </a:solidFill>
                <a:latin typeface="Gilroy"/>
                <a:cs typeface="Gilroy"/>
              </a:rPr>
              <a:t>continuously</a:t>
            </a:r>
            <a:r>
              <a:rPr sz="746" spc="166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54" dirty="0">
                <a:solidFill>
                  <a:srgbClr val="FFFFFF"/>
                </a:solidFill>
                <a:latin typeface="Gilroy"/>
                <a:cs typeface="Gilroy"/>
              </a:rPr>
              <a:t>improve</a:t>
            </a:r>
            <a:r>
              <a:rPr sz="746" spc="170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37" dirty="0">
                <a:solidFill>
                  <a:srgbClr val="FFFFFF"/>
                </a:solidFill>
                <a:latin typeface="Gilroy"/>
                <a:cs typeface="Gilroy"/>
              </a:rPr>
              <a:t>in</a:t>
            </a:r>
            <a:r>
              <a:rPr sz="746" spc="166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58" dirty="0">
                <a:solidFill>
                  <a:srgbClr val="FFFFFF"/>
                </a:solidFill>
                <a:latin typeface="Gilroy"/>
                <a:cs typeface="Gilroy"/>
              </a:rPr>
              <a:t>respect</a:t>
            </a:r>
            <a:r>
              <a:rPr sz="746" spc="170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dirty="0">
                <a:solidFill>
                  <a:srgbClr val="FFFFFF"/>
                </a:solidFill>
                <a:latin typeface="Gilroy"/>
                <a:cs typeface="Gilroy"/>
              </a:rPr>
              <a:t>of</a:t>
            </a:r>
            <a:r>
              <a:rPr sz="746" spc="166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41" dirty="0">
                <a:solidFill>
                  <a:srgbClr val="FFFFFF"/>
                </a:solidFill>
                <a:latin typeface="Gilroy"/>
                <a:cs typeface="Gilroy"/>
              </a:rPr>
              <a:t>air,</a:t>
            </a:r>
            <a:r>
              <a:rPr sz="746" spc="166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44" dirty="0">
                <a:solidFill>
                  <a:srgbClr val="FFFFFF"/>
                </a:solidFill>
                <a:latin typeface="Gilroy"/>
                <a:cs typeface="Gilroy"/>
              </a:rPr>
              <a:t>water,</a:t>
            </a:r>
            <a:r>
              <a:rPr sz="746" spc="170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54" dirty="0">
                <a:solidFill>
                  <a:srgbClr val="FFFFFF"/>
                </a:solidFill>
                <a:latin typeface="Gilroy"/>
                <a:cs typeface="Gilroy"/>
              </a:rPr>
              <a:t>noise</a:t>
            </a:r>
            <a:r>
              <a:rPr sz="746" spc="166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47" dirty="0">
                <a:solidFill>
                  <a:srgbClr val="FFFFFF"/>
                </a:solidFill>
                <a:latin typeface="Gilroy"/>
                <a:cs typeface="Gilroy"/>
              </a:rPr>
              <a:t>and</a:t>
            </a:r>
            <a:r>
              <a:rPr sz="746" spc="170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58" dirty="0">
                <a:solidFill>
                  <a:srgbClr val="FFFFFF"/>
                </a:solidFill>
                <a:latin typeface="Gilroy"/>
                <a:cs typeface="Gilroy"/>
              </a:rPr>
              <a:t>light</a:t>
            </a:r>
            <a:r>
              <a:rPr sz="746" spc="166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64" dirty="0">
                <a:solidFill>
                  <a:srgbClr val="FFFFFF"/>
                </a:solidFill>
                <a:latin typeface="Gilroy"/>
                <a:cs typeface="Gilroy"/>
              </a:rPr>
              <a:t>pollution</a:t>
            </a:r>
            <a:r>
              <a:rPr sz="746" spc="170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34" dirty="0">
                <a:solidFill>
                  <a:srgbClr val="FFFFFF"/>
                </a:solidFill>
                <a:latin typeface="Gilroy"/>
                <a:cs typeface="Gilroy"/>
              </a:rPr>
              <a:t>from </a:t>
            </a:r>
            <a:r>
              <a:rPr sz="746" spc="47" dirty="0">
                <a:solidFill>
                  <a:srgbClr val="FFFFFF"/>
                </a:solidFill>
                <a:latin typeface="Gilroy"/>
                <a:cs typeface="Gilroy"/>
              </a:rPr>
              <a:t>our</a:t>
            </a:r>
            <a:r>
              <a:rPr sz="746" spc="149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58" dirty="0">
                <a:solidFill>
                  <a:srgbClr val="FFFFFF"/>
                </a:solidFill>
                <a:latin typeface="Gilroy"/>
                <a:cs typeface="Gilroy"/>
              </a:rPr>
              <a:t>premises</a:t>
            </a:r>
            <a:r>
              <a:rPr sz="746" spc="155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47" dirty="0">
                <a:solidFill>
                  <a:srgbClr val="FFFFFF"/>
                </a:solidFill>
                <a:latin typeface="Gilroy"/>
                <a:cs typeface="Gilroy"/>
              </a:rPr>
              <a:t>and</a:t>
            </a:r>
            <a:r>
              <a:rPr sz="746" spc="159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54" dirty="0">
                <a:solidFill>
                  <a:srgbClr val="FFFFFF"/>
                </a:solidFill>
                <a:latin typeface="Gilroy"/>
                <a:cs typeface="Gilroy"/>
              </a:rPr>
              <a:t>reduce</a:t>
            </a:r>
            <a:r>
              <a:rPr sz="746" spc="155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44" dirty="0">
                <a:solidFill>
                  <a:srgbClr val="FFFFFF"/>
                </a:solidFill>
                <a:latin typeface="Gilroy"/>
                <a:cs typeface="Gilroy"/>
              </a:rPr>
              <a:t>any</a:t>
            </a:r>
            <a:r>
              <a:rPr sz="746" spc="155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58" dirty="0">
                <a:solidFill>
                  <a:srgbClr val="FFFFFF"/>
                </a:solidFill>
                <a:latin typeface="Gilroy"/>
                <a:cs typeface="Gilroy"/>
              </a:rPr>
              <a:t>impacts</a:t>
            </a:r>
            <a:r>
              <a:rPr sz="746" spc="159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47" dirty="0">
                <a:solidFill>
                  <a:srgbClr val="FFFFFF"/>
                </a:solidFill>
                <a:latin typeface="Gilroy"/>
                <a:cs typeface="Gilroy"/>
              </a:rPr>
              <a:t>from</a:t>
            </a:r>
            <a:r>
              <a:rPr sz="746" spc="155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47" dirty="0">
                <a:solidFill>
                  <a:srgbClr val="FFFFFF"/>
                </a:solidFill>
                <a:latin typeface="Gilroy"/>
                <a:cs typeface="Gilroy"/>
              </a:rPr>
              <a:t>our</a:t>
            </a:r>
            <a:r>
              <a:rPr sz="746" spc="159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64" dirty="0">
                <a:solidFill>
                  <a:srgbClr val="FFFFFF"/>
                </a:solidFill>
                <a:latin typeface="Gilroy"/>
                <a:cs typeface="Gilroy"/>
              </a:rPr>
              <a:t>operations</a:t>
            </a:r>
            <a:r>
              <a:rPr sz="746" spc="155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37" dirty="0">
                <a:solidFill>
                  <a:srgbClr val="FFFFFF"/>
                </a:solidFill>
                <a:latin typeface="Gilroy"/>
                <a:cs typeface="Gilroy"/>
              </a:rPr>
              <a:t>on</a:t>
            </a:r>
            <a:r>
              <a:rPr sz="746" spc="155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47" dirty="0">
                <a:solidFill>
                  <a:srgbClr val="FFFFFF"/>
                </a:solidFill>
                <a:latin typeface="Gilroy"/>
                <a:cs typeface="Gilroy"/>
              </a:rPr>
              <a:t>the</a:t>
            </a:r>
            <a:r>
              <a:rPr sz="746" spc="159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64" dirty="0">
                <a:solidFill>
                  <a:srgbClr val="FFFFFF"/>
                </a:solidFill>
                <a:latin typeface="Gilroy"/>
                <a:cs typeface="Gilroy"/>
              </a:rPr>
              <a:t>environment</a:t>
            </a:r>
            <a:r>
              <a:rPr sz="746" spc="155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47" dirty="0">
                <a:solidFill>
                  <a:srgbClr val="FFFFFF"/>
                </a:solidFill>
                <a:latin typeface="Gilroy"/>
                <a:cs typeface="Gilroy"/>
              </a:rPr>
              <a:t>and</a:t>
            </a:r>
            <a:r>
              <a:rPr sz="746" spc="159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51" dirty="0">
                <a:solidFill>
                  <a:srgbClr val="FFFFFF"/>
                </a:solidFill>
                <a:latin typeface="Gilroy"/>
                <a:cs typeface="Gilroy"/>
              </a:rPr>
              <a:t>local community.</a:t>
            </a:r>
            <a:endParaRPr sz="746">
              <a:latin typeface="Gilroy"/>
              <a:cs typeface="Gilroy"/>
            </a:endParaRPr>
          </a:p>
          <a:p>
            <a:pPr marL="8616" marR="190837">
              <a:lnSpc>
                <a:spcPct val="181800"/>
              </a:lnSpc>
            </a:pPr>
            <a:r>
              <a:rPr sz="746" dirty="0">
                <a:solidFill>
                  <a:srgbClr val="FFFFFF"/>
                </a:solidFill>
                <a:latin typeface="Gilroy"/>
                <a:cs typeface="Gilroy"/>
              </a:rPr>
              <a:t>We</a:t>
            </a:r>
            <a:r>
              <a:rPr sz="746" spc="163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58" dirty="0">
                <a:solidFill>
                  <a:srgbClr val="FFFFFF"/>
                </a:solidFill>
                <a:latin typeface="Gilroy"/>
                <a:cs typeface="Gilroy"/>
              </a:rPr>
              <a:t>purchase</a:t>
            </a:r>
            <a:r>
              <a:rPr sz="746" spc="166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58" dirty="0">
                <a:solidFill>
                  <a:srgbClr val="FFFFFF"/>
                </a:solidFill>
                <a:latin typeface="Gilroy"/>
                <a:cs typeface="Gilroy"/>
              </a:rPr>
              <a:t>products</a:t>
            </a:r>
            <a:r>
              <a:rPr sz="746" spc="163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47" dirty="0">
                <a:solidFill>
                  <a:srgbClr val="FFFFFF"/>
                </a:solidFill>
                <a:latin typeface="Gilroy"/>
                <a:cs typeface="Gilroy"/>
              </a:rPr>
              <a:t>and</a:t>
            </a:r>
            <a:r>
              <a:rPr sz="746" spc="166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58" dirty="0">
                <a:solidFill>
                  <a:srgbClr val="FFFFFF"/>
                </a:solidFill>
                <a:latin typeface="Gilroy"/>
                <a:cs typeface="Gilroy"/>
              </a:rPr>
              <a:t>services</a:t>
            </a:r>
            <a:r>
              <a:rPr sz="746" spc="163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54" dirty="0">
                <a:solidFill>
                  <a:srgbClr val="FFFFFF"/>
                </a:solidFill>
                <a:latin typeface="Gilroy"/>
                <a:cs typeface="Gilroy"/>
              </a:rPr>
              <a:t>that</a:t>
            </a:r>
            <a:r>
              <a:rPr sz="746" spc="166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41" dirty="0">
                <a:solidFill>
                  <a:srgbClr val="FFFFFF"/>
                </a:solidFill>
                <a:latin typeface="Gilroy"/>
                <a:cs typeface="Gilroy"/>
              </a:rPr>
              <a:t>are</a:t>
            </a:r>
            <a:r>
              <a:rPr sz="746" spc="166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47" dirty="0">
                <a:solidFill>
                  <a:srgbClr val="FFFFFF"/>
                </a:solidFill>
                <a:latin typeface="Gilroy"/>
                <a:cs typeface="Gilroy"/>
              </a:rPr>
              <a:t>the</a:t>
            </a:r>
            <a:r>
              <a:rPr sz="746" spc="163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54" dirty="0">
                <a:solidFill>
                  <a:srgbClr val="FFFFFF"/>
                </a:solidFill>
                <a:latin typeface="Gilroy"/>
                <a:cs typeface="Gilroy"/>
              </a:rPr>
              <a:t>least</a:t>
            </a:r>
            <a:r>
              <a:rPr sz="746" spc="166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64" dirty="0">
                <a:solidFill>
                  <a:srgbClr val="FFFFFF"/>
                </a:solidFill>
                <a:latin typeface="Gilroy"/>
                <a:cs typeface="Gilroy"/>
              </a:rPr>
              <a:t>damaging</a:t>
            </a:r>
            <a:r>
              <a:rPr sz="746" spc="163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dirty="0">
                <a:solidFill>
                  <a:srgbClr val="FFFFFF"/>
                </a:solidFill>
                <a:latin typeface="Gilroy"/>
                <a:cs typeface="Gilroy"/>
              </a:rPr>
              <a:t>to</a:t>
            </a:r>
            <a:r>
              <a:rPr sz="746" spc="166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47" dirty="0">
                <a:solidFill>
                  <a:srgbClr val="FFFFFF"/>
                </a:solidFill>
                <a:latin typeface="Gilroy"/>
                <a:cs typeface="Gilroy"/>
              </a:rPr>
              <a:t>the</a:t>
            </a:r>
            <a:r>
              <a:rPr sz="746" spc="166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58" dirty="0">
                <a:solidFill>
                  <a:srgbClr val="FFFFFF"/>
                </a:solidFill>
                <a:latin typeface="Gilroy"/>
                <a:cs typeface="Gilroy"/>
              </a:rPr>
              <a:t>environment </a:t>
            </a:r>
            <a:r>
              <a:rPr sz="746" spc="47" dirty="0">
                <a:solidFill>
                  <a:srgbClr val="FFFFFF"/>
                </a:solidFill>
                <a:latin typeface="Gilroy"/>
                <a:cs typeface="Gilroy"/>
              </a:rPr>
              <a:t>and</a:t>
            </a:r>
            <a:r>
              <a:rPr sz="746" spc="153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61" dirty="0">
                <a:solidFill>
                  <a:srgbClr val="FFFFFF"/>
                </a:solidFill>
                <a:latin typeface="Gilroy"/>
                <a:cs typeface="Gilroy"/>
              </a:rPr>
              <a:t>encourage</a:t>
            </a:r>
            <a:r>
              <a:rPr sz="746" spc="159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58" dirty="0">
                <a:solidFill>
                  <a:srgbClr val="FFFFFF"/>
                </a:solidFill>
                <a:latin typeface="Gilroy"/>
                <a:cs typeface="Gilroy"/>
              </a:rPr>
              <a:t>others</a:t>
            </a:r>
            <a:r>
              <a:rPr sz="746" spc="163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dirty="0">
                <a:solidFill>
                  <a:srgbClr val="FFFFFF"/>
                </a:solidFill>
                <a:latin typeface="Gilroy"/>
                <a:cs typeface="Gilroy"/>
              </a:rPr>
              <a:t>to</a:t>
            </a:r>
            <a:r>
              <a:rPr sz="746" spc="159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37" dirty="0">
                <a:solidFill>
                  <a:srgbClr val="FFFFFF"/>
                </a:solidFill>
                <a:latin typeface="Gilroy"/>
                <a:cs typeface="Gilroy"/>
              </a:rPr>
              <a:t>do</a:t>
            </a:r>
            <a:r>
              <a:rPr sz="746" spc="159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47" dirty="0">
                <a:solidFill>
                  <a:srgbClr val="FFFFFF"/>
                </a:solidFill>
                <a:latin typeface="Gilroy"/>
                <a:cs typeface="Gilroy"/>
              </a:rPr>
              <a:t>the</a:t>
            </a:r>
            <a:r>
              <a:rPr sz="746" spc="163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51" dirty="0">
                <a:solidFill>
                  <a:srgbClr val="FFFFFF"/>
                </a:solidFill>
                <a:latin typeface="Gilroy"/>
                <a:cs typeface="Gilroy"/>
              </a:rPr>
              <a:t>same</a:t>
            </a:r>
            <a:r>
              <a:rPr sz="746" spc="159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54" dirty="0">
                <a:solidFill>
                  <a:srgbClr val="FFFFFF"/>
                </a:solidFill>
                <a:latin typeface="Gilroy"/>
                <a:cs typeface="Gilroy"/>
              </a:rPr>
              <a:t>where</a:t>
            </a:r>
            <a:r>
              <a:rPr sz="746" spc="163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51" dirty="0">
                <a:solidFill>
                  <a:srgbClr val="FFFFFF"/>
                </a:solidFill>
                <a:latin typeface="Gilroy"/>
                <a:cs typeface="Gilroy"/>
              </a:rPr>
              <a:t>possible.</a:t>
            </a:r>
            <a:endParaRPr sz="746">
              <a:latin typeface="Gilroy"/>
              <a:cs typeface="Gilroy"/>
            </a:endParaRPr>
          </a:p>
          <a:p>
            <a:pPr marL="8616" marR="43509">
              <a:lnSpc>
                <a:spcPct val="181800"/>
              </a:lnSpc>
            </a:pPr>
            <a:r>
              <a:rPr sz="746" dirty="0">
                <a:solidFill>
                  <a:srgbClr val="FFFFFF"/>
                </a:solidFill>
                <a:latin typeface="Gilroy"/>
                <a:cs typeface="Gilroy"/>
              </a:rPr>
              <a:t>We</a:t>
            </a:r>
            <a:r>
              <a:rPr sz="746" spc="166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47" dirty="0">
                <a:solidFill>
                  <a:srgbClr val="FFFFFF"/>
                </a:solidFill>
                <a:latin typeface="Gilroy"/>
                <a:cs typeface="Gilroy"/>
              </a:rPr>
              <a:t>assess</a:t>
            </a:r>
            <a:r>
              <a:rPr sz="746" spc="166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47" dirty="0">
                <a:solidFill>
                  <a:srgbClr val="FFFFFF"/>
                </a:solidFill>
                <a:latin typeface="Gilroy"/>
                <a:cs typeface="Gilroy"/>
              </a:rPr>
              <a:t>the</a:t>
            </a:r>
            <a:r>
              <a:rPr sz="746" spc="166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64" dirty="0">
                <a:solidFill>
                  <a:srgbClr val="FFFFFF"/>
                </a:solidFill>
                <a:latin typeface="Gilroy"/>
                <a:cs typeface="Gilroy"/>
              </a:rPr>
              <a:t>environmental</a:t>
            </a:r>
            <a:r>
              <a:rPr sz="746" spc="170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61" dirty="0">
                <a:solidFill>
                  <a:srgbClr val="FFFFFF"/>
                </a:solidFill>
                <a:latin typeface="Gilroy"/>
                <a:cs typeface="Gilroy"/>
              </a:rPr>
              <a:t>impact</a:t>
            </a:r>
            <a:r>
              <a:rPr sz="746" spc="166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dirty="0">
                <a:solidFill>
                  <a:srgbClr val="FFFFFF"/>
                </a:solidFill>
                <a:latin typeface="Gilroy"/>
                <a:cs typeface="Gilroy"/>
              </a:rPr>
              <a:t>of</a:t>
            </a:r>
            <a:r>
              <a:rPr sz="746" spc="166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44" dirty="0">
                <a:solidFill>
                  <a:srgbClr val="FFFFFF"/>
                </a:solidFill>
                <a:latin typeface="Gilroy"/>
                <a:cs typeface="Gilroy"/>
              </a:rPr>
              <a:t>any</a:t>
            </a:r>
            <a:r>
              <a:rPr sz="746" spc="170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44" dirty="0">
                <a:solidFill>
                  <a:srgbClr val="FFFFFF"/>
                </a:solidFill>
                <a:latin typeface="Gilroy"/>
                <a:cs typeface="Gilroy"/>
              </a:rPr>
              <a:t>new</a:t>
            </a:r>
            <a:r>
              <a:rPr sz="746" spc="166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54" dirty="0">
                <a:solidFill>
                  <a:srgbClr val="FFFFFF"/>
                </a:solidFill>
                <a:latin typeface="Gilroy"/>
                <a:cs typeface="Gilroy"/>
              </a:rPr>
              <a:t>processes</a:t>
            </a:r>
            <a:r>
              <a:rPr sz="746" spc="166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37" dirty="0">
                <a:solidFill>
                  <a:srgbClr val="FFFFFF"/>
                </a:solidFill>
                <a:latin typeface="Gilroy"/>
                <a:cs typeface="Gilroy"/>
              </a:rPr>
              <a:t>or</a:t>
            </a:r>
            <a:r>
              <a:rPr sz="746" spc="166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58" dirty="0">
                <a:solidFill>
                  <a:srgbClr val="FFFFFF"/>
                </a:solidFill>
                <a:latin typeface="Gilroy"/>
                <a:cs typeface="Gilroy"/>
              </a:rPr>
              <a:t>products</a:t>
            </a:r>
            <a:r>
              <a:rPr sz="746" spc="170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dirty="0">
                <a:solidFill>
                  <a:srgbClr val="FFFFFF"/>
                </a:solidFill>
                <a:latin typeface="Gilroy"/>
                <a:cs typeface="Gilroy"/>
              </a:rPr>
              <a:t>we</a:t>
            </a:r>
            <a:r>
              <a:rPr sz="746" spc="166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58" dirty="0">
                <a:solidFill>
                  <a:srgbClr val="FFFFFF"/>
                </a:solidFill>
                <a:latin typeface="Gilroy"/>
                <a:cs typeface="Gilroy"/>
              </a:rPr>
              <a:t>intend</a:t>
            </a:r>
            <a:r>
              <a:rPr sz="746" spc="166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dirty="0">
                <a:solidFill>
                  <a:srgbClr val="FFFFFF"/>
                </a:solidFill>
                <a:latin typeface="Gilroy"/>
                <a:cs typeface="Gilroy"/>
              </a:rPr>
              <a:t>to</a:t>
            </a:r>
            <a:r>
              <a:rPr sz="746" spc="170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31" dirty="0">
                <a:solidFill>
                  <a:srgbClr val="FFFFFF"/>
                </a:solidFill>
                <a:latin typeface="Gilroy"/>
                <a:cs typeface="Gilroy"/>
              </a:rPr>
              <a:t>in- </a:t>
            </a:r>
            <a:r>
              <a:rPr sz="746" spc="58" dirty="0">
                <a:solidFill>
                  <a:srgbClr val="FFFFFF"/>
                </a:solidFill>
                <a:latin typeface="Gilroy"/>
                <a:cs typeface="Gilroy"/>
              </a:rPr>
              <a:t>troduce</a:t>
            </a:r>
            <a:r>
              <a:rPr sz="746" spc="155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37" dirty="0">
                <a:solidFill>
                  <a:srgbClr val="FFFFFF"/>
                </a:solidFill>
                <a:latin typeface="Gilroy"/>
                <a:cs typeface="Gilroy"/>
              </a:rPr>
              <a:t>in</a:t>
            </a:r>
            <a:r>
              <a:rPr sz="746" spc="155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51" dirty="0">
                <a:solidFill>
                  <a:srgbClr val="FFFFFF"/>
                </a:solidFill>
                <a:latin typeface="Gilroy"/>
                <a:cs typeface="Gilroy"/>
              </a:rPr>
              <a:t>advance.</a:t>
            </a:r>
            <a:endParaRPr sz="746">
              <a:latin typeface="Gilroy"/>
              <a:cs typeface="Gilroy"/>
            </a:endParaRPr>
          </a:p>
          <a:p>
            <a:pPr marL="8616" marR="908523">
              <a:lnSpc>
                <a:spcPct val="181800"/>
              </a:lnSpc>
            </a:pPr>
            <a:r>
              <a:rPr sz="746" spc="47" dirty="0">
                <a:solidFill>
                  <a:srgbClr val="FFFFFF"/>
                </a:solidFill>
                <a:latin typeface="Gilroy"/>
                <a:cs typeface="Gilroy"/>
              </a:rPr>
              <a:t>All</a:t>
            </a:r>
            <a:r>
              <a:rPr sz="746" spc="146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47" dirty="0">
                <a:solidFill>
                  <a:srgbClr val="FFFFFF"/>
                </a:solidFill>
                <a:latin typeface="Gilroy"/>
                <a:cs typeface="Gilroy"/>
              </a:rPr>
              <a:t>our</a:t>
            </a:r>
            <a:r>
              <a:rPr sz="746" spc="153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64" dirty="0">
                <a:solidFill>
                  <a:srgbClr val="FFFFFF"/>
                </a:solidFill>
                <a:latin typeface="Gilroy"/>
                <a:cs typeface="Gilroy"/>
              </a:rPr>
              <a:t>aluminum</a:t>
            </a:r>
            <a:r>
              <a:rPr sz="746" spc="155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47" dirty="0">
                <a:solidFill>
                  <a:srgbClr val="FFFFFF"/>
                </a:solidFill>
                <a:latin typeface="Gilroy"/>
                <a:cs typeface="Gilroy"/>
              </a:rPr>
              <a:t>and</a:t>
            </a:r>
            <a:r>
              <a:rPr sz="746" spc="153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51" dirty="0">
                <a:solidFill>
                  <a:srgbClr val="FFFFFF"/>
                </a:solidFill>
                <a:latin typeface="Gilroy"/>
                <a:cs typeface="Gilroy"/>
              </a:rPr>
              <a:t>steel</a:t>
            </a:r>
            <a:r>
              <a:rPr sz="746" spc="153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54" dirty="0">
                <a:solidFill>
                  <a:srgbClr val="FFFFFF"/>
                </a:solidFill>
                <a:latin typeface="Gilroy"/>
                <a:cs typeface="Gilroy"/>
              </a:rPr>
              <a:t>frames</a:t>
            </a:r>
            <a:r>
              <a:rPr sz="746" spc="155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47" dirty="0">
                <a:solidFill>
                  <a:srgbClr val="FFFFFF"/>
                </a:solidFill>
                <a:latin typeface="Gilroy"/>
                <a:cs typeface="Gilroy"/>
              </a:rPr>
              <a:t>can</a:t>
            </a:r>
            <a:r>
              <a:rPr sz="746" spc="153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37" dirty="0">
                <a:solidFill>
                  <a:srgbClr val="FFFFFF"/>
                </a:solidFill>
                <a:latin typeface="Gilroy"/>
                <a:cs typeface="Gilroy"/>
              </a:rPr>
              <a:t>be</a:t>
            </a:r>
            <a:r>
              <a:rPr sz="746" spc="153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58" dirty="0">
                <a:solidFill>
                  <a:srgbClr val="FFFFFF"/>
                </a:solidFill>
                <a:latin typeface="Gilroy"/>
                <a:cs typeface="Gilroy"/>
              </a:rPr>
              <a:t>melted</a:t>
            </a:r>
            <a:r>
              <a:rPr sz="746" spc="155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51" dirty="0">
                <a:solidFill>
                  <a:srgbClr val="FFFFFF"/>
                </a:solidFill>
                <a:latin typeface="Gilroy"/>
                <a:cs typeface="Gilroy"/>
              </a:rPr>
              <a:t>down</a:t>
            </a:r>
            <a:r>
              <a:rPr sz="746" spc="153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47" dirty="0">
                <a:solidFill>
                  <a:srgbClr val="FFFFFF"/>
                </a:solidFill>
                <a:latin typeface="Gilroy"/>
                <a:cs typeface="Gilroy"/>
              </a:rPr>
              <a:t>and</a:t>
            </a:r>
            <a:r>
              <a:rPr sz="746" spc="155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54" dirty="0">
                <a:solidFill>
                  <a:srgbClr val="FFFFFF"/>
                </a:solidFill>
                <a:latin typeface="Gilroy"/>
                <a:cs typeface="Gilroy"/>
              </a:rPr>
              <a:t>recycled. </a:t>
            </a:r>
            <a:r>
              <a:rPr sz="746" spc="51" dirty="0">
                <a:solidFill>
                  <a:srgbClr val="FFFFFF"/>
                </a:solidFill>
                <a:latin typeface="Gilroy"/>
                <a:cs typeface="Gilroy"/>
              </a:rPr>
              <a:t>Both</a:t>
            </a:r>
            <a:r>
              <a:rPr sz="746" spc="149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47" dirty="0">
                <a:solidFill>
                  <a:srgbClr val="FFFFFF"/>
                </a:solidFill>
                <a:latin typeface="Gilroy"/>
                <a:cs typeface="Gilroy"/>
              </a:rPr>
              <a:t>our</a:t>
            </a:r>
            <a:r>
              <a:rPr sz="746" spc="159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61" dirty="0">
                <a:solidFill>
                  <a:srgbClr val="FFFFFF"/>
                </a:solidFill>
                <a:latin typeface="Gilroy"/>
                <a:cs typeface="Gilroy"/>
              </a:rPr>
              <a:t>rubber</a:t>
            </a:r>
            <a:r>
              <a:rPr sz="746" spc="155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58" dirty="0">
                <a:solidFill>
                  <a:srgbClr val="FFFFFF"/>
                </a:solidFill>
                <a:latin typeface="Gilroy"/>
                <a:cs typeface="Gilroy"/>
              </a:rPr>
              <a:t>glides</a:t>
            </a:r>
            <a:r>
              <a:rPr sz="746" spc="159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47" dirty="0">
                <a:solidFill>
                  <a:srgbClr val="FFFFFF"/>
                </a:solidFill>
                <a:latin typeface="Gilroy"/>
                <a:cs typeface="Gilroy"/>
              </a:rPr>
              <a:t>and</a:t>
            </a:r>
            <a:r>
              <a:rPr sz="746" spc="155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54" dirty="0">
                <a:solidFill>
                  <a:srgbClr val="FFFFFF"/>
                </a:solidFill>
                <a:latin typeface="Gilroy"/>
                <a:cs typeface="Gilroy"/>
              </a:rPr>
              <a:t>standard</a:t>
            </a:r>
            <a:r>
              <a:rPr sz="746" spc="159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58" dirty="0">
                <a:solidFill>
                  <a:srgbClr val="FFFFFF"/>
                </a:solidFill>
                <a:latin typeface="Gilroy"/>
                <a:cs typeface="Gilroy"/>
              </a:rPr>
              <a:t>fabric</a:t>
            </a:r>
            <a:r>
              <a:rPr sz="746" spc="155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54" dirty="0">
                <a:solidFill>
                  <a:srgbClr val="FFFFFF"/>
                </a:solidFill>
                <a:latin typeface="Gilroy"/>
                <a:cs typeface="Gilroy"/>
              </a:rPr>
              <a:t>ranges</a:t>
            </a:r>
            <a:r>
              <a:rPr sz="746" spc="159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41" dirty="0">
                <a:solidFill>
                  <a:srgbClr val="FFFFFF"/>
                </a:solidFill>
                <a:latin typeface="Gilroy"/>
                <a:cs typeface="Gilroy"/>
              </a:rPr>
              <a:t>are</a:t>
            </a:r>
            <a:r>
              <a:rPr sz="746" spc="155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51" dirty="0">
                <a:solidFill>
                  <a:srgbClr val="FFFFFF"/>
                </a:solidFill>
                <a:latin typeface="Gilroy"/>
                <a:cs typeface="Gilroy"/>
              </a:rPr>
              <a:t>also</a:t>
            </a:r>
            <a:r>
              <a:rPr sz="746" spc="159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54" dirty="0">
                <a:solidFill>
                  <a:srgbClr val="FFFFFF"/>
                </a:solidFill>
                <a:latin typeface="Gilroy"/>
                <a:cs typeface="Gilroy"/>
              </a:rPr>
              <a:t>recyclable.</a:t>
            </a:r>
            <a:endParaRPr sz="746">
              <a:latin typeface="Gilroy"/>
              <a:cs typeface="Gilroy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39195" y="5473733"/>
            <a:ext cx="4618655" cy="717355"/>
          </a:xfrm>
          <a:prstGeom prst="rect">
            <a:avLst/>
          </a:prstGeom>
        </p:spPr>
        <p:txBody>
          <a:bodyPr vert="horz" wrap="square" lIns="0" tIns="8615" rIns="0" bIns="0" rtlCol="0">
            <a:spAutoFit/>
          </a:bodyPr>
          <a:lstStyle/>
          <a:p>
            <a:pPr marL="8616">
              <a:spcBef>
                <a:spcPts val="68"/>
              </a:spcBef>
            </a:pPr>
            <a:r>
              <a:rPr sz="746" dirty="0">
                <a:solidFill>
                  <a:srgbClr val="FFFFFF"/>
                </a:solidFill>
                <a:latin typeface="Gilroy"/>
                <a:cs typeface="Gilroy"/>
              </a:rPr>
              <a:t>We</a:t>
            </a:r>
            <a:r>
              <a:rPr sz="746" spc="163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47" dirty="0">
                <a:solidFill>
                  <a:srgbClr val="FFFFFF"/>
                </a:solidFill>
                <a:latin typeface="Gilroy"/>
                <a:cs typeface="Gilroy"/>
              </a:rPr>
              <a:t>aim</a:t>
            </a:r>
            <a:r>
              <a:rPr sz="746" spc="163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dirty="0">
                <a:solidFill>
                  <a:srgbClr val="FFFFFF"/>
                </a:solidFill>
                <a:latin typeface="Gilroy"/>
                <a:cs typeface="Gilroy"/>
              </a:rPr>
              <a:t>to</a:t>
            </a:r>
            <a:r>
              <a:rPr sz="746" spc="163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54" dirty="0">
                <a:solidFill>
                  <a:srgbClr val="FFFFFF"/>
                </a:solidFill>
                <a:latin typeface="Gilroy"/>
                <a:cs typeface="Gilroy"/>
              </a:rPr>
              <a:t>reduce</a:t>
            </a:r>
            <a:r>
              <a:rPr sz="746" spc="163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47" dirty="0">
                <a:solidFill>
                  <a:srgbClr val="FFFFFF"/>
                </a:solidFill>
                <a:latin typeface="Gilroy"/>
                <a:cs typeface="Gilroy"/>
              </a:rPr>
              <a:t>our</a:t>
            </a:r>
            <a:r>
              <a:rPr sz="746" spc="166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64" dirty="0">
                <a:solidFill>
                  <a:srgbClr val="FFFFFF"/>
                </a:solidFill>
                <a:latin typeface="Gilroy"/>
                <a:cs typeface="Gilroy"/>
              </a:rPr>
              <a:t>environmental</a:t>
            </a:r>
            <a:r>
              <a:rPr sz="746" spc="163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61" dirty="0">
                <a:solidFill>
                  <a:srgbClr val="FFFFFF"/>
                </a:solidFill>
                <a:latin typeface="Gilroy"/>
                <a:cs typeface="Gilroy"/>
              </a:rPr>
              <a:t>impact</a:t>
            </a:r>
            <a:r>
              <a:rPr sz="746" spc="163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47" dirty="0">
                <a:solidFill>
                  <a:srgbClr val="FFFFFF"/>
                </a:solidFill>
                <a:latin typeface="Gilroy"/>
                <a:cs typeface="Gilroy"/>
              </a:rPr>
              <a:t>and</a:t>
            </a:r>
            <a:r>
              <a:rPr sz="746" spc="163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54" dirty="0">
                <a:solidFill>
                  <a:srgbClr val="FFFFFF"/>
                </a:solidFill>
                <a:latin typeface="Gilroy"/>
                <a:cs typeface="Gilroy"/>
              </a:rPr>
              <a:t>improve</a:t>
            </a:r>
            <a:r>
              <a:rPr sz="746" spc="163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47" dirty="0">
                <a:solidFill>
                  <a:srgbClr val="FFFFFF"/>
                </a:solidFill>
                <a:latin typeface="Gilroy"/>
                <a:cs typeface="Gilroy"/>
              </a:rPr>
              <a:t>our</a:t>
            </a:r>
            <a:r>
              <a:rPr sz="746" spc="166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58" dirty="0">
                <a:solidFill>
                  <a:srgbClr val="FFFFFF"/>
                </a:solidFill>
                <a:latin typeface="Gilroy"/>
                <a:cs typeface="Gilroy"/>
              </a:rPr>
              <a:t>environmental </a:t>
            </a:r>
            <a:endParaRPr sz="746">
              <a:latin typeface="Gilroy"/>
              <a:cs typeface="Gilroy"/>
            </a:endParaRPr>
          </a:p>
          <a:p>
            <a:pPr marL="8616">
              <a:spcBef>
                <a:spcPts val="733"/>
              </a:spcBef>
            </a:pPr>
            <a:r>
              <a:rPr sz="746" spc="64" dirty="0">
                <a:solidFill>
                  <a:srgbClr val="FFFFFF"/>
                </a:solidFill>
                <a:latin typeface="Gilroy"/>
                <a:cs typeface="Gilroy"/>
              </a:rPr>
              <a:t>performance</a:t>
            </a:r>
            <a:r>
              <a:rPr sz="746" spc="153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37" dirty="0">
                <a:solidFill>
                  <a:srgbClr val="FFFFFF"/>
                </a:solidFill>
                <a:latin typeface="Gilroy"/>
                <a:cs typeface="Gilroy"/>
              </a:rPr>
              <a:t>as</a:t>
            </a:r>
            <a:r>
              <a:rPr sz="746" spc="163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37" dirty="0">
                <a:solidFill>
                  <a:srgbClr val="FFFFFF"/>
                </a:solidFill>
                <a:latin typeface="Gilroy"/>
                <a:cs typeface="Gilroy"/>
              </a:rPr>
              <a:t>an</a:t>
            </a:r>
            <a:r>
              <a:rPr sz="746" spc="159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58" dirty="0">
                <a:solidFill>
                  <a:srgbClr val="FFFFFF"/>
                </a:solidFill>
                <a:latin typeface="Gilroy"/>
                <a:cs typeface="Gilroy"/>
              </a:rPr>
              <a:t>integral</a:t>
            </a:r>
            <a:r>
              <a:rPr sz="746" spc="163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58" dirty="0">
                <a:solidFill>
                  <a:srgbClr val="FFFFFF"/>
                </a:solidFill>
                <a:latin typeface="Gilroy"/>
                <a:cs typeface="Gilroy"/>
              </a:rPr>
              <a:t>part</a:t>
            </a:r>
            <a:r>
              <a:rPr sz="746" spc="163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dirty="0">
                <a:solidFill>
                  <a:srgbClr val="FFFFFF"/>
                </a:solidFill>
                <a:latin typeface="Gilroy"/>
                <a:cs typeface="Gilroy"/>
              </a:rPr>
              <a:t>of</a:t>
            </a:r>
            <a:r>
              <a:rPr sz="746" spc="159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47" dirty="0">
                <a:solidFill>
                  <a:srgbClr val="FFFFFF"/>
                </a:solidFill>
                <a:latin typeface="Gilroy"/>
                <a:cs typeface="Gilroy"/>
              </a:rPr>
              <a:t>our</a:t>
            </a:r>
            <a:r>
              <a:rPr sz="746" spc="163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58" dirty="0">
                <a:solidFill>
                  <a:srgbClr val="FFFFFF"/>
                </a:solidFill>
                <a:latin typeface="Gilroy"/>
                <a:cs typeface="Gilroy"/>
              </a:rPr>
              <a:t>business</a:t>
            </a:r>
            <a:r>
              <a:rPr sz="746" spc="163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44" dirty="0">
                <a:solidFill>
                  <a:srgbClr val="FFFFFF"/>
                </a:solidFill>
                <a:latin typeface="Gilroy"/>
                <a:cs typeface="Gilroy"/>
              </a:rPr>
              <a:t>strategy.</a:t>
            </a:r>
            <a:endParaRPr sz="746">
              <a:latin typeface="Gilroy"/>
              <a:cs typeface="Gilroy"/>
            </a:endParaRPr>
          </a:p>
          <a:p>
            <a:pPr marL="8616" marR="3446">
              <a:lnSpc>
                <a:spcPct val="181800"/>
              </a:lnSpc>
            </a:pPr>
            <a:r>
              <a:rPr sz="746" spc="37" dirty="0">
                <a:solidFill>
                  <a:srgbClr val="FFFFFF"/>
                </a:solidFill>
                <a:latin typeface="Gilroy"/>
                <a:cs typeface="Gilroy"/>
              </a:rPr>
              <a:t>It</a:t>
            </a:r>
            <a:r>
              <a:rPr sz="746" spc="166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37" dirty="0">
                <a:solidFill>
                  <a:srgbClr val="FFFFFF"/>
                </a:solidFill>
                <a:latin typeface="Gilroy"/>
                <a:cs typeface="Gilroy"/>
              </a:rPr>
              <a:t>is</a:t>
            </a:r>
            <a:r>
              <a:rPr sz="746" spc="166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47" dirty="0">
                <a:solidFill>
                  <a:srgbClr val="FFFFFF"/>
                </a:solidFill>
                <a:latin typeface="Gilroy"/>
                <a:cs typeface="Gilroy"/>
              </a:rPr>
              <a:t>our</a:t>
            </a:r>
            <a:r>
              <a:rPr sz="746" spc="166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64" dirty="0">
                <a:solidFill>
                  <a:srgbClr val="FFFFFF"/>
                </a:solidFill>
                <a:latin typeface="Gilroy"/>
                <a:cs typeface="Gilroy"/>
              </a:rPr>
              <a:t>priority</a:t>
            </a:r>
            <a:r>
              <a:rPr sz="746" spc="166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dirty="0">
                <a:solidFill>
                  <a:srgbClr val="FFFFFF"/>
                </a:solidFill>
                <a:latin typeface="Gilroy"/>
                <a:cs typeface="Gilroy"/>
              </a:rPr>
              <a:t>to</a:t>
            </a:r>
            <a:r>
              <a:rPr sz="746" spc="166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61" dirty="0">
                <a:solidFill>
                  <a:srgbClr val="FFFFFF"/>
                </a:solidFill>
                <a:latin typeface="Gilroy"/>
                <a:cs typeface="Gilroy"/>
              </a:rPr>
              <a:t>encourage</a:t>
            </a:r>
            <a:r>
              <a:rPr sz="746" spc="166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47" dirty="0">
                <a:solidFill>
                  <a:srgbClr val="FFFFFF"/>
                </a:solidFill>
                <a:latin typeface="Gilroy"/>
                <a:cs typeface="Gilroy"/>
              </a:rPr>
              <a:t>our</a:t>
            </a:r>
            <a:r>
              <a:rPr sz="746" spc="166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58" dirty="0">
                <a:solidFill>
                  <a:srgbClr val="FFFFFF"/>
                </a:solidFill>
                <a:latin typeface="Gilroy"/>
                <a:cs typeface="Gilroy"/>
              </a:rPr>
              <a:t>customers,</a:t>
            </a:r>
            <a:r>
              <a:rPr sz="746" spc="166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61" dirty="0">
                <a:solidFill>
                  <a:srgbClr val="FFFFFF"/>
                </a:solidFill>
                <a:latin typeface="Gilroy"/>
                <a:cs typeface="Gilroy"/>
              </a:rPr>
              <a:t>suppliers</a:t>
            </a:r>
            <a:r>
              <a:rPr sz="746" spc="166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47" dirty="0">
                <a:solidFill>
                  <a:srgbClr val="FFFFFF"/>
                </a:solidFill>
                <a:latin typeface="Gilroy"/>
                <a:cs typeface="Gilroy"/>
              </a:rPr>
              <a:t>and</a:t>
            </a:r>
            <a:r>
              <a:rPr sz="746" spc="166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47" dirty="0">
                <a:solidFill>
                  <a:srgbClr val="FFFFFF"/>
                </a:solidFill>
                <a:latin typeface="Gilroy"/>
                <a:cs typeface="Gilroy"/>
              </a:rPr>
              <a:t>all</a:t>
            </a:r>
            <a:r>
              <a:rPr sz="746" spc="166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58" dirty="0">
                <a:solidFill>
                  <a:srgbClr val="FFFFFF"/>
                </a:solidFill>
                <a:latin typeface="Gilroy"/>
                <a:cs typeface="Gilroy"/>
              </a:rPr>
              <a:t>business</a:t>
            </a:r>
            <a:r>
              <a:rPr sz="746" spc="166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58" dirty="0">
                <a:solidFill>
                  <a:srgbClr val="FFFFFF"/>
                </a:solidFill>
                <a:latin typeface="Gilroy"/>
                <a:cs typeface="Gilroy"/>
              </a:rPr>
              <a:t>associates</a:t>
            </a:r>
            <a:r>
              <a:rPr sz="746" spc="166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dirty="0">
                <a:solidFill>
                  <a:srgbClr val="FFFFFF"/>
                </a:solidFill>
                <a:latin typeface="Gilroy"/>
                <a:cs typeface="Gilroy"/>
              </a:rPr>
              <a:t>to</a:t>
            </a:r>
            <a:r>
              <a:rPr sz="746" spc="170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20" dirty="0">
                <a:solidFill>
                  <a:srgbClr val="FFFFFF"/>
                </a:solidFill>
                <a:latin typeface="Gilroy"/>
                <a:cs typeface="Gilroy"/>
              </a:rPr>
              <a:t>do </a:t>
            </a:r>
            <a:r>
              <a:rPr sz="746" spc="47" dirty="0">
                <a:solidFill>
                  <a:srgbClr val="FFFFFF"/>
                </a:solidFill>
                <a:latin typeface="Gilroy"/>
                <a:cs typeface="Gilroy"/>
              </a:rPr>
              <a:t>the</a:t>
            </a:r>
            <a:r>
              <a:rPr sz="746" spc="155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44" dirty="0">
                <a:solidFill>
                  <a:srgbClr val="FFFFFF"/>
                </a:solidFill>
                <a:latin typeface="Gilroy"/>
                <a:cs typeface="Gilroy"/>
              </a:rPr>
              <a:t>same.</a:t>
            </a:r>
            <a:endParaRPr sz="746">
              <a:latin typeface="Gilroy"/>
              <a:cs typeface="Gilroy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39195" y="564541"/>
            <a:ext cx="4022908" cy="664263"/>
          </a:xfrm>
          <a:prstGeom prst="rect">
            <a:avLst/>
          </a:prstGeom>
        </p:spPr>
        <p:txBody>
          <a:bodyPr vert="horz" wrap="square" lIns="0" tIns="8615" rIns="0" bIns="0" rtlCol="0">
            <a:spAutoFit/>
          </a:bodyPr>
          <a:lstStyle/>
          <a:p>
            <a:pPr marL="8616">
              <a:spcBef>
                <a:spcPts val="68"/>
              </a:spcBef>
            </a:pPr>
            <a:r>
              <a:rPr sz="712" b="1" spc="58" dirty="0">
                <a:solidFill>
                  <a:srgbClr val="D6BCA4"/>
                </a:solidFill>
                <a:latin typeface="Gilroy Bold"/>
                <a:cs typeface="Gilroy Bold"/>
              </a:rPr>
              <a:t>ENVIRONMENTAL</a:t>
            </a:r>
            <a:r>
              <a:rPr sz="712" b="1" spc="159" dirty="0">
                <a:solidFill>
                  <a:srgbClr val="D6BCA4"/>
                </a:solidFill>
                <a:latin typeface="Gilroy Bold"/>
                <a:cs typeface="Gilroy Bold"/>
              </a:rPr>
              <a:t> </a:t>
            </a:r>
            <a:r>
              <a:rPr sz="712" b="1" spc="44" dirty="0">
                <a:solidFill>
                  <a:srgbClr val="D6BCA4"/>
                </a:solidFill>
                <a:latin typeface="Gilroy Bold"/>
                <a:cs typeface="Gilroy Bold"/>
              </a:rPr>
              <a:t>STATEMENT </a:t>
            </a:r>
            <a:endParaRPr sz="712">
              <a:latin typeface="Gilroy Bold"/>
              <a:cs typeface="Gilroy Bold"/>
            </a:endParaRPr>
          </a:p>
          <a:p>
            <a:pPr>
              <a:spcBef>
                <a:spcPts val="17"/>
              </a:spcBef>
            </a:pPr>
            <a:endParaRPr sz="1018">
              <a:latin typeface="Gilroy Bold"/>
              <a:cs typeface="Gilroy Bold"/>
            </a:endParaRPr>
          </a:p>
          <a:p>
            <a:pPr marL="8616" marR="3446">
              <a:lnSpc>
                <a:spcPct val="181800"/>
              </a:lnSpc>
              <a:spcBef>
                <a:spcPts val="3"/>
              </a:spcBef>
            </a:pPr>
            <a:r>
              <a:rPr sz="746" spc="64" dirty="0">
                <a:solidFill>
                  <a:srgbClr val="FFFFFF"/>
                </a:solidFill>
                <a:latin typeface="Gilroy"/>
                <a:cs typeface="Gilroy"/>
              </a:rPr>
              <a:t>Sandler</a:t>
            </a:r>
            <a:r>
              <a:rPr sz="746" spc="153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64" dirty="0">
                <a:solidFill>
                  <a:srgbClr val="FFFFFF"/>
                </a:solidFill>
                <a:latin typeface="Gilroy"/>
                <a:cs typeface="Gilroy"/>
              </a:rPr>
              <a:t>Seating</a:t>
            </a:r>
            <a:r>
              <a:rPr sz="746" spc="159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37" dirty="0">
                <a:solidFill>
                  <a:srgbClr val="FFFFFF"/>
                </a:solidFill>
                <a:latin typeface="Gilroy"/>
                <a:cs typeface="Gilroy"/>
              </a:rPr>
              <a:t>is</a:t>
            </a:r>
            <a:r>
              <a:rPr sz="746" spc="159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58" dirty="0">
                <a:solidFill>
                  <a:srgbClr val="FFFFFF"/>
                </a:solidFill>
                <a:latin typeface="Gilroy"/>
                <a:cs typeface="Gilroy"/>
              </a:rPr>
              <a:t>committed</a:t>
            </a:r>
            <a:r>
              <a:rPr sz="746" spc="159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dirty="0">
                <a:solidFill>
                  <a:srgbClr val="FFFFFF"/>
                </a:solidFill>
                <a:latin typeface="Gilroy"/>
                <a:cs typeface="Gilroy"/>
              </a:rPr>
              <a:t>to</a:t>
            </a:r>
            <a:r>
              <a:rPr sz="746" spc="159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64" dirty="0">
                <a:solidFill>
                  <a:srgbClr val="FFFFFF"/>
                </a:solidFill>
                <a:latin typeface="Gilroy"/>
                <a:cs typeface="Gilroy"/>
              </a:rPr>
              <a:t>achieving</a:t>
            </a:r>
            <a:r>
              <a:rPr sz="746" spc="159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54" dirty="0">
                <a:solidFill>
                  <a:srgbClr val="FFFFFF"/>
                </a:solidFill>
                <a:latin typeface="Gilroy"/>
                <a:cs typeface="Gilroy"/>
              </a:rPr>
              <a:t>good</a:t>
            </a:r>
            <a:r>
              <a:rPr sz="746" spc="159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64" dirty="0">
                <a:solidFill>
                  <a:srgbClr val="FFFFFF"/>
                </a:solidFill>
                <a:latin typeface="Gilroy"/>
                <a:cs typeface="Gilroy"/>
              </a:rPr>
              <a:t>environmental</a:t>
            </a:r>
            <a:r>
              <a:rPr sz="746" spc="159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61" dirty="0">
                <a:solidFill>
                  <a:srgbClr val="FFFFFF"/>
                </a:solidFill>
                <a:latin typeface="Gilroy"/>
                <a:cs typeface="Gilroy"/>
              </a:rPr>
              <a:t>practice</a:t>
            </a:r>
            <a:r>
              <a:rPr sz="746" spc="163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31" dirty="0">
                <a:solidFill>
                  <a:srgbClr val="FFFFFF"/>
                </a:solidFill>
                <a:latin typeface="Gilroy"/>
                <a:cs typeface="Gilroy"/>
              </a:rPr>
              <a:t>and </a:t>
            </a:r>
            <a:r>
              <a:rPr sz="746" spc="61" dirty="0">
                <a:solidFill>
                  <a:srgbClr val="FFFFFF"/>
                </a:solidFill>
                <a:latin typeface="Gilroy"/>
                <a:cs typeface="Gilroy"/>
              </a:rPr>
              <a:t>operating</a:t>
            </a:r>
            <a:r>
              <a:rPr sz="746" spc="153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37" dirty="0">
                <a:solidFill>
                  <a:srgbClr val="FFFFFF"/>
                </a:solidFill>
                <a:latin typeface="Gilroy"/>
                <a:cs typeface="Gilroy"/>
              </a:rPr>
              <a:t>in</a:t>
            </a:r>
            <a:r>
              <a:rPr sz="746" spc="163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dirty="0">
                <a:solidFill>
                  <a:srgbClr val="FFFFFF"/>
                </a:solidFill>
                <a:latin typeface="Gilroy"/>
                <a:cs typeface="Gilroy"/>
              </a:rPr>
              <a:t>a</a:t>
            </a:r>
            <a:r>
              <a:rPr sz="746" spc="163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61" dirty="0">
                <a:solidFill>
                  <a:srgbClr val="FFFFFF"/>
                </a:solidFill>
                <a:latin typeface="Gilroy"/>
                <a:cs typeface="Gilroy"/>
              </a:rPr>
              <a:t>sustainable</a:t>
            </a:r>
            <a:r>
              <a:rPr sz="746" spc="163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47" dirty="0">
                <a:solidFill>
                  <a:srgbClr val="FFFFFF"/>
                </a:solidFill>
                <a:latin typeface="Gilroy"/>
                <a:cs typeface="Gilroy"/>
              </a:rPr>
              <a:t>manner.</a:t>
            </a:r>
            <a:endParaRPr sz="746">
              <a:latin typeface="Gilroy"/>
              <a:cs typeface="Gilroy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833045" y="3018988"/>
            <a:ext cx="58153" cy="123474"/>
          </a:xfrm>
          <a:prstGeom prst="rect">
            <a:avLst/>
          </a:prstGeom>
        </p:spPr>
        <p:txBody>
          <a:bodyPr vert="horz" wrap="square" lIns="0" tIns="8615" rIns="0" bIns="0" rtlCol="0">
            <a:spAutoFit/>
          </a:bodyPr>
          <a:lstStyle/>
          <a:p>
            <a:pPr marL="8616">
              <a:spcBef>
                <a:spcPts val="68"/>
              </a:spcBef>
            </a:pPr>
            <a:r>
              <a:rPr sz="746" b="1" spc="-20" dirty="0">
                <a:solidFill>
                  <a:srgbClr val="FFFFFF"/>
                </a:solidFill>
                <a:latin typeface="Gotham Rounded Bold"/>
                <a:cs typeface="Gotham Rounded Bold"/>
              </a:rPr>
              <a:t>*</a:t>
            </a:r>
            <a:endParaRPr sz="746">
              <a:latin typeface="Gotham Rounded Bold"/>
              <a:cs typeface="Gotham Rounded Bold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955151" y="3006776"/>
            <a:ext cx="4105615" cy="721715"/>
          </a:xfrm>
          <a:prstGeom prst="rect">
            <a:avLst/>
          </a:prstGeom>
        </p:spPr>
        <p:txBody>
          <a:bodyPr vert="horz" wrap="square" lIns="0" tIns="8615" rIns="0" bIns="0" rtlCol="0">
            <a:spAutoFit/>
          </a:bodyPr>
          <a:lstStyle/>
          <a:p>
            <a:pPr marL="8616" algn="just">
              <a:spcBef>
                <a:spcPts val="68"/>
              </a:spcBef>
            </a:pPr>
            <a:r>
              <a:rPr sz="746" spc="58" dirty="0">
                <a:solidFill>
                  <a:srgbClr val="FFFFFF"/>
                </a:solidFill>
                <a:latin typeface="Gilroy"/>
                <a:cs typeface="Gilroy"/>
              </a:rPr>
              <a:t>Please</a:t>
            </a:r>
            <a:r>
              <a:rPr sz="746" spc="183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47" dirty="0">
                <a:solidFill>
                  <a:srgbClr val="FFFFFF"/>
                </a:solidFill>
                <a:latin typeface="Gilroy"/>
                <a:cs typeface="Gilroy"/>
              </a:rPr>
              <a:t>note</a:t>
            </a:r>
            <a:r>
              <a:rPr sz="746" spc="190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54" dirty="0">
                <a:solidFill>
                  <a:srgbClr val="FFFFFF"/>
                </a:solidFill>
                <a:latin typeface="Gilroy"/>
                <a:cs typeface="Gilroy"/>
              </a:rPr>
              <a:t>that</a:t>
            </a:r>
            <a:r>
              <a:rPr sz="746" spc="190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58" dirty="0">
                <a:solidFill>
                  <a:srgbClr val="FFFFFF"/>
                </a:solidFill>
                <a:latin typeface="Gilroy"/>
                <a:cs typeface="Gilroy"/>
              </a:rPr>
              <a:t>colors</a:t>
            </a:r>
            <a:r>
              <a:rPr sz="746" spc="190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54" dirty="0">
                <a:solidFill>
                  <a:srgbClr val="FFFFFF"/>
                </a:solidFill>
                <a:latin typeface="Gilroy"/>
                <a:cs typeface="Gilroy"/>
              </a:rPr>
              <a:t>shown</a:t>
            </a:r>
            <a:r>
              <a:rPr sz="746" spc="190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37" dirty="0">
                <a:solidFill>
                  <a:srgbClr val="FFFFFF"/>
                </a:solidFill>
                <a:latin typeface="Gilroy"/>
                <a:cs typeface="Gilroy"/>
              </a:rPr>
              <a:t>in</a:t>
            </a:r>
            <a:r>
              <a:rPr sz="746" spc="190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54" dirty="0">
                <a:solidFill>
                  <a:srgbClr val="FFFFFF"/>
                </a:solidFill>
                <a:latin typeface="Gilroy"/>
                <a:cs typeface="Gilroy"/>
              </a:rPr>
              <a:t>this</a:t>
            </a:r>
            <a:r>
              <a:rPr sz="746" spc="190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58" dirty="0">
                <a:solidFill>
                  <a:srgbClr val="FFFFFF"/>
                </a:solidFill>
                <a:latin typeface="Gilroy"/>
                <a:cs typeface="Gilroy"/>
              </a:rPr>
              <a:t>catalog</a:t>
            </a:r>
            <a:r>
              <a:rPr sz="746" spc="190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41" dirty="0">
                <a:solidFill>
                  <a:srgbClr val="FFFFFF"/>
                </a:solidFill>
                <a:latin typeface="Gilroy"/>
                <a:cs typeface="Gilroy"/>
              </a:rPr>
              <a:t>are</a:t>
            </a:r>
            <a:r>
              <a:rPr sz="746" spc="190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61" dirty="0">
                <a:solidFill>
                  <a:srgbClr val="FFFFFF"/>
                </a:solidFill>
                <a:latin typeface="Gilroy"/>
                <a:cs typeface="Gilroy"/>
              </a:rPr>
              <a:t>within</a:t>
            </a:r>
            <a:r>
              <a:rPr sz="746" spc="190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47" dirty="0">
                <a:solidFill>
                  <a:srgbClr val="FFFFFF"/>
                </a:solidFill>
                <a:latin typeface="Gilroy"/>
                <a:cs typeface="Gilroy"/>
              </a:rPr>
              <a:t>the</a:t>
            </a:r>
            <a:r>
              <a:rPr sz="746" spc="190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64" dirty="0">
                <a:solidFill>
                  <a:srgbClr val="FFFFFF"/>
                </a:solidFill>
                <a:latin typeface="Gilroy"/>
                <a:cs typeface="Gilroy"/>
              </a:rPr>
              <a:t>limitations</a:t>
            </a:r>
            <a:r>
              <a:rPr sz="746" spc="190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dirty="0">
                <a:solidFill>
                  <a:srgbClr val="FFFFFF"/>
                </a:solidFill>
                <a:latin typeface="Gilroy"/>
                <a:cs typeface="Gilroy"/>
              </a:rPr>
              <a:t>of</a:t>
            </a:r>
            <a:r>
              <a:rPr sz="746" spc="193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31" dirty="0">
                <a:solidFill>
                  <a:srgbClr val="FFFFFF"/>
                </a:solidFill>
                <a:latin typeface="Gilroy"/>
                <a:cs typeface="Gilroy"/>
              </a:rPr>
              <a:t>the </a:t>
            </a:r>
            <a:endParaRPr sz="746">
              <a:latin typeface="Gilroy"/>
              <a:cs typeface="Gilroy"/>
            </a:endParaRPr>
          </a:p>
          <a:p>
            <a:pPr marL="8616" marR="3446" algn="just">
              <a:lnSpc>
                <a:spcPct val="181800"/>
              </a:lnSpc>
            </a:pPr>
            <a:r>
              <a:rPr sz="746" spc="64" dirty="0">
                <a:solidFill>
                  <a:srgbClr val="FFFFFF"/>
                </a:solidFill>
                <a:latin typeface="Gilroy"/>
                <a:cs typeface="Gilroy"/>
              </a:rPr>
              <a:t>printing</a:t>
            </a:r>
            <a:r>
              <a:rPr sz="746" spc="98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51" dirty="0">
                <a:solidFill>
                  <a:srgbClr val="FFFFFF"/>
                </a:solidFill>
                <a:latin typeface="Gilroy"/>
                <a:cs typeface="Gilroy"/>
              </a:rPr>
              <a:t>process</a:t>
            </a:r>
            <a:r>
              <a:rPr sz="746" spc="105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47" dirty="0">
                <a:solidFill>
                  <a:srgbClr val="FFFFFF"/>
                </a:solidFill>
                <a:latin typeface="Gilroy"/>
                <a:cs typeface="Gilroy"/>
              </a:rPr>
              <a:t>and</a:t>
            </a:r>
            <a:r>
              <a:rPr sz="746" spc="109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47" dirty="0">
                <a:solidFill>
                  <a:srgbClr val="FFFFFF"/>
                </a:solidFill>
                <a:latin typeface="Gilroy"/>
                <a:cs typeface="Gilroy"/>
              </a:rPr>
              <a:t>can</a:t>
            </a:r>
            <a:r>
              <a:rPr sz="746" spc="105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51" dirty="0">
                <a:solidFill>
                  <a:srgbClr val="FFFFFF"/>
                </a:solidFill>
                <a:latin typeface="Gilroy"/>
                <a:cs typeface="Gilroy"/>
              </a:rPr>
              <a:t>vary</a:t>
            </a:r>
            <a:r>
              <a:rPr sz="746" spc="105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47" dirty="0">
                <a:solidFill>
                  <a:srgbClr val="FFFFFF"/>
                </a:solidFill>
                <a:latin typeface="Gilroy"/>
                <a:cs typeface="Gilroy"/>
              </a:rPr>
              <a:t>from</a:t>
            </a:r>
            <a:r>
              <a:rPr sz="746" spc="109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47" dirty="0">
                <a:solidFill>
                  <a:srgbClr val="FFFFFF"/>
                </a:solidFill>
                <a:latin typeface="Gilroy"/>
                <a:cs typeface="Gilroy"/>
              </a:rPr>
              <a:t>our</a:t>
            </a:r>
            <a:r>
              <a:rPr sz="746" spc="105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61" dirty="0">
                <a:solidFill>
                  <a:srgbClr val="FFFFFF"/>
                </a:solidFill>
                <a:latin typeface="Gilroy"/>
                <a:cs typeface="Gilroy"/>
              </a:rPr>
              <a:t>actual</a:t>
            </a:r>
            <a:r>
              <a:rPr sz="746" spc="105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61" dirty="0">
                <a:solidFill>
                  <a:srgbClr val="FFFFFF"/>
                </a:solidFill>
                <a:latin typeface="Gilroy"/>
                <a:cs typeface="Gilroy"/>
              </a:rPr>
              <a:t>finish</a:t>
            </a:r>
            <a:r>
              <a:rPr sz="746" spc="109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58" dirty="0">
                <a:solidFill>
                  <a:srgbClr val="FFFFFF"/>
                </a:solidFill>
                <a:latin typeface="Gilroy"/>
                <a:cs typeface="Gilroy"/>
              </a:rPr>
              <a:t>colors.</a:t>
            </a:r>
            <a:r>
              <a:rPr sz="746" spc="105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58" dirty="0">
                <a:solidFill>
                  <a:srgbClr val="FFFFFF"/>
                </a:solidFill>
                <a:latin typeface="Gilroy"/>
                <a:cs typeface="Gilroy"/>
              </a:rPr>
              <a:t>Whenever</a:t>
            </a:r>
            <a:r>
              <a:rPr sz="746" spc="105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47" dirty="0">
                <a:solidFill>
                  <a:srgbClr val="FFFFFF"/>
                </a:solidFill>
                <a:latin typeface="Gilroy"/>
                <a:cs typeface="Gilroy"/>
              </a:rPr>
              <a:t>the</a:t>
            </a:r>
            <a:r>
              <a:rPr sz="746" spc="109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44" dirty="0">
                <a:solidFill>
                  <a:srgbClr val="FFFFFF"/>
                </a:solidFill>
                <a:latin typeface="Gilroy"/>
                <a:cs typeface="Gilroy"/>
              </a:rPr>
              <a:t>exact </a:t>
            </a:r>
            <a:r>
              <a:rPr sz="746" spc="58" dirty="0">
                <a:solidFill>
                  <a:srgbClr val="FFFFFF"/>
                </a:solidFill>
                <a:latin typeface="Gilroy"/>
                <a:cs typeface="Gilroy"/>
              </a:rPr>
              <a:t>shade</a:t>
            </a:r>
            <a:r>
              <a:rPr sz="746" spc="200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dirty="0">
                <a:solidFill>
                  <a:srgbClr val="FFFFFF"/>
                </a:solidFill>
                <a:latin typeface="Gilroy"/>
                <a:cs typeface="Gilroy"/>
              </a:rPr>
              <a:t>of</a:t>
            </a:r>
            <a:r>
              <a:rPr sz="746" spc="210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dirty="0">
                <a:solidFill>
                  <a:srgbClr val="FFFFFF"/>
                </a:solidFill>
                <a:latin typeface="Gilroy"/>
                <a:cs typeface="Gilroy"/>
              </a:rPr>
              <a:t>a</a:t>
            </a:r>
            <a:r>
              <a:rPr sz="746" spc="210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58" dirty="0">
                <a:solidFill>
                  <a:srgbClr val="FFFFFF"/>
                </a:solidFill>
                <a:latin typeface="Gilroy"/>
                <a:cs typeface="Gilroy"/>
              </a:rPr>
              <a:t>color</a:t>
            </a:r>
            <a:r>
              <a:rPr sz="746" spc="210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37" dirty="0">
                <a:solidFill>
                  <a:srgbClr val="FFFFFF"/>
                </a:solidFill>
                <a:latin typeface="Gilroy"/>
                <a:cs typeface="Gilroy"/>
              </a:rPr>
              <a:t>is</a:t>
            </a:r>
            <a:r>
              <a:rPr sz="746" spc="210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64" dirty="0">
                <a:solidFill>
                  <a:srgbClr val="FFFFFF"/>
                </a:solidFill>
                <a:latin typeface="Gilroy"/>
                <a:cs typeface="Gilroy"/>
              </a:rPr>
              <a:t>critical</a:t>
            </a:r>
            <a:r>
              <a:rPr sz="746" spc="210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58" dirty="0">
                <a:solidFill>
                  <a:srgbClr val="FFFFFF"/>
                </a:solidFill>
                <a:latin typeface="Gilroy"/>
                <a:cs typeface="Gilroy"/>
              </a:rPr>
              <a:t>please</a:t>
            </a:r>
            <a:r>
              <a:rPr sz="746" spc="210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54" dirty="0">
                <a:solidFill>
                  <a:srgbClr val="FFFFFF"/>
                </a:solidFill>
                <a:latin typeface="Gilroy"/>
                <a:cs typeface="Gilroy"/>
              </a:rPr>
              <a:t>request</a:t>
            </a:r>
            <a:r>
              <a:rPr sz="746" spc="207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dirty="0">
                <a:solidFill>
                  <a:srgbClr val="FFFFFF"/>
                </a:solidFill>
                <a:latin typeface="Gilroy"/>
                <a:cs typeface="Gilroy"/>
              </a:rPr>
              <a:t>a</a:t>
            </a:r>
            <a:r>
              <a:rPr sz="746" spc="210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61" dirty="0">
                <a:solidFill>
                  <a:srgbClr val="FFFFFF"/>
                </a:solidFill>
                <a:latin typeface="Gilroy"/>
                <a:cs typeface="Gilroy"/>
              </a:rPr>
              <a:t>finish</a:t>
            </a:r>
            <a:r>
              <a:rPr sz="746" spc="210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58" dirty="0">
                <a:solidFill>
                  <a:srgbClr val="FFFFFF"/>
                </a:solidFill>
                <a:latin typeface="Gilroy"/>
                <a:cs typeface="Gilroy"/>
              </a:rPr>
              <a:t>sample</a:t>
            </a:r>
            <a:r>
              <a:rPr sz="746" spc="210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58" dirty="0">
                <a:solidFill>
                  <a:srgbClr val="FFFFFF"/>
                </a:solidFill>
                <a:latin typeface="Gilroy"/>
                <a:cs typeface="Gilroy"/>
              </a:rPr>
              <a:t>prior</a:t>
            </a:r>
            <a:r>
              <a:rPr sz="746" spc="210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dirty="0">
                <a:solidFill>
                  <a:srgbClr val="FFFFFF"/>
                </a:solidFill>
                <a:latin typeface="Gilroy"/>
                <a:cs typeface="Gilroy"/>
              </a:rPr>
              <a:t>to</a:t>
            </a:r>
            <a:r>
              <a:rPr sz="746" spc="210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61" dirty="0">
                <a:solidFill>
                  <a:srgbClr val="FFFFFF"/>
                </a:solidFill>
                <a:latin typeface="Gilroy"/>
                <a:cs typeface="Gilroy"/>
              </a:rPr>
              <a:t>placing</a:t>
            </a:r>
            <a:r>
              <a:rPr sz="746" spc="210" dirty="0">
                <a:solidFill>
                  <a:srgbClr val="FFFFFF"/>
                </a:solidFill>
                <a:latin typeface="Gilroy"/>
                <a:cs typeface="Gilroy"/>
              </a:rPr>
              <a:t> </a:t>
            </a:r>
            <a:r>
              <a:rPr sz="746" spc="20" dirty="0">
                <a:solidFill>
                  <a:srgbClr val="FFFFFF"/>
                </a:solidFill>
                <a:latin typeface="Gilroy"/>
                <a:cs typeface="Gilroy"/>
              </a:rPr>
              <a:t>an </a:t>
            </a:r>
            <a:r>
              <a:rPr sz="746" spc="41" dirty="0">
                <a:solidFill>
                  <a:srgbClr val="FFFFFF"/>
                </a:solidFill>
                <a:latin typeface="Gilroy"/>
                <a:cs typeface="Gilroy"/>
              </a:rPr>
              <a:t>order.</a:t>
            </a:r>
            <a:endParaRPr sz="746">
              <a:latin typeface="Gilroy"/>
              <a:cs typeface="Gilroy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rown leather chair in a room&#10;&#10;Description automatically generated">
            <a:extLst>
              <a:ext uri="{FF2B5EF4-FFF2-40B4-BE49-F238E27FC236}">
                <a16:creationId xmlns:a16="http://schemas.microsoft.com/office/drawing/2014/main" id="{3F635A96-0E62-75DD-0F1E-CC82163796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" y="794"/>
            <a:ext cx="11877675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5111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35505" y="6445104"/>
            <a:ext cx="1592536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87"/>
              </a:lnSpc>
              <a:tabLst>
                <a:tab pos="1549530" algn="l"/>
              </a:tabLst>
            </a:pPr>
            <a:r>
              <a:rPr sz="678" spc="31" dirty="0">
                <a:latin typeface="Gilroy"/>
                <a:cs typeface="Gilroy"/>
              </a:rPr>
              <a:t>LAMMHULTS</a:t>
            </a:r>
            <a:r>
              <a:rPr sz="678" spc="71" dirty="0">
                <a:latin typeface="Gilroy"/>
                <a:cs typeface="Gilroy"/>
              </a:rPr>
              <a:t> </a:t>
            </a:r>
            <a:r>
              <a:rPr sz="678" spc="27" dirty="0">
                <a:latin typeface="Gilroy"/>
                <a:cs typeface="Gilroy"/>
              </a:rPr>
              <a:t>COLLECTION</a:t>
            </a:r>
            <a:r>
              <a:rPr sz="678" dirty="0">
                <a:latin typeface="Gilroy"/>
                <a:cs typeface="Gilroy"/>
              </a:rPr>
              <a:t>	</a:t>
            </a:r>
            <a:r>
              <a:rPr sz="611" spc="-34" dirty="0">
                <a:latin typeface="Gilroy"/>
                <a:cs typeface="Gilroy"/>
              </a:rPr>
              <a:t>8</a:t>
            </a:r>
            <a:endParaRPr sz="611">
              <a:latin typeface="Gilroy"/>
              <a:cs typeface="Gilroy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512581" y="6441658"/>
            <a:ext cx="58584" cy="102699"/>
          </a:xfrm>
          <a:prstGeom prst="rect">
            <a:avLst/>
          </a:prstGeom>
        </p:spPr>
        <p:txBody>
          <a:bodyPr vert="horz" wrap="square" lIns="0" tIns="8615" rIns="0" bIns="0" rtlCol="0">
            <a:spAutoFit/>
          </a:bodyPr>
          <a:lstStyle/>
          <a:p>
            <a:pPr marL="8616">
              <a:spcBef>
                <a:spcPts val="68"/>
              </a:spcBef>
            </a:pPr>
            <a:r>
              <a:rPr sz="611" dirty="0">
                <a:latin typeface="Gilroy"/>
                <a:cs typeface="Gilroy"/>
              </a:rPr>
              <a:t>9</a:t>
            </a:r>
            <a:endParaRPr sz="611">
              <a:latin typeface="Gilroy"/>
              <a:cs typeface="Gilroy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961262" y="6433043"/>
            <a:ext cx="1144110" cy="113023"/>
          </a:xfrm>
          <a:prstGeom prst="rect">
            <a:avLst/>
          </a:prstGeom>
        </p:spPr>
        <p:txBody>
          <a:bodyPr vert="horz" wrap="square" lIns="0" tIns="8615" rIns="0" bIns="0" rtlCol="0">
            <a:spAutoFit/>
          </a:bodyPr>
          <a:lstStyle/>
          <a:p>
            <a:pPr marL="8616">
              <a:spcBef>
                <a:spcPts val="68"/>
              </a:spcBef>
            </a:pPr>
            <a:r>
              <a:rPr sz="678" spc="31" dirty="0">
                <a:latin typeface="Gilroy"/>
                <a:cs typeface="Gilroy"/>
              </a:rPr>
              <a:t>LAMMHULTS</a:t>
            </a:r>
            <a:r>
              <a:rPr sz="678" spc="71" dirty="0">
                <a:latin typeface="Gilroy"/>
                <a:cs typeface="Gilroy"/>
              </a:rPr>
              <a:t> </a:t>
            </a:r>
            <a:r>
              <a:rPr sz="678" spc="31" dirty="0">
                <a:latin typeface="Gilroy"/>
                <a:cs typeface="Gilroy"/>
              </a:rPr>
              <a:t>COLLECTION</a:t>
            </a:r>
            <a:endParaRPr sz="678">
              <a:latin typeface="Gilroy"/>
              <a:cs typeface="Gilroy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849" y="310150"/>
            <a:ext cx="5314072" cy="6217660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951933" y="954065"/>
            <a:ext cx="3914786" cy="1089251"/>
          </a:xfrm>
          <a:prstGeom prst="rect">
            <a:avLst/>
          </a:prstGeom>
        </p:spPr>
        <p:txBody>
          <a:bodyPr vert="horz" wrap="square" lIns="0" tIns="8615" rIns="0" bIns="0" rtlCol="0">
            <a:spAutoFit/>
          </a:bodyPr>
          <a:lstStyle/>
          <a:p>
            <a:pPr algn="ctr">
              <a:spcBef>
                <a:spcPts val="68"/>
              </a:spcBef>
            </a:pPr>
            <a:r>
              <a:rPr sz="4884" spc="64" dirty="0">
                <a:solidFill>
                  <a:srgbClr val="000000"/>
                </a:solidFill>
              </a:rPr>
              <a:t>Atlas</a:t>
            </a:r>
            <a:r>
              <a:rPr sz="4884" spc="251" dirty="0">
                <a:solidFill>
                  <a:srgbClr val="000000"/>
                </a:solidFill>
              </a:rPr>
              <a:t> </a:t>
            </a:r>
            <a:r>
              <a:rPr sz="4884" spc="105" dirty="0">
                <a:solidFill>
                  <a:srgbClr val="000000"/>
                </a:solidFill>
              </a:rPr>
              <a:t>Air</a:t>
            </a:r>
            <a:endParaRPr sz="4884"/>
          </a:p>
          <a:p>
            <a:pPr algn="ctr">
              <a:spcBef>
                <a:spcPts val="1119"/>
              </a:spcBef>
            </a:pPr>
            <a:r>
              <a:rPr sz="1221" b="0" spc="47" dirty="0">
                <a:solidFill>
                  <a:srgbClr val="000000"/>
                </a:solidFill>
                <a:latin typeface="Gilroy"/>
                <a:cs typeface="Gilroy"/>
              </a:rPr>
              <a:t>Design:</a:t>
            </a:r>
            <a:r>
              <a:rPr sz="1221" b="0" spc="155" dirty="0">
                <a:solidFill>
                  <a:srgbClr val="000000"/>
                </a:solidFill>
                <a:latin typeface="Gilroy"/>
                <a:cs typeface="Gilroy"/>
              </a:rPr>
              <a:t> </a:t>
            </a:r>
            <a:r>
              <a:rPr sz="1221" b="0" spc="47" dirty="0">
                <a:solidFill>
                  <a:srgbClr val="000000"/>
                </a:solidFill>
                <a:latin typeface="Gilroy"/>
                <a:cs typeface="Gilroy"/>
              </a:rPr>
              <a:t>Johannes</a:t>
            </a:r>
            <a:r>
              <a:rPr sz="1221" b="0" spc="155" dirty="0">
                <a:solidFill>
                  <a:srgbClr val="000000"/>
                </a:solidFill>
                <a:latin typeface="Gilroy"/>
                <a:cs typeface="Gilroy"/>
              </a:rPr>
              <a:t> </a:t>
            </a:r>
            <a:r>
              <a:rPr sz="1221" b="0" spc="44" dirty="0">
                <a:solidFill>
                  <a:srgbClr val="000000"/>
                </a:solidFill>
                <a:latin typeface="Gilroy"/>
                <a:cs typeface="Gilroy"/>
              </a:rPr>
              <a:t>Foersom</a:t>
            </a:r>
            <a:r>
              <a:rPr sz="1221" b="0" spc="159" dirty="0">
                <a:solidFill>
                  <a:srgbClr val="000000"/>
                </a:solidFill>
                <a:latin typeface="Gilroy"/>
                <a:cs typeface="Gilroy"/>
              </a:rPr>
              <a:t> </a:t>
            </a:r>
            <a:r>
              <a:rPr sz="1221" b="0" dirty="0">
                <a:solidFill>
                  <a:srgbClr val="000000"/>
                </a:solidFill>
                <a:latin typeface="Gilroy"/>
                <a:cs typeface="Gilroy"/>
              </a:rPr>
              <a:t>&amp;</a:t>
            </a:r>
            <a:r>
              <a:rPr sz="1221" b="0" spc="155" dirty="0">
                <a:solidFill>
                  <a:srgbClr val="000000"/>
                </a:solidFill>
                <a:latin typeface="Gilroy"/>
                <a:cs typeface="Gilroy"/>
              </a:rPr>
              <a:t> </a:t>
            </a:r>
            <a:r>
              <a:rPr sz="1221" b="0" dirty="0">
                <a:solidFill>
                  <a:srgbClr val="000000"/>
                </a:solidFill>
                <a:latin typeface="Gilroy"/>
                <a:cs typeface="Gilroy"/>
              </a:rPr>
              <a:t>Peter</a:t>
            </a:r>
            <a:r>
              <a:rPr sz="1221" b="0" spc="159" dirty="0">
                <a:solidFill>
                  <a:srgbClr val="000000"/>
                </a:solidFill>
                <a:latin typeface="Gilroy"/>
                <a:cs typeface="Gilroy"/>
              </a:rPr>
              <a:t> </a:t>
            </a:r>
            <a:r>
              <a:rPr sz="1221" b="0" spc="58" dirty="0">
                <a:solidFill>
                  <a:srgbClr val="000000"/>
                </a:solidFill>
                <a:latin typeface="Gilroy"/>
                <a:cs typeface="Gilroy"/>
              </a:rPr>
              <a:t>Hiort-</a:t>
            </a:r>
            <a:r>
              <a:rPr sz="1221" b="0" spc="37" dirty="0">
                <a:solidFill>
                  <a:srgbClr val="000000"/>
                </a:solidFill>
                <a:latin typeface="Gilroy"/>
                <a:cs typeface="Gilroy"/>
              </a:rPr>
              <a:t>Lorenzen</a:t>
            </a:r>
            <a:endParaRPr sz="1221">
              <a:latin typeface="Gilroy"/>
              <a:cs typeface="Gilroy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900203" y="2916241"/>
            <a:ext cx="4179706" cy="2474952"/>
          </a:xfrm>
          <a:prstGeom prst="rect">
            <a:avLst/>
          </a:prstGeom>
        </p:spPr>
        <p:txBody>
          <a:bodyPr vert="horz" wrap="square" lIns="0" tIns="8615" rIns="0" bIns="0" rtlCol="0">
            <a:spAutoFit/>
          </a:bodyPr>
          <a:lstStyle/>
          <a:p>
            <a:pPr marL="8616" marR="148190">
              <a:lnSpc>
                <a:spcPct val="154800"/>
              </a:lnSpc>
              <a:spcBef>
                <a:spcPts val="68"/>
              </a:spcBef>
            </a:pPr>
            <a:r>
              <a:rPr sz="950" dirty="0">
                <a:latin typeface="Gilroy"/>
                <a:cs typeface="Gilroy"/>
              </a:rPr>
              <a:t>Atlas</a:t>
            </a:r>
            <a:r>
              <a:rPr sz="950" spc="-1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Air</a:t>
            </a:r>
            <a:r>
              <a:rPr sz="950" spc="-14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combines</a:t>
            </a:r>
            <a:r>
              <a:rPr sz="950" spc="-14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qualities</a:t>
            </a:r>
            <a:r>
              <a:rPr sz="950" spc="-14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such</a:t>
            </a:r>
            <a:r>
              <a:rPr sz="950" spc="-14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as</a:t>
            </a:r>
            <a:r>
              <a:rPr sz="950" spc="-17" dirty="0">
                <a:latin typeface="Gilroy"/>
                <a:cs typeface="Gilroy"/>
              </a:rPr>
              <a:t> </a:t>
            </a:r>
            <a:r>
              <a:rPr sz="950" spc="-7" dirty="0">
                <a:latin typeface="Gilroy"/>
                <a:cs typeface="Gilroy"/>
              </a:rPr>
              <a:t>sustainability,</a:t>
            </a:r>
            <a:r>
              <a:rPr sz="950" spc="-14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elegant</a:t>
            </a:r>
            <a:r>
              <a:rPr sz="950" spc="-14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form,</a:t>
            </a:r>
            <a:r>
              <a:rPr sz="950" spc="-14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thin</a:t>
            </a:r>
            <a:r>
              <a:rPr sz="950" spc="-14" dirty="0">
                <a:latin typeface="Gilroy"/>
                <a:cs typeface="Gilroy"/>
              </a:rPr>
              <a:t> </a:t>
            </a:r>
            <a:r>
              <a:rPr sz="950" spc="-7" dirty="0">
                <a:latin typeface="Gilroy"/>
                <a:cs typeface="Gilroy"/>
              </a:rPr>
              <a:t>lines, lightness,</a:t>
            </a:r>
            <a:r>
              <a:rPr sz="950" spc="-10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and</a:t>
            </a:r>
            <a:r>
              <a:rPr sz="950" spc="-7" dirty="0">
                <a:latin typeface="Gilroy"/>
                <a:cs typeface="Gilroy"/>
              </a:rPr>
              <a:t> exceptional</a:t>
            </a:r>
            <a:r>
              <a:rPr sz="950" spc="-10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comfort.</a:t>
            </a:r>
            <a:r>
              <a:rPr sz="950" spc="-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It</a:t>
            </a:r>
            <a:r>
              <a:rPr sz="950" spc="-10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is</a:t>
            </a:r>
            <a:r>
              <a:rPr sz="950" spc="-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an</a:t>
            </a:r>
            <a:r>
              <a:rPr sz="950" spc="-10" dirty="0">
                <a:latin typeface="Gilroy"/>
                <a:cs typeface="Gilroy"/>
              </a:rPr>
              <a:t> </a:t>
            </a:r>
            <a:r>
              <a:rPr sz="950" spc="-14" dirty="0">
                <a:latin typeface="Gilroy"/>
                <a:cs typeface="Gilroy"/>
              </a:rPr>
              <a:t>office</a:t>
            </a:r>
            <a:r>
              <a:rPr sz="950" spc="-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chair</a:t>
            </a:r>
            <a:r>
              <a:rPr sz="950" spc="-10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that</a:t>
            </a:r>
            <a:r>
              <a:rPr sz="950" spc="-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lets</a:t>
            </a:r>
            <a:r>
              <a:rPr sz="950" spc="-10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you</a:t>
            </a:r>
            <a:r>
              <a:rPr sz="950" spc="-7" dirty="0">
                <a:latin typeface="Gilroy"/>
                <a:cs typeface="Gilroy"/>
              </a:rPr>
              <a:t> </a:t>
            </a:r>
            <a:r>
              <a:rPr sz="950" spc="-14" dirty="0">
                <a:latin typeface="Gilroy"/>
                <a:cs typeface="Gilroy"/>
              </a:rPr>
              <a:t>work</a:t>
            </a:r>
            <a:endParaRPr sz="950" dirty="0">
              <a:latin typeface="Gilroy"/>
              <a:cs typeface="Gilroy"/>
            </a:endParaRPr>
          </a:p>
          <a:p>
            <a:pPr marL="8616" marR="3446">
              <a:lnSpc>
                <a:spcPct val="154800"/>
              </a:lnSpc>
            </a:pPr>
            <a:r>
              <a:rPr sz="950" dirty="0">
                <a:latin typeface="Gilroy"/>
                <a:cs typeface="Gilroy"/>
              </a:rPr>
              <a:t>in</a:t>
            </a:r>
            <a:r>
              <a:rPr sz="950" spc="-20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comfort</a:t>
            </a:r>
            <a:r>
              <a:rPr sz="950" spc="-10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and</a:t>
            </a:r>
            <a:r>
              <a:rPr sz="950" spc="-10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peace</a:t>
            </a:r>
            <a:r>
              <a:rPr sz="950" spc="-10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—</a:t>
            </a:r>
            <a:r>
              <a:rPr sz="950" spc="-10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by</a:t>
            </a:r>
            <a:r>
              <a:rPr sz="950" spc="-10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supporting</a:t>
            </a:r>
            <a:r>
              <a:rPr sz="950" spc="-14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your</a:t>
            </a:r>
            <a:r>
              <a:rPr sz="950" spc="-10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body</a:t>
            </a:r>
            <a:r>
              <a:rPr sz="950" spc="-10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properly</a:t>
            </a:r>
            <a:r>
              <a:rPr sz="950" spc="-10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and</a:t>
            </a:r>
            <a:r>
              <a:rPr sz="950" spc="-10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allowing</a:t>
            </a:r>
            <a:r>
              <a:rPr sz="950" spc="-10" dirty="0">
                <a:latin typeface="Gilroy"/>
                <a:cs typeface="Gilroy"/>
              </a:rPr>
              <a:t> </a:t>
            </a:r>
            <a:r>
              <a:rPr sz="950" spc="-17" dirty="0">
                <a:latin typeface="Gilroy"/>
                <a:cs typeface="Gilroy"/>
              </a:rPr>
              <a:t>you </a:t>
            </a:r>
            <a:r>
              <a:rPr sz="950" dirty="0">
                <a:latin typeface="Gilroy"/>
                <a:cs typeface="Gilroy"/>
              </a:rPr>
              <a:t>to</a:t>
            </a:r>
            <a:r>
              <a:rPr sz="950" spc="-20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move</a:t>
            </a:r>
            <a:r>
              <a:rPr sz="950" spc="-20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it</a:t>
            </a:r>
            <a:r>
              <a:rPr sz="950" spc="-20" dirty="0">
                <a:latin typeface="Gilroy"/>
                <a:cs typeface="Gilroy"/>
              </a:rPr>
              <a:t> </a:t>
            </a:r>
            <a:r>
              <a:rPr sz="950" spc="-14" dirty="0">
                <a:latin typeface="Gilroy"/>
                <a:cs typeface="Gilroy"/>
              </a:rPr>
              <a:t>freely.</a:t>
            </a:r>
            <a:r>
              <a:rPr sz="950" spc="-20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Atlas</a:t>
            </a:r>
            <a:r>
              <a:rPr sz="950" spc="-1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Air’s</a:t>
            </a:r>
            <a:r>
              <a:rPr sz="950" spc="-20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lightness</a:t>
            </a:r>
            <a:r>
              <a:rPr sz="950" spc="-20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is</a:t>
            </a:r>
            <a:r>
              <a:rPr sz="950" spc="-20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not</a:t>
            </a:r>
            <a:r>
              <a:rPr sz="950" spc="-20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only</a:t>
            </a:r>
            <a:r>
              <a:rPr sz="950" spc="-17" dirty="0">
                <a:latin typeface="Gilroy"/>
                <a:cs typeface="Gilroy"/>
              </a:rPr>
              <a:t> </a:t>
            </a:r>
            <a:r>
              <a:rPr sz="950" spc="-7" dirty="0">
                <a:latin typeface="Gilroy"/>
                <a:cs typeface="Gilroy"/>
              </a:rPr>
              <a:t>rooted</a:t>
            </a:r>
            <a:r>
              <a:rPr sz="950" spc="-20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in</a:t>
            </a:r>
            <a:r>
              <a:rPr sz="950" spc="-20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design</a:t>
            </a:r>
            <a:r>
              <a:rPr sz="950" spc="-20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but</a:t>
            </a:r>
            <a:r>
              <a:rPr sz="950" spc="-17" dirty="0">
                <a:latin typeface="Gilroy"/>
                <a:cs typeface="Gilroy"/>
              </a:rPr>
              <a:t> </a:t>
            </a:r>
            <a:r>
              <a:rPr sz="950" spc="-7" dirty="0">
                <a:latin typeface="Gilroy"/>
                <a:cs typeface="Gilroy"/>
              </a:rPr>
              <a:t>material </a:t>
            </a:r>
            <a:r>
              <a:rPr sz="950" dirty="0">
                <a:latin typeface="Gilroy"/>
                <a:cs typeface="Gilroy"/>
              </a:rPr>
              <a:t>composition.</a:t>
            </a:r>
            <a:r>
              <a:rPr sz="950" spc="-20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The</a:t>
            </a:r>
            <a:r>
              <a:rPr sz="950" spc="-1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cast,</a:t>
            </a:r>
            <a:r>
              <a:rPr sz="950" spc="-1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recycled</a:t>
            </a:r>
            <a:r>
              <a:rPr sz="950" spc="-1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aluminium</a:t>
            </a:r>
            <a:r>
              <a:rPr sz="950" spc="-17" dirty="0">
                <a:latin typeface="Gilroy"/>
                <a:cs typeface="Gilroy"/>
              </a:rPr>
              <a:t> </a:t>
            </a:r>
            <a:r>
              <a:rPr sz="950" spc="-7" dirty="0">
                <a:latin typeface="Gilroy"/>
                <a:cs typeface="Gilroy"/>
              </a:rPr>
              <a:t>frame,</a:t>
            </a:r>
            <a:r>
              <a:rPr sz="950" spc="-17" dirty="0">
                <a:latin typeface="Gilroy"/>
                <a:cs typeface="Gilroy"/>
              </a:rPr>
              <a:t> </a:t>
            </a:r>
            <a:r>
              <a:rPr sz="950" spc="-7" dirty="0">
                <a:latin typeface="Gilroy"/>
                <a:cs typeface="Gilroy"/>
              </a:rPr>
              <a:t>armrest</a:t>
            </a:r>
            <a:r>
              <a:rPr sz="950" spc="-1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and</a:t>
            </a:r>
            <a:r>
              <a:rPr sz="950" spc="-1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back</a:t>
            </a:r>
            <a:r>
              <a:rPr sz="950" spc="-17" dirty="0">
                <a:latin typeface="Gilroy"/>
                <a:cs typeface="Gilroy"/>
              </a:rPr>
              <a:t> </a:t>
            </a:r>
            <a:r>
              <a:rPr sz="950" spc="-14" dirty="0">
                <a:latin typeface="Gilroy"/>
                <a:cs typeface="Gilroy"/>
              </a:rPr>
              <a:t>arch </a:t>
            </a:r>
            <a:r>
              <a:rPr sz="950" dirty="0">
                <a:latin typeface="Gilroy"/>
                <a:cs typeface="Gilroy"/>
              </a:rPr>
              <a:t>reduce</a:t>
            </a:r>
            <a:r>
              <a:rPr sz="950" spc="-20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the</a:t>
            </a:r>
            <a:r>
              <a:rPr sz="950" spc="-14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chair’s</a:t>
            </a:r>
            <a:r>
              <a:rPr sz="950" spc="-10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weight</a:t>
            </a:r>
            <a:r>
              <a:rPr sz="950" spc="-14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and</a:t>
            </a:r>
            <a:r>
              <a:rPr sz="950" spc="-14" dirty="0">
                <a:latin typeface="Gilroy"/>
                <a:cs typeface="Gilroy"/>
              </a:rPr>
              <a:t> </a:t>
            </a:r>
            <a:r>
              <a:rPr sz="950" spc="-7" dirty="0">
                <a:latin typeface="Gilroy"/>
                <a:cs typeface="Gilroy"/>
              </a:rPr>
              <a:t>environmental</a:t>
            </a:r>
            <a:r>
              <a:rPr sz="950" spc="-10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footprint.</a:t>
            </a:r>
            <a:r>
              <a:rPr sz="950" spc="-14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The</a:t>
            </a:r>
            <a:r>
              <a:rPr sz="950" spc="-14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seat</a:t>
            </a:r>
            <a:r>
              <a:rPr sz="950" spc="-10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is</a:t>
            </a:r>
            <a:r>
              <a:rPr sz="950" spc="-14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made</a:t>
            </a:r>
            <a:r>
              <a:rPr sz="950" spc="-10" dirty="0">
                <a:latin typeface="Gilroy"/>
                <a:cs typeface="Gilroy"/>
              </a:rPr>
              <a:t> </a:t>
            </a:r>
            <a:r>
              <a:rPr sz="950" spc="-17" dirty="0">
                <a:latin typeface="Gilroy"/>
                <a:cs typeface="Gilroy"/>
              </a:rPr>
              <a:t>of </a:t>
            </a:r>
            <a:r>
              <a:rPr sz="950" spc="-14" dirty="0">
                <a:latin typeface="Gilroy"/>
                <a:cs typeface="Gilroy"/>
              </a:rPr>
              <a:t>wear-</a:t>
            </a:r>
            <a:r>
              <a:rPr sz="950" spc="-7" dirty="0">
                <a:latin typeface="Gilroy"/>
                <a:cs typeface="Gilroy"/>
              </a:rPr>
              <a:t>resistant</a:t>
            </a:r>
            <a:r>
              <a:rPr sz="950" spc="-2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mesh,</a:t>
            </a:r>
            <a:r>
              <a:rPr sz="950" spc="-24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which</a:t>
            </a:r>
            <a:r>
              <a:rPr sz="950" spc="-24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contributes</a:t>
            </a:r>
            <a:r>
              <a:rPr sz="950" spc="-24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to</a:t>
            </a:r>
            <a:r>
              <a:rPr sz="950" spc="-2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the</a:t>
            </a:r>
            <a:r>
              <a:rPr sz="950" spc="-24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chair’s</a:t>
            </a:r>
            <a:r>
              <a:rPr sz="950" spc="-24" dirty="0">
                <a:latin typeface="Gilroy"/>
                <a:cs typeface="Gilroy"/>
              </a:rPr>
              <a:t> </a:t>
            </a:r>
            <a:r>
              <a:rPr sz="950" spc="-7" dirty="0">
                <a:latin typeface="Gilroy"/>
                <a:cs typeface="Gilroy"/>
              </a:rPr>
              <a:t>slender,</a:t>
            </a:r>
            <a:r>
              <a:rPr sz="950" spc="-24" dirty="0">
                <a:latin typeface="Gilroy"/>
                <a:cs typeface="Gilroy"/>
              </a:rPr>
              <a:t> </a:t>
            </a:r>
            <a:r>
              <a:rPr sz="950" spc="-7" dirty="0">
                <a:latin typeface="Gilroy"/>
                <a:cs typeface="Gilroy"/>
              </a:rPr>
              <a:t>lightweight appearance.</a:t>
            </a:r>
            <a:r>
              <a:rPr sz="950" spc="-24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The</a:t>
            </a:r>
            <a:r>
              <a:rPr sz="950" spc="-14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mesh</a:t>
            </a:r>
            <a:r>
              <a:rPr sz="950" spc="-1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seat</a:t>
            </a:r>
            <a:r>
              <a:rPr sz="950" spc="-14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is</a:t>
            </a:r>
            <a:r>
              <a:rPr sz="950" spc="-1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available</a:t>
            </a:r>
            <a:r>
              <a:rPr sz="950" spc="-14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in</a:t>
            </a:r>
            <a:r>
              <a:rPr sz="950" spc="-1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four</a:t>
            </a:r>
            <a:r>
              <a:rPr sz="950" spc="-14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colours.</a:t>
            </a:r>
            <a:r>
              <a:rPr sz="950" spc="-1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There</a:t>
            </a:r>
            <a:r>
              <a:rPr sz="950" spc="-14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is</a:t>
            </a:r>
            <a:r>
              <a:rPr sz="950" spc="-1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also</a:t>
            </a:r>
            <a:r>
              <a:rPr sz="950" spc="-14" dirty="0">
                <a:latin typeface="Gilroy"/>
                <a:cs typeface="Gilroy"/>
              </a:rPr>
              <a:t> </a:t>
            </a:r>
            <a:r>
              <a:rPr sz="950" spc="-34" dirty="0">
                <a:latin typeface="Gilroy"/>
                <a:cs typeface="Gilroy"/>
              </a:rPr>
              <a:t>a </a:t>
            </a:r>
            <a:r>
              <a:rPr sz="950" dirty="0">
                <a:latin typeface="Gilroy"/>
                <a:cs typeface="Gilroy"/>
              </a:rPr>
              <a:t>version</a:t>
            </a:r>
            <a:r>
              <a:rPr sz="950" spc="-20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of</a:t>
            </a:r>
            <a:r>
              <a:rPr sz="950" spc="-14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Atlas</a:t>
            </a:r>
            <a:r>
              <a:rPr sz="950" spc="-14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Air</a:t>
            </a:r>
            <a:r>
              <a:rPr sz="950" spc="-14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with</a:t>
            </a:r>
            <a:r>
              <a:rPr sz="950" spc="-10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a</a:t>
            </a:r>
            <a:r>
              <a:rPr sz="950" spc="-14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quilted</a:t>
            </a:r>
            <a:r>
              <a:rPr sz="950" spc="-14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cushion</a:t>
            </a:r>
            <a:r>
              <a:rPr sz="950" spc="-14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in</a:t>
            </a:r>
            <a:r>
              <a:rPr sz="950" spc="-14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fabric</a:t>
            </a:r>
            <a:r>
              <a:rPr sz="950" spc="-10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or</a:t>
            </a:r>
            <a:r>
              <a:rPr sz="950" spc="-14" dirty="0">
                <a:latin typeface="Gilroy"/>
                <a:cs typeface="Gilroy"/>
              </a:rPr>
              <a:t> </a:t>
            </a:r>
            <a:r>
              <a:rPr sz="950" spc="-7" dirty="0">
                <a:latin typeface="Gilroy"/>
                <a:cs typeface="Gilroy"/>
              </a:rPr>
              <a:t>leather.</a:t>
            </a:r>
            <a:r>
              <a:rPr sz="950" spc="-14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Both</a:t>
            </a:r>
            <a:r>
              <a:rPr sz="950" spc="-14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a</a:t>
            </a:r>
            <a:r>
              <a:rPr sz="950" spc="-10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4-</a:t>
            </a:r>
            <a:r>
              <a:rPr sz="950" spc="-14" dirty="0">
                <a:latin typeface="Gilroy"/>
                <a:cs typeface="Gilroy"/>
              </a:rPr>
              <a:t>feet </a:t>
            </a:r>
            <a:r>
              <a:rPr sz="950" dirty="0">
                <a:latin typeface="Gilroy"/>
                <a:cs typeface="Gilroy"/>
              </a:rPr>
              <a:t>swivel</a:t>
            </a:r>
            <a:r>
              <a:rPr sz="950" spc="-24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base</a:t>
            </a:r>
            <a:r>
              <a:rPr sz="950" spc="-1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with</a:t>
            </a:r>
            <a:r>
              <a:rPr sz="950" spc="-1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glides</a:t>
            </a:r>
            <a:r>
              <a:rPr sz="950" spc="-14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and</a:t>
            </a:r>
            <a:r>
              <a:rPr sz="950" spc="-1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a</a:t>
            </a:r>
            <a:r>
              <a:rPr sz="950" spc="-1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height</a:t>
            </a:r>
            <a:r>
              <a:rPr sz="950" spc="-17" dirty="0">
                <a:latin typeface="Gilroy"/>
                <a:cs typeface="Gilroy"/>
              </a:rPr>
              <a:t> </a:t>
            </a:r>
            <a:r>
              <a:rPr sz="950" spc="-7" dirty="0">
                <a:latin typeface="Gilroy"/>
                <a:cs typeface="Gilroy"/>
              </a:rPr>
              <a:t>adjustable</a:t>
            </a:r>
            <a:r>
              <a:rPr sz="950" spc="-14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5-feet</a:t>
            </a:r>
            <a:r>
              <a:rPr sz="950" spc="-1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swivel</a:t>
            </a:r>
            <a:r>
              <a:rPr sz="950" spc="-1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base</a:t>
            </a:r>
            <a:r>
              <a:rPr sz="950" spc="-14" dirty="0">
                <a:latin typeface="Gilroy"/>
                <a:cs typeface="Gilroy"/>
              </a:rPr>
              <a:t> with </a:t>
            </a:r>
            <a:r>
              <a:rPr sz="950" spc="-7" dirty="0">
                <a:latin typeface="Gilroy"/>
                <a:cs typeface="Gilroy"/>
              </a:rPr>
              <a:t>casters</a:t>
            </a:r>
            <a:r>
              <a:rPr sz="950" spc="-2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or</a:t>
            </a:r>
            <a:r>
              <a:rPr sz="950" spc="-20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glides</a:t>
            </a:r>
            <a:r>
              <a:rPr sz="950" spc="-20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are</a:t>
            </a:r>
            <a:r>
              <a:rPr sz="950" spc="-20" dirty="0">
                <a:latin typeface="Gilroy"/>
                <a:cs typeface="Gilroy"/>
              </a:rPr>
              <a:t> </a:t>
            </a:r>
            <a:r>
              <a:rPr sz="950" spc="-7" dirty="0">
                <a:latin typeface="Gilroy"/>
                <a:cs typeface="Gilroy"/>
              </a:rPr>
              <a:t>available.</a:t>
            </a:r>
            <a:endParaRPr sz="950" dirty="0">
              <a:latin typeface="Gilroy"/>
              <a:cs typeface="Gilroy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8" y="0"/>
            <a:ext cx="11868746" cy="683796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548358" y="6441658"/>
            <a:ext cx="92184" cy="102699"/>
          </a:xfrm>
          <a:prstGeom prst="rect">
            <a:avLst/>
          </a:prstGeom>
        </p:spPr>
        <p:txBody>
          <a:bodyPr vert="horz" wrap="square" lIns="0" tIns="8615" rIns="0" bIns="0" rtlCol="0">
            <a:spAutoFit/>
          </a:bodyPr>
          <a:lstStyle/>
          <a:p>
            <a:pPr marL="8616">
              <a:spcBef>
                <a:spcPts val="68"/>
              </a:spcBef>
            </a:pPr>
            <a:r>
              <a:rPr sz="611" spc="-17" dirty="0">
                <a:latin typeface="Gilroy"/>
                <a:cs typeface="Gilroy"/>
              </a:rPr>
              <a:t>12</a:t>
            </a:r>
            <a:endParaRPr sz="611">
              <a:latin typeface="Gilroy"/>
              <a:cs typeface="Gilroy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026890" y="6433043"/>
            <a:ext cx="1144110" cy="113023"/>
          </a:xfrm>
          <a:prstGeom prst="rect">
            <a:avLst/>
          </a:prstGeom>
        </p:spPr>
        <p:txBody>
          <a:bodyPr vert="horz" wrap="square" lIns="0" tIns="8615" rIns="0" bIns="0" rtlCol="0">
            <a:spAutoFit/>
          </a:bodyPr>
          <a:lstStyle/>
          <a:p>
            <a:pPr marL="8616">
              <a:spcBef>
                <a:spcPts val="68"/>
              </a:spcBef>
            </a:pPr>
            <a:r>
              <a:rPr sz="678" spc="31" dirty="0">
                <a:latin typeface="Gilroy"/>
                <a:cs typeface="Gilroy"/>
              </a:rPr>
              <a:t>LAMMHULTS</a:t>
            </a:r>
            <a:r>
              <a:rPr sz="678" spc="71" dirty="0">
                <a:latin typeface="Gilroy"/>
                <a:cs typeface="Gilroy"/>
              </a:rPr>
              <a:t> </a:t>
            </a:r>
            <a:r>
              <a:rPr sz="678" spc="31" dirty="0">
                <a:latin typeface="Gilroy"/>
                <a:cs typeface="Gilroy"/>
              </a:rPr>
              <a:t>COLLECTION</a:t>
            </a:r>
            <a:endParaRPr sz="678">
              <a:latin typeface="Gilroy"/>
              <a:cs typeface="Gilroy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221" y="310150"/>
            <a:ext cx="5314070" cy="621766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571" y="310152"/>
            <a:ext cx="3800358" cy="621765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544094" y="6441658"/>
            <a:ext cx="96491" cy="102699"/>
          </a:xfrm>
          <a:prstGeom prst="rect">
            <a:avLst/>
          </a:prstGeom>
        </p:spPr>
        <p:txBody>
          <a:bodyPr vert="horz" wrap="square" lIns="0" tIns="8615" rIns="0" bIns="0" rtlCol="0">
            <a:spAutoFit/>
          </a:bodyPr>
          <a:lstStyle/>
          <a:p>
            <a:pPr marL="8616">
              <a:spcBef>
                <a:spcPts val="68"/>
              </a:spcBef>
            </a:pPr>
            <a:r>
              <a:rPr sz="611" spc="-17" dirty="0">
                <a:latin typeface="Gilroy"/>
                <a:cs typeface="Gilroy"/>
              </a:rPr>
              <a:t>14</a:t>
            </a:r>
            <a:endParaRPr sz="611">
              <a:latin typeface="Gilroy"/>
              <a:cs typeface="Gilroy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481566" y="6441658"/>
            <a:ext cx="93476" cy="102699"/>
          </a:xfrm>
          <a:prstGeom prst="rect">
            <a:avLst/>
          </a:prstGeom>
        </p:spPr>
        <p:txBody>
          <a:bodyPr vert="horz" wrap="square" lIns="0" tIns="8615" rIns="0" bIns="0" rtlCol="0">
            <a:spAutoFit/>
          </a:bodyPr>
          <a:lstStyle/>
          <a:p>
            <a:pPr marL="8616">
              <a:spcBef>
                <a:spcPts val="68"/>
              </a:spcBef>
            </a:pPr>
            <a:r>
              <a:rPr sz="611" spc="-17" dirty="0">
                <a:latin typeface="Gilroy"/>
                <a:cs typeface="Gilroy"/>
              </a:rPr>
              <a:t>15</a:t>
            </a:r>
            <a:endParaRPr sz="611">
              <a:latin typeface="Gilroy"/>
              <a:cs typeface="Gilroy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026890" y="6433043"/>
            <a:ext cx="1144110" cy="113023"/>
          </a:xfrm>
          <a:prstGeom prst="rect">
            <a:avLst/>
          </a:prstGeom>
        </p:spPr>
        <p:txBody>
          <a:bodyPr vert="horz" wrap="square" lIns="0" tIns="8615" rIns="0" bIns="0" rtlCol="0">
            <a:spAutoFit/>
          </a:bodyPr>
          <a:lstStyle/>
          <a:p>
            <a:pPr marL="8616">
              <a:spcBef>
                <a:spcPts val="68"/>
              </a:spcBef>
            </a:pPr>
            <a:r>
              <a:rPr sz="678" spc="31" dirty="0">
                <a:latin typeface="Gilroy"/>
                <a:cs typeface="Gilroy"/>
              </a:rPr>
              <a:t>LAMMHULTS</a:t>
            </a:r>
            <a:r>
              <a:rPr sz="678" spc="71" dirty="0">
                <a:latin typeface="Gilroy"/>
                <a:cs typeface="Gilroy"/>
              </a:rPr>
              <a:t> </a:t>
            </a:r>
            <a:r>
              <a:rPr sz="678" spc="31" dirty="0">
                <a:latin typeface="Gilroy"/>
                <a:cs typeface="Gilroy"/>
              </a:rPr>
              <a:t>COLLECTION</a:t>
            </a:r>
            <a:endParaRPr sz="678">
              <a:latin typeface="Gilroy"/>
              <a:cs typeface="Gilroy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961262" y="6433043"/>
            <a:ext cx="1144110" cy="113023"/>
          </a:xfrm>
          <a:prstGeom prst="rect">
            <a:avLst/>
          </a:prstGeom>
        </p:spPr>
        <p:txBody>
          <a:bodyPr vert="horz" wrap="square" lIns="0" tIns="8615" rIns="0" bIns="0" rtlCol="0">
            <a:spAutoFit/>
          </a:bodyPr>
          <a:lstStyle/>
          <a:p>
            <a:pPr marL="8616">
              <a:spcBef>
                <a:spcPts val="68"/>
              </a:spcBef>
            </a:pPr>
            <a:r>
              <a:rPr sz="678" spc="31" dirty="0">
                <a:latin typeface="Gilroy"/>
                <a:cs typeface="Gilroy"/>
              </a:rPr>
              <a:t>LAMMHULTS</a:t>
            </a:r>
            <a:r>
              <a:rPr sz="678" spc="71" dirty="0">
                <a:latin typeface="Gilroy"/>
                <a:cs typeface="Gilroy"/>
              </a:rPr>
              <a:t> </a:t>
            </a:r>
            <a:r>
              <a:rPr sz="678" spc="31" dirty="0">
                <a:latin typeface="Gilroy"/>
                <a:cs typeface="Gilroy"/>
              </a:rPr>
              <a:t>COLLECTION</a:t>
            </a:r>
            <a:endParaRPr sz="678">
              <a:latin typeface="Gilroy"/>
              <a:cs typeface="Gilroy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869675" y="2568238"/>
            <a:ext cx="4088815" cy="3154753"/>
          </a:xfrm>
          <a:prstGeom prst="rect">
            <a:avLst/>
          </a:prstGeom>
        </p:spPr>
        <p:txBody>
          <a:bodyPr vert="horz" wrap="square" lIns="0" tIns="8615" rIns="0" bIns="0" rtlCol="0">
            <a:spAutoFit/>
          </a:bodyPr>
          <a:lstStyle/>
          <a:p>
            <a:pPr marL="8616" marR="16370">
              <a:lnSpc>
                <a:spcPct val="154800"/>
              </a:lnSpc>
              <a:spcBef>
                <a:spcPts val="68"/>
              </a:spcBef>
            </a:pPr>
            <a:r>
              <a:rPr sz="950" dirty="0">
                <a:latin typeface="Gilroy"/>
                <a:cs typeface="Gilroy"/>
              </a:rPr>
              <a:t>This</a:t>
            </a:r>
            <a:r>
              <a:rPr sz="950" spc="-20" dirty="0">
                <a:latin typeface="Gilroy"/>
                <a:cs typeface="Gilroy"/>
              </a:rPr>
              <a:t> </a:t>
            </a:r>
            <a:r>
              <a:rPr sz="950" spc="-14" dirty="0">
                <a:latin typeface="Gilroy"/>
                <a:cs typeface="Gilroy"/>
              </a:rPr>
              <a:t>year, </a:t>
            </a:r>
            <a:r>
              <a:rPr sz="950" dirty="0">
                <a:latin typeface="Gilroy"/>
                <a:cs typeface="Gilroy"/>
              </a:rPr>
              <a:t>the</a:t>
            </a:r>
            <a:r>
              <a:rPr sz="950" spc="-10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designers</a:t>
            </a:r>
            <a:r>
              <a:rPr sz="950" spc="-14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have</a:t>
            </a:r>
            <a:r>
              <a:rPr sz="950" spc="-10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complemented</a:t>
            </a:r>
            <a:r>
              <a:rPr sz="950" spc="-14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Sunny</a:t>
            </a:r>
            <a:r>
              <a:rPr sz="950" spc="-10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with</a:t>
            </a:r>
            <a:r>
              <a:rPr sz="950" spc="-14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an</a:t>
            </a:r>
            <a:r>
              <a:rPr sz="950" spc="-10" dirty="0">
                <a:latin typeface="Gilroy"/>
                <a:cs typeface="Gilroy"/>
              </a:rPr>
              <a:t> </a:t>
            </a:r>
            <a:r>
              <a:rPr sz="950" spc="-14" dirty="0">
                <a:latin typeface="Gilroy"/>
                <a:cs typeface="Gilroy"/>
              </a:rPr>
              <a:t>oval-</a:t>
            </a:r>
            <a:r>
              <a:rPr sz="950" spc="-7" dirty="0">
                <a:latin typeface="Gilroy"/>
                <a:cs typeface="Gilroy"/>
              </a:rPr>
              <a:t>shaped </a:t>
            </a:r>
            <a:r>
              <a:rPr sz="950" dirty="0">
                <a:latin typeface="Gilroy"/>
                <a:cs typeface="Gilroy"/>
              </a:rPr>
              <a:t>metal</a:t>
            </a:r>
            <a:r>
              <a:rPr sz="950" spc="-31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side</a:t>
            </a:r>
            <a:r>
              <a:rPr sz="950" spc="-2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table</a:t>
            </a:r>
            <a:r>
              <a:rPr sz="950" spc="-2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for</a:t>
            </a:r>
            <a:r>
              <a:rPr sz="950" spc="-2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one’s</a:t>
            </a:r>
            <a:r>
              <a:rPr sz="950" spc="183" dirty="0">
                <a:latin typeface="Gilroy"/>
                <a:cs typeface="Gilroy"/>
              </a:rPr>
              <a:t> </a:t>
            </a:r>
            <a:r>
              <a:rPr sz="950" spc="-14" dirty="0">
                <a:latin typeface="Gilroy"/>
                <a:cs typeface="Gilroy"/>
              </a:rPr>
              <a:t>coffee</a:t>
            </a:r>
            <a:r>
              <a:rPr sz="950" spc="-2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cup</a:t>
            </a:r>
            <a:r>
              <a:rPr sz="950" spc="-2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or</a:t>
            </a:r>
            <a:r>
              <a:rPr sz="950" spc="-27" dirty="0">
                <a:latin typeface="Gilroy"/>
                <a:cs typeface="Gilroy"/>
              </a:rPr>
              <a:t> </a:t>
            </a:r>
            <a:r>
              <a:rPr sz="950" spc="-7" dirty="0">
                <a:latin typeface="Gilroy"/>
                <a:cs typeface="Gilroy"/>
              </a:rPr>
              <a:t>laptop.</a:t>
            </a:r>
            <a:r>
              <a:rPr sz="950" spc="-2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“We</a:t>
            </a:r>
            <a:r>
              <a:rPr sz="950" spc="-2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got</a:t>
            </a:r>
            <a:r>
              <a:rPr sz="950" spc="-2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the</a:t>
            </a:r>
            <a:r>
              <a:rPr sz="950" spc="-2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idea</a:t>
            </a:r>
            <a:r>
              <a:rPr sz="950" spc="-2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from</a:t>
            </a:r>
            <a:r>
              <a:rPr sz="950" spc="-27" dirty="0">
                <a:latin typeface="Gilroy"/>
                <a:cs typeface="Gilroy"/>
              </a:rPr>
              <a:t> </a:t>
            </a:r>
            <a:r>
              <a:rPr sz="950" spc="-17" dirty="0">
                <a:latin typeface="Gilroy"/>
                <a:cs typeface="Gilroy"/>
              </a:rPr>
              <a:t>the </a:t>
            </a:r>
            <a:r>
              <a:rPr sz="950" dirty="0">
                <a:latin typeface="Gilroy"/>
                <a:cs typeface="Gilroy"/>
              </a:rPr>
              <a:t>shape</a:t>
            </a:r>
            <a:r>
              <a:rPr sz="950" spc="210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of</a:t>
            </a:r>
            <a:r>
              <a:rPr sz="950" spc="-10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puddles</a:t>
            </a:r>
            <a:r>
              <a:rPr sz="950" spc="-14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and</a:t>
            </a:r>
            <a:r>
              <a:rPr sz="950" spc="-14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ice</a:t>
            </a:r>
            <a:r>
              <a:rPr sz="950" spc="-10" dirty="0">
                <a:latin typeface="Gilroy"/>
                <a:cs typeface="Gilroy"/>
              </a:rPr>
              <a:t> </a:t>
            </a:r>
            <a:r>
              <a:rPr sz="950" spc="-7" dirty="0">
                <a:latin typeface="Gilroy"/>
                <a:cs typeface="Gilroy"/>
              </a:rPr>
              <a:t>patches,”</a:t>
            </a:r>
            <a:r>
              <a:rPr sz="950" spc="-14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explains</a:t>
            </a:r>
            <a:r>
              <a:rPr sz="950" spc="-14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Allard.</a:t>
            </a:r>
            <a:r>
              <a:rPr sz="950" spc="-10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“The</a:t>
            </a:r>
            <a:r>
              <a:rPr sz="950" spc="-14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chromed</a:t>
            </a:r>
            <a:r>
              <a:rPr sz="950" spc="-10" dirty="0">
                <a:latin typeface="Gilroy"/>
                <a:cs typeface="Gilroy"/>
              </a:rPr>
              <a:t> </a:t>
            </a:r>
            <a:r>
              <a:rPr sz="950" spc="-14" dirty="0">
                <a:latin typeface="Gilroy"/>
                <a:cs typeface="Gilroy"/>
              </a:rPr>
              <a:t>version </a:t>
            </a:r>
            <a:r>
              <a:rPr sz="950" dirty="0">
                <a:latin typeface="Gilroy"/>
                <a:cs typeface="Gilroy"/>
              </a:rPr>
              <a:t>gives</a:t>
            </a:r>
            <a:r>
              <a:rPr sz="950" spc="-20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the</a:t>
            </a:r>
            <a:r>
              <a:rPr sz="950" spc="-20" dirty="0">
                <a:latin typeface="Gilroy"/>
                <a:cs typeface="Gilroy"/>
              </a:rPr>
              <a:t> </a:t>
            </a:r>
            <a:r>
              <a:rPr sz="950" spc="-7" dirty="0">
                <a:latin typeface="Gilroy"/>
                <a:cs typeface="Gilroy"/>
              </a:rPr>
              <a:t>impression</a:t>
            </a:r>
            <a:r>
              <a:rPr sz="950" spc="-20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of</a:t>
            </a:r>
            <a:r>
              <a:rPr sz="950" spc="-20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a</a:t>
            </a:r>
            <a:r>
              <a:rPr sz="950" spc="-20" dirty="0">
                <a:latin typeface="Gilroy"/>
                <a:cs typeface="Gilroy"/>
              </a:rPr>
              <a:t> </a:t>
            </a:r>
            <a:r>
              <a:rPr sz="950" spc="-7" dirty="0">
                <a:latin typeface="Gilroy"/>
                <a:cs typeface="Gilroy"/>
              </a:rPr>
              <a:t>mirrored</a:t>
            </a:r>
            <a:r>
              <a:rPr sz="950" spc="-20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sheet</a:t>
            </a:r>
            <a:r>
              <a:rPr sz="950" spc="-1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of</a:t>
            </a:r>
            <a:r>
              <a:rPr sz="950" spc="-20" dirty="0">
                <a:latin typeface="Gilroy"/>
                <a:cs typeface="Gilroy"/>
              </a:rPr>
              <a:t> </a:t>
            </a:r>
            <a:r>
              <a:rPr sz="950" spc="-14" dirty="0">
                <a:latin typeface="Gilroy"/>
                <a:cs typeface="Gilroy"/>
              </a:rPr>
              <a:t>water.</a:t>
            </a:r>
            <a:r>
              <a:rPr sz="950" spc="-20" dirty="0">
                <a:latin typeface="Gilroy"/>
                <a:cs typeface="Gilroy"/>
              </a:rPr>
              <a:t> There’s </a:t>
            </a:r>
            <a:r>
              <a:rPr sz="950" dirty="0">
                <a:latin typeface="Gilroy"/>
                <a:cs typeface="Gilroy"/>
              </a:rPr>
              <a:t>also</a:t>
            </a:r>
            <a:r>
              <a:rPr sz="950" spc="-20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a</a:t>
            </a:r>
            <a:r>
              <a:rPr sz="950" spc="-20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version</a:t>
            </a:r>
            <a:r>
              <a:rPr sz="950" spc="-17" dirty="0">
                <a:latin typeface="Gilroy"/>
                <a:cs typeface="Gilroy"/>
              </a:rPr>
              <a:t> of </a:t>
            </a:r>
            <a:r>
              <a:rPr sz="950" dirty="0">
                <a:latin typeface="Gilroy"/>
                <a:cs typeface="Gilroy"/>
              </a:rPr>
              <a:t>the</a:t>
            </a:r>
            <a:r>
              <a:rPr sz="950" spc="-20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table</a:t>
            </a:r>
            <a:r>
              <a:rPr sz="950" spc="-20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made</a:t>
            </a:r>
            <a:r>
              <a:rPr sz="950" spc="-20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of</a:t>
            </a:r>
            <a:r>
              <a:rPr sz="950" spc="-20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recycled</a:t>
            </a:r>
            <a:r>
              <a:rPr sz="950" spc="-20" dirty="0">
                <a:latin typeface="Gilroy"/>
                <a:cs typeface="Gilroy"/>
              </a:rPr>
              <a:t> </a:t>
            </a:r>
            <a:r>
              <a:rPr sz="950" spc="-7" dirty="0">
                <a:latin typeface="Gilroy"/>
                <a:cs typeface="Gilroy"/>
              </a:rPr>
              <a:t>plastic.”</a:t>
            </a:r>
            <a:endParaRPr sz="950">
              <a:latin typeface="Gilroy"/>
              <a:cs typeface="Gilroy"/>
            </a:endParaRPr>
          </a:p>
          <a:p>
            <a:pPr marL="8616" marR="3446">
              <a:lnSpc>
                <a:spcPct val="154800"/>
              </a:lnSpc>
            </a:pPr>
            <a:r>
              <a:rPr sz="950" dirty="0">
                <a:latin typeface="Gilroy"/>
                <a:cs typeface="Gilroy"/>
              </a:rPr>
              <a:t>The</a:t>
            </a:r>
            <a:r>
              <a:rPr sz="950" spc="-1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new</a:t>
            </a:r>
            <a:r>
              <a:rPr sz="950" spc="-1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side</a:t>
            </a:r>
            <a:r>
              <a:rPr sz="950" spc="-1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table</a:t>
            </a:r>
            <a:r>
              <a:rPr sz="950" spc="-17" dirty="0">
                <a:latin typeface="Gilroy"/>
                <a:cs typeface="Gilroy"/>
              </a:rPr>
              <a:t> </a:t>
            </a:r>
            <a:r>
              <a:rPr sz="950" spc="-7" dirty="0">
                <a:latin typeface="Gilroy"/>
                <a:cs typeface="Gilroy"/>
              </a:rPr>
              <a:t>underscores</a:t>
            </a:r>
            <a:r>
              <a:rPr sz="950" spc="-1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an</a:t>
            </a:r>
            <a:r>
              <a:rPr sz="950" spc="-17" dirty="0">
                <a:latin typeface="Gilroy"/>
                <a:cs typeface="Gilroy"/>
              </a:rPr>
              <a:t> </a:t>
            </a:r>
            <a:r>
              <a:rPr sz="950" spc="-7" dirty="0">
                <a:latin typeface="Gilroy"/>
                <a:cs typeface="Gilroy"/>
              </a:rPr>
              <a:t>essential</a:t>
            </a:r>
            <a:r>
              <a:rPr sz="950" spc="-14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detail</a:t>
            </a:r>
            <a:r>
              <a:rPr sz="950" spc="-1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that</a:t>
            </a:r>
            <a:r>
              <a:rPr sz="950" spc="-1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is</a:t>
            </a:r>
            <a:r>
              <a:rPr sz="950" spc="-17" dirty="0">
                <a:latin typeface="Gilroy"/>
                <a:cs typeface="Gilroy"/>
              </a:rPr>
              <a:t> </a:t>
            </a:r>
            <a:r>
              <a:rPr sz="950" spc="-7" dirty="0">
                <a:latin typeface="Gilroy"/>
                <a:cs typeface="Gilroy"/>
              </a:rPr>
              <a:t>key</a:t>
            </a:r>
            <a:r>
              <a:rPr sz="950" spc="-1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to</a:t>
            </a:r>
            <a:r>
              <a:rPr sz="950" spc="-1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the</a:t>
            </a:r>
            <a:r>
              <a:rPr sz="950" spc="-14" dirty="0">
                <a:latin typeface="Gilroy"/>
                <a:cs typeface="Gilroy"/>
              </a:rPr>
              <a:t> Sunny </a:t>
            </a:r>
            <a:r>
              <a:rPr sz="950" dirty="0">
                <a:latin typeface="Gilroy"/>
                <a:cs typeface="Gilroy"/>
              </a:rPr>
              <a:t>concept:</a:t>
            </a:r>
            <a:r>
              <a:rPr sz="950" spc="-1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a</a:t>
            </a:r>
            <a:r>
              <a:rPr sz="950" spc="-14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u-shaped</a:t>
            </a:r>
            <a:r>
              <a:rPr sz="950" spc="-1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foot</a:t>
            </a:r>
            <a:r>
              <a:rPr sz="950" spc="-14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that,</a:t>
            </a:r>
            <a:r>
              <a:rPr sz="950" spc="-14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in</a:t>
            </a:r>
            <a:r>
              <a:rPr sz="950" spc="-1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this</a:t>
            </a:r>
            <a:r>
              <a:rPr sz="950" spc="-14" dirty="0">
                <a:latin typeface="Gilroy"/>
                <a:cs typeface="Gilroy"/>
              </a:rPr>
              <a:t> </a:t>
            </a:r>
            <a:r>
              <a:rPr sz="950" spc="-7" dirty="0">
                <a:latin typeface="Gilroy"/>
                <a:cs typeface="Gilroy"/>
              </a:rPr>
              <a:t>case,</a:t>
            </a:r>
            <a:r>
              <a:rPr sz="950" spc="-14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connects</a:t>
            </a:r>
            <a:r>
              <a:rPr sz="950" spc="-1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the</a:t>
            </a:r>
            <a:r>
              <a:rPr sz="950" spc="-14" dirty="0">
                <a:latin typeface="Gilroy"/>
                <a:cs typeface="Gilroy"/>
              </a:rPr>
              <a:t> </a:t>
            </a:r>
            <a:r>
              <a:rPr sz="950" spc="-20" dirty="0">
                <a:latin typeface="Gilroy"/>
                <a:cs typeface="Gilroy"/>
              </a:rPr>
              <a:t>table’s</a:t>
            </a:r>
            <a:r>
              <a:rPr sz="950" spc="-14" dirty="0">
                <a:latin typeface="Gilroy"/>
                <a:cs typeface="Gilroy"/>
              </a:rPr>
              <a:t> </a:t>
            </a:r>
            <a:r>
              <a:rPr sz="950" spc="-7" dirty="0">
                <a:latin typeface="Gilroy"/>
                <a:cs typeface="Gilroy"/>
              </a:rPr>
              <a:t>single</a:t>
            </a:r>
            <a:r>
              <a:rPr sz="950" spc="339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leg</a:t>
            </a:r>
            <a:r>
              <a:rPr sz="950" spc="-24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to</a:t>
            </a:r>
            <a:r>
              <a:rPr sz="950" spc="-1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the</a:t>
            </a:r>
            <a:r>
              <a:rPr sz="950" spc="-17" dirty="0">
                <a:latin typeface="Gilroy"/>
                <a:cs typeface="Gilroy"/>
              </a:rPr>
              <a:t> </a:t>
            </a:r>
            <a:r>
              <a:rPr sz="950" spc="-7" dirty="0">
                <a:latin typeface="Gilroy"/>
                <a:cs typeface="Gilroy"/>
              </a:rPr>
              <a:t>seat’s</a:t>
            </a:r>
            <a:r>
              <a:rPr sz="950" spc="-1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leg</a:t>
            </a:r>
            <a:r>
              <a:rPr sz="950" spc="-17" dirty="0">
                <a:latin typeface="Gilroy"/>
                <a:cs typeface="Gilroy"/>
              </a:rPr>
              <a:t> </a:t>
            </a:r>
            <a:r>
              <a:rPr sz="950" spc="-7" dirty="0">
                <a:latin typeface="Gilroy"/>
                <a:cs typeface="Gilroy"/>
              </a:rPr>
              <a:t>frame.</a:t>
            </a:r>
            <a:r>
              <a:rPr sz="950" spc="-1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This</a:t>
            </a:r>
            <a:r>
              <a:rPr sz="950" spc="-1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ingenious</a:t>
            </a:r>
            <a:r>
              <a:rPr sz="950" spc="-17" dirty="0">
                <a:latin typeface="Gilroy"/>
                <a:cs typeface="Gilroy"/>
              </a:rPr>
              <a:t> </a:t>
            </a:r>
            <a:r>
              <a:rPr sz="950" spc="-7" dirty="0">
                <a:latin typeface="Gilroy"/>
                <a:cs typeface="Gilroy"/>
              </a:rPr>
              <a:t>feature</a:t>
            </a:r>
            <a:r>
              <a:rPr sz="950" spc="-1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allows</a:t>
            </a:r>
            <a:r>
              <a:rPr sz="950" spc="-1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functions</a:t>
            </a:r>
            <a:r>
              <a:rPr sz="950" spc="-1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to</a:t>
            </a:r>
            <a:r>
              <a:rPr sz="950" spc="-17" dirty="0">
                <a:latin typeface="Gilroy"/>
                <a:cs typeface="Gilroy"/>
              </a:rPr>
              <a:t> be </a:t>
            </a:r>
            <a:r>
              <a:rPr sz="950" dirty="0">
                <a:latin typeface="Gilroy"/>
                <a:cs typeface="Gilroy"/>
              </a:rPr>
              <a:t>added</a:t>
            </a:r>
            <a:r>
              <a:rPr sz="950" spc="-1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and</a:t>
            </a:r>
            <a:r>
              <a:rPr sz="950" spc="-1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seat</a:t>
            </a:r>
            <a:r>
              <a:rPr sz="950" spc="-1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modules</a:t>
            </a:r>
            <a:r>
              <a:rPr sz="950" spc="-1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to</a:t>
            </a:r>
            <a:r>
              <a:rPr sz="950" spc="-1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be</a:t>
            </a:r>
            <a:r>
              <a:rPr sz="950" spc="-1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combined</a:t>
            </a:r>
            <a:r>
              <a:rPr sz="950" spc="-1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to</a:t>
            </a:r>
            <a:r>
              <a:rPr sz="950" spc="-17" dirty="0">
                <a:latin typeface="Gilroy"/>
                <a:cs typeface="Gilroy"/>
              </a:rPr>
              <a:t> </a:t>
            </a:r>
            <a:r>
              <a:rPr sz="950" spc="-7" dirty="0">
                <a:latin typeface="Gilroy"/>
                <a:cs typeface="Gilroy"/>
              </a:rPr>
              <a:t>create</a:t>
            </a:r>
            <a:r>
              <a:rPr sz="950" spc="-1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larger</a:t>
            </a:r>
            <a:r>
              <a:rPr sz="950" spc="-1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furniture</a:t>
            </a:r>
            <a:r>
              <a:rPr sz="950" spc="-17" dirty="0">
                <a:latin typeface="Gilroy"/>
                <a:cs typeface="Gilroy"/>
              </a:rPr>
              <a:t> </a:t>
            </a:r>
            <a:r>
              <a:rPr sz="950" spc="-7" dirty="0">
                <a:latin typeface="Gilroy"/>
                <a:cs typeface="Gilroy"/>
              </a:rPr>
              <a:t>pieces </a:t>
            </a:r>
            <a:r>
              <a:rPr sz="950" dirty="0">
                <a:latin typeface="Gilroy"/>
                <a:cs typeface="Gilroy"/>
              </a:rPr>
              <a:t>and</a:t>
            </a:r>
            <a:r>
              <a:rPr sz="950" spc="-20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shapes</a:t>
            </a:r>
            <a:r>
              <a:rPr sz="950" spc="-20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for</a:t>
            </a:r>
            <a:r>
              <a:rPr sz="950" spc="-20" dirty="0">
                <a:latin typeface="Gilroy"/>
                <a:cs typeface="Gilroy"/>
              </a:rPr>
              <a:t> </a:t>
            </a:r>
            <a:r>
              <a:rPr sz="950" spc="-14" dirty="0">
                <a:latin typeface="Gilroy"/>
                <a:cs typeface="Gilroy"/>
              </a:rPr>
              <a:t>different</a:t>
            </a:r>
            <a:r>
              <a:rPr sz="950" spc="-20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types</a:t>
            </a:r>
            <a:r>
              <a:rPr sz="950" spc="-20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of</a:t>
            </a:r>
            <a:r>
              <a:rPr sz="950" spc="-20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rooms</a:t>
            </a:r>
            <a:r>
              <a:rPr sz="950" spc="-20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and</a:t>
            </a:r>
            <a:r>
              <a:rPr sz="950" spc="-20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ways</a:t>
            </a:r>
            <a:r>
              <a:rPr sz="950" spc="-20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of</a:t>
            </a:r>
            <a:r>
              <a:rPr sz="950" spc="-20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using</a:t>
            </a:r>
            <a:r>
              <a:rPr sz="950" spc="-20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space.</a:t>
            </a:r>
            <a:r>
              <a:rPr sz="950" spc="-20" dirty="0">
                <a:latin typeface="Gilroy"/>
                <a:cs typeface="Gilroy"/>
              </a:rPr>
              <a:t> </a:t>
            </a:r>
            <a:r>
              <a:rPr sz="950" spc="-14" dirty="0">
                <a:latin typeface="Gilroy"/>
                <a:cs typeface="Gilroy"/>
              </a:rPr>
              <a:t>Sunny</a:t>
            </a:r>
            <a:endParaRPr sz="950">
              <a:latin typeface="Gilroy"/>
              <a:cs typeface="Gilroy"/>
            </a:endParaRPr>
          </a:p>
          <a:p>
            <a:pPr marL="8616" marR="56863">
              <a:lnSpc>
                <a:spcPct val="154800"/>
              </a:lnSpc>
            </a:pPr>
            <a:r>
              <a:rPr sz="950" dirty="0">
                <a:latin typeface="Gilroy"/>
                <a:cs typeface="Gilroy"/>
              </a:rPr>
              <a:t>is</a:t>
            </a:r>
            <a:r>
              <a:rPr sz="950" spc="-1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suitable</a:t>
            </a:r>
            <a:r>
              <a:rPr sz="950" spc="-1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for</a:t>
            </a:r>
            <a:r>
              <a:rPr sz="950" spc="-1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both</a:t>
            </a:r>
            <a:r>
              <a:rPr sz="950" spc="-1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home</a:t>
            </a:r>
            <a:r>
              <a:rPr sz="950" spc="-1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and</a:t>
            </a:r>
            <a:r>
              <a:rPr sz="950" spc="-17" dirty="0">
                <a:latin typeface="Gilroy"/>
                <a:cs typeface="Gilroy"/>
              </a:rPr>
              <a:t> </a:t>
            </a:r>
            <a:r>
              <a:rPr sz="950" spc="-7" dirty="0">
                <a:latin typeface="Gilroy"/>
                <a:cs typeface="Gilroy"/>
              </a:rPr>
              <a:t>office;</a:t>
            </a:r>
            <a:r>
              <a:rPr sz="950" spc="-1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for</a:t>
            </a:r>
            <a:r>
              <a:rPr sz="950" spc="-1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general</a:t>
            </a:r>
            <a:r>
              <a:rPr sz="950" spc="-1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public</a:t>
            </a:r>
            <a:r>
              <a:rPr sz="950" spc="-17" dirty="0">
                <a:latin typeface="Gilroy"/>
                <a:cs typeface="Gilroy"/>
              </a:rPr>
              <a:t> </a:t>
            </a:r>
            <a:r>
              <a:rPr sz="950" spc="-7" dirty="0">
                <a:latin typeface="Gilroy"/>
                <a:cs typeface="Gilroy"/>
              </a:rPr>
              <a:t>settings,</a:t>
            </a:r>
            <a:r>
              <a:rPr sz="950" spc="-1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as</a:t>
            </a:r>
            <a:r>
              <a:rPr sz="950" spc="-1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well</a:t>
            </a:r>
            <a:r>
              <a:rPr sz="950" spc="-17" dirty="0">
                <a:latin typeface="Gilroy"/>
                <a:cs typeface="Gilroy"/>
              </a:rPr>
              <a:t> as </a:t>
            </a:r>
            <a:r>
              <a:rPr sz="950" dirty="0">
                <a:latin typeface="Gilroy"/>
                <a:cs typeface="Gilroy"/>
              </a:rPr>
              <a:t>thoughtfully</a:t>
            </a:r>
            <a:r>
              <a:rPr sz="950" spc="-24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designed</a:t>
            </a:r>
            <a:r>
              <a:rPr sz="950" spc="-17" dirty="0">
                <a:latin typeface="Gilroy"/>
                <a:cs typeface="Gilroy"/>
              </a:rPr>
              <a:t> </a:t>
            </a:r>
            <a:r>
              <a:rPr sz="950" spc="-7" dirty="0">
                <a:latin typeface="Gilroy"/>
                <a:cs typeface="Gilroy"/>
              </a:rPr>
              <a:t>retail</a:t>
            </a:r>
            <a:r>
              <a:rPr sz="950" spc="-14" dirty="0">
                <a:latin typeface="Gilroy"/>
                <a:cs typeface="Gilroy"/>
              </a:rPr>
              <a:t> </a:t>
            </a:r>
            <a:r>
              <a:rPr sz="950" spc="-7" dirty="0">
                <a:latin typeface="Gilroy"/>
                <a:cs typeface="Gilroy"/>
              </a:rPr>
              <a:t>environments.</a:t>
            </a:r>
            <a:r>
              <a:rPr sz="950" spc="-1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The</a:t>
            </a:r>
            <a:r>
              <a:rPr sz="950" spc="-1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seat</a:t>
            </a:r>
            <a:r>
              <a:rPr sz="950" spc="-14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can</a:t>
            </a:r>
            <a:r>
              <a:rPr sz="950" spc="-1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be</a:t>
            </a:r>
            <a:r>
              <a:rPr sz="950" spc="-1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employed</a:t>
            </a:r>
            <a:r>
              <a:rPr sz="950" spc="-14" dirty="0">
                <a:latin typeface="Gilroy"/>
                <a:cs typeface="Gilroy"/>
              </a:rPr>
              <a:t> </a:t>
            </a:r>
            <a:r>
              <a:rPr sz="950" spc="-17" dirty="0">
                <a:latin typeface="Gilroy"/>
                <a:cs typeface="Gilroy"/>
              </a:rPr>
              <a:t>as </a:t>
            </a:r>
            <a:r>
              <a:rPr sz="950" dirty="0">
                <a:latin typeface="Gilroy"/>
                <a:cs typeface="Gilroy"/>
              </a:rPr>
              <a:t>a</a:t>
            </a:r>
            <a:r>
              <a:rPr sz="950" spc="-10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solitary</a:t>
            </a:r>
            <a:r>
              <a:rPr sz="950" spc="-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lounge</a:t>
            </a:r>
            <a:r>
              <a:rPr sz="950" spc="-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chair</a:t>
            </a:r>
            <a:r>
              <a:rPr sz="950" spc="-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or</a:t>
            </a:r>
            <a:r>
              <a:rPr sz="950" spc="-10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as</a:t>
            </a:r>
            <a:r>
              <a:rPr sz="950" spc="-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a</a:t>
            </a:r>
            <a:r>
              <a:rPr sz="950" spc="-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modular</a:t>
            </a:r>
            <a:r>
              <a:rPr sz="950" spc="-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component</a:t>
            </a:r>
            <a:r>
              <a:rPr sz="950" spc="-10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in</a:t>
            </a:r>
            <a:r>
              <a:rPr sz="950" spc="-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a</a:t>
            </a:r>
            <a:r>
              <a:rPr sz="950" spc="-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variety</a:t>
            </a:r>
            <a:r>
              <a:rPr sz="950" spc="-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of</a:t>
            </a:r>
            <a:r>
              <a:rPr sz="950" spc="-7" dirty="0">
                <a:latin typeface="Gilroy"/>
                <a:cs typeface="Gilroy"/>
              </a:rPr>
              <a:t> seating configurations.</a:t>
            </a:r>
            <a:r>
              <a:rPr sz="950" spc="-10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Sunny</a:t>
            </a:r>
            <a:r>
              <a:rPr sz="950" spc="-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is</a:t>
            </a:r>
            <a:r>
              <a:rPr sz="950" spc="-10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also</a:t>
            </a:r>
            <a:r>
              <a:rPr sz="950" spc="-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available</a:t>
            </a:r>
            <a:r>
              <a:rPr sz="950" spc="-10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with</a:t>
            </a:r>
            <a:r>
              <a:rPr sz="950" spc="-7" dirty="0">
                <a:latin typeface="Gilroy"/>
                <a:cs typeface="Gilroy"/>
              </a:rPr>
              <a:t> armrests,</a:t>
            </a:r>
            <a:r>
              <a:rPr sz="950" spc="-10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and</a:t>
            </a:r>
            <a:r>
              <a:rPr sz="950" spc="-7" dirty="0">
                <a:latin typeface="Gilroy"/>
                <a:cs typeface="Gilroy"/>
              </a:rPr>
              <a:t> </a:t>
            </a:r>
            <a:r>
              <a:rPr sz="950" dirty="0">
                <a:latin typeface="Gilroy"/>
                <a:cs typeface="Gilroy"/>
              </a:rPr>
              <a:t>on</a:t>
            </a:r>
            <a:r>
              <a:rPr sz="950" spc="-7" dirty="0">
                <a:latin typeface="Gilroy"/>
                <a:cs typeface="Gilroy"/>
              </a:rPr>
              <a:t> casters.</a:t>
            </a:r>
            <a:endParaRPr sz="950">
              <a:latin typeface="Gilroy"/>
              <a:cs typeface="Gilroy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217039" y="708117"/>
            <a:ext cx="3384515" cy="1415511"/>
          </a:xfrm>
          <a:prstGeom prst="rect">
            <a:avLst/>
          </a:prstGeom>
        </p:spPr>
        <p:txBody>
          <a:bodyPr vert="horz" wrap="square" lIns="0" tIns="382519" rIns="0" bIns="0" rtlCol="0">
            <a:spAutoFit/>
          </a:bodyPr>
          <a:lstStyle/>
          <a:p>
            <a:pPr marR="2585" algn="ctr">
              <a:spcBef>
                <a:spcPts val="3012"/>
              </a:spcBef>
            </a:pPr>
            <a:r>
              <a:rPr sz="4884" spc="77" dirty="0">
                <a:solidFill>
                  <a:srgbClr val="000000"/>
                </a:solidFill>
              </a:rPr>
              <a:t>Sunny</a:t>
            </a:r>
            <a:endParaRPr sz="4884"/>
          </a:p>
          <a:p>
            <a:pPr algn="ctr">
              <a:spcBef>
                <a:spcPts val="736"/>
              </a:spcBef>
            </a:pPr>
            <a:r>
              <a:rPr sz="1221" b="0" spc="47" dirty="0">
                <a:solidFill>
                  <a:srgbClr val="000000"/>
                </a:solidFill>
                <a:latin typeface="Gilroy"/>
                <a:cs typeface="Gilroy"/>
              </a:rPr>
              <a:t>Design:</a:t>
            </a:r>
            <a:r>
              <a:rPr sz="1221" b="0" spc="126" dirty="0">
                <a:solidFill>
                  <a:srgbClr val="000000"/>
                </a:solidFill>
                <a:latin typeface="Gilroy"/>
                <a:cs typeface="Gilroy"/>
              </a:rPr>
              <a:t> </a:t>
            </a:r>
            <a:r>
              <a:rPr sz="1221" b="0" spc="51" dirty="0">
                <a:solidFill>
                  <a:srgbClr val="000000"/>
                </a:solidFill>
                <a:latin typeface="Gilroy"/>
                <a:cs typeface="Gilroy"/>
              </a:rPr>
              <a:t>Gunilla</a:t>
            </a:r>
            <a:r>
              <a:rPr sz="1221" b="0" spc="129" dirty="0">
                <a:solidFill>
                  <a:srgbClr val="000000"/>
                </a:solidFill>
                <a:latin typeface="Gilroy"/>
                <a:cs typeface="Gilroy"/>
              </a:rPr>
              <a:t> </a:t>
            </a:r>
            <a:r>
              <a:rPr sz="1221" b="0" spc="44" dirty="0">
                <a:solidFill>
                  <a:srgbClr val="000000"/>
                </a:solidFill>
                <a:latin typeface="Gilroy"/>
                <a:cs typeface="Gilroy"/>
              </a:rPr>
              <a:t>Allard</a:t>
            </a:r>
            <a:r>
              <a:rPr sz="1221" b="0" spc="129" dirty="0">
                <a:solidFill>
                  <a:srgbClr val="000000"/>
                </a:solidFill>
                <a:latin typeface="Gilroy"/>
                <a:cs typeface="Gilroy"/>
              </a:rPr>
              <a:t> </a:t>
            </a:r>
            <a:r>
              <a:rPr sz="1221" b="0" dirty="0">
                <a:solidFill>
                  <a:srgbClr val="000000"/>
                </a:solidFill>
                <a:latin typeface="Gilroy"/>
                <a:cs typeface="Gilroy"/>
              </a:rPr>
              <a:t>&amp;</a:t>
            </a:r>
            <a:r>
              <a:rPr sz="1221" b="0" spc="126" dirty="0">
                <a:solidFill>
                  <a:srgbClr val="000000"/>
                </a:solidFill>
                <a:latin typeface="Gilroy"/>
                <a:cs typeface="Gilroy"/>
              </a:rPr>
              <a:t> </a:t>
            </a:r>
            <a:r>
              <a:rPr sz="1221" b="0" spc="31" dirty="0">
                <a:solidFill>
                  <a:srgbClr val="000000"/>
                </a:solidFill>
                <a:latin typeface="Gilroy"/>
                <a:cs typeface="Gilroy"/>
              </a:rPr>
              <a:t>Note</a:t>
            </a:r>
            <a:r>
              <a:rPr sz="1221" b="0" spc="129" dirty="0">
                <a:solidFill>
                  <a:srgbClr val="000000"/>
                </a:solidFill>
                <a:latin typeface="Gilroy"/>
                <a:cs typeface="Gilroy"/>
              </a:rPr>
              <a:t> </a:t>
            </a:r>
            <a:r>
              <a:rPr sz="1221" b="0" spc="44" dirty="0">
                <a:solidFill>
                  <a:srgbClr val="000000"/>
                </a:solidFill>
                <a:latin typeface="Gilroy"/>
                <a:cs typeface="Gilroy"/>
              </a:rPr>
              <a:t>Design</a:t>
            </a:r>
            <a:r>
              <a:rPr sz="1221" b="0" spc="129" dirty="0">
                <a:solidFill>
                  <a:srgbClr val="000000"/>
                </a:solidFill>
                <a:latin typeface="Gilroy"/>
                <a:cs typeface="Gilroy"/>
              </a:rPr>
              <a:t> </a:t>
            </a:r>
            <a:r>
              <a:rPr sz="1221" b="0" spc="51" dirty="0">
                <a:solidFill>
                  <a:srgbClr val="000000"/>
                </a:solidFill>
                <a:latin typeface="Gilroy"/>
                <a:cs typeface="Gilroy"/>
              </a:rPr>
              <a:t>Studio</a:t>
            </a:r>
            <a:endParaRPr sz="1221">
              <a:latin typeface="Gilroy"/>
              <a:cs typeface="Gilroy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849" y="310150"/>
            <a:ext cx="5314071" cy="621766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8" y="0"/>
            <a:ext cx="11868746" cy="683796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</TotalTime>
  <Words>1423</Words>
  <Application>Microsoft Office PowerPoint</Application>
  <PresentationFormat>Custom</PresentationFormat>
  <Paragraphs>123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0" baseType="lpstr">
      <vt:lpstr>Calibri</vt:lpstr>
      <vt:lpstr>Gilroy</vt:lpstr>
      <vt:lpstr>Gilroy Bold</vt:lpstr>
      <vt:lpstr>Gotham Rounded Bold</vt:lpstr>
      <vt:lpstr>Office Theme</vt:lpstr>
      <vt:lpstr>PowerPoint Presentation</vt:lpstr>
      <vt:lpstr>PowerPoint Presentation</vt:lpstr>
      <vt:lpstr>PowerPoint Presentation</vt:lpstr>
      <vt:lpstr>New for 2022</vt:lpstr>
      <vt:lpstr>Atlas Air Design: Johannes Foersom &amp; Peter Hiort-Lorenzen</vt:lpstr>
      <vt:lpstr>PowerPoint Presentation</vt:lpstr>
      <vt:lpstr>PowerPoint Presentation</vt:lpstr>
      <vt:lpstr>Sunny Design: Gunilla Allard &amp; Note Design Studio</vt:lpstr>
      <vt:lpstr>PowerPoint Presentation</vt:lpstr>
      <vt:lpstr>PowerPoint Presentation</vt:lpstr>
      <vt:lpstr>Design: Anya Sebton</vt:lpstr>
      <vt:lpstr>Design: Anya Sebton</vt:lpstr>
      <vt:lpstr>PowerPoint Presentation</vt:lpstr>
      <vt:lpstr>Lammhults Collection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Lee Dyson</cp:lastModifiedBy>
  <cp:revision>4</cp:revision>
  <dcterms:created xsi:type="dcterms:W3CDTF">2023-07-17T15:02:30Z</dcterms:created>
  <dcterms:modified xsi:type="dcterms:W3CDTF">2023-07-17T15:43:33Z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2023-07-17T00:00:00Z</vt:filetime>
  </property>
  <property fmtid="{D5CDD505-2E9C-101B-9397-08002B2CF9AE}" pid="3" name="Creator">
    <vt:lpwstr>Adobe InDesign 18.4 (Windows)</vt:lpwstr>
  </property>
  <property fmtid="{D5CDD505-2E9C-101B-9397-08002B2CF9AE}" pid="4" name="LastSaved">
    <vt:filetime>2023-07-17T00:00:00Z</vt:filetime>
  </property>
  <property fmtid="{D5CDD505-2E9C-101B-9397-08002B2CF9AE}" pid="5" name="Producer">
    <vt:lpwstr>Adobe PDF Library 17.0</vt:lpwstr>
  </property>
</Properties>
</file>